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9" d="100"/>
          <a:sy n="69" d="100"/>
        </p:scale>
        <p:origin x="55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1"/>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descr="&lt;Slide style={{&#10;    width: 1280,&#10;    height: 720,&#10;    position: 'relative',&#10;    background: '#0E3F8C',&#10;    padding: '96px 88px 0 88px',&#10;    flexDirection: 'column',&#10;    overflow: 'hidden',&#10;}}&gt;&#10;    {/* 装饰线稿：同心圆 + 细线，全部落在画布内且避开左侧文字栏（文字宽 690，右起 300px 为装饰区） */}&#10;    &lt;Box style={{ position: 'absolute', top: 76, right: 76, width: 296, height: 296, borderRadius: 148, border: '1px solid rgba(255,255,255,0.16)' }} /&gt;&#10;    &lt;Box style={{ position: 'absolute', top: 132, right: 132, width: 184, height: 184, borderRadius: 92, border: '1px solid rgba(61,123,217,0.60)' }} /&gt;&#10;    &lt;Box style={{ position: 'absolute', top: 196, right: 196, width: 56, height: 56, borderRadius: 28, background: 'rgba(255,193,7,0.85)' }} /&gt;&#10;    &lt;Box style={{ position: 'absolute', top: 430, right: 76, width: 296, height: 1, background: 'rgba(255,255,255,0.16)' }} /&gt;&#10;    &lt;Box style={{ position: 'absolute', top: 470, right: 156, width: 216, height: 1, background: 'rgba(255,255,255,0.10)' }} /&gt;&#10;    &lt;Box style={{ position: 'absolute', top: 510, right: 236, width: 136, height: 1, background: 'rgba(255,255,255,0.10)' }} /&gt;&#10;    &lt;Box style={{ position: 'absolute', left: 0, top: 0, width: 10, height: 720, background: '#FFC107' }} /&gt;&#10;&#10;    &lt;Box style={{ position: 'relative', zIndex: 1, flexDirection: 'column' }}&gt;&#10;        &lt;Text style={{ fontSize: 15, color: 'rgba(255,255,255,0.72)', letterSpacing: 3 }}&gt;&#10;            2026 高考英语一轮复习 · 写作专项&#10;        &lt;/Text&gt;&#10;        &lt;Box style={{ width: 76, height: 5, background: '#FFC107', borderRadius: 3, marginTop: 24, marginBottom: 28 }} /&gt;&#10;        &lt;Text style={{ fontSize: 92, fontWeight: 'bold', color: '#FFFFFF', lineHeight: 1.06, letterSpacing: 4 }}&gt;&#10;            高考建议信&#10;        &lt;/Text&gt;&#10;        &lt;Text style={{ fontSize: 34, color: '#BBD2F2', marginTop: 16, letterSpacing: 1 }}&gt;&#10;            How to Write a Letter of Advice&#10;        &lt;/Text&gt;&#10;        &lt;Text style={{ fontSize: 19, color: 'rgba(255,255,255,0.80)', marginTop: 26, lineHeight: 1.75, width: 690 }}&gt;&#10;            文体认知 · 六要素与黄金三段式 · 北京真题句库&lt;br /&gt;&#10;            高频词块 · 万能模板 · 四类提分句式 · 新考向预测&#10;        &lt;/Text&gt;&#10;    &lt;/Box&gt;&#10;&#10;    {/* C 区信息条：单位 / 适用对象 / 素材来源 / 课时 */}&#10;    &lt;Box style={{&#10;        position: 'absolute',&#10;        left: 0,&#10;        bottom: 0,&#10;        width: 1280,&#10;        height: 92,&#10;        background: 'rgba(255,255,255,0.07)',&#10;        flexDirection: 'row',&#10;        alignItems: 'center',&#10;        justifyContent: 'space-between',&#10;        padding: '0 88px',&#10;    }}&gt;&#10;        &lt;Box style={{ flexDirection: 'row', alignItems: 'center', gap: 44 }}&gt;&#10;            &lt;Box style={{ flexDirection: 'column', gap: 4 }}&gt;&#10;                &lt;Text style={{ fontSize: 13, color: 'rgba(255,255,255,0.52)' }}&gt;编制单位&lt;/Text&gt;&#10;                &lt;Text style={{ fontSize: 16, color: '#FFFFFF' }}&gt;高三英语备课组&lt;/Text&gt;&#10;            &lt;/Box&gt;&#10;            &lt;Box style={{ width: 1, height: 40, background: 'rgba(255,255,255,0.18)' }} /&gt;&#10;            &lt;Box style={{ flexDirection: 'column', gap: 4 }}&gt;&#10;                &lt;Text style={{ fontSize: 13, color: 'rgba(255,255,255,0.52)' }}&gt;适用对象&lt;/Text&gt;&#10;                &lt;Text style={{ fontSize: 16, color: '#FFFFFF' }}&gt;高三 · 北京卷&lt;/Text&gt;&#10;            &lt;/Box&gt;&#10;            &lt;Box style={{ width: 1, height: 40, background: 'rgba(255,255,255,0.18)' }} /&gt;&#10;            &lt;Box style={{ flexDirection: 'column', gap: 4 }}&gt;&#10;                &lt;Text style={{ fontSize: 13, color: 'rgba(255,255,255,0.52)' }}&gt;素材来源&lt;/Text&gt;&#10;                &lt;Text style={{ fontSize: 16, color: '#FFFFFF' }}&gt;2017–2024 北京高考真题&lt;/Text&gt;&#10;            &lt;/Box&gt;&#10;        &lt;/Box&gt;&#10;        &lt;Box style={{ flexDirection: 'row', alignItems: 'center', gap: 10 }}&gt;&#10;            &lt;FAIcon name='file-text' style={{ fill: '#BBD2F2', width: 18, height: 18 }} /&gt;&#10;            &lt;Text style={{ fontSize: 16, color: '#BBD2F2' }}&gt;共 30 页&lt;/Text&gt;&#10;        &lt;/Box&gt;&#10;    &lt;/Box&gt;&#10;&lt;/Slide&gt;&#10;"/>
        <p:cNvGrpSpPr/>
        <p:nvPr/>
      </p:nvGrpSpPr>
      <p:grpSpPr>
        <a:xfrm>
          <a:off x="0" y="0"/>
          <a:ext cx="0" cy="0"/>
          <a:chOff x="0" y="0"/>
          <a:chExt cx="0" cy="0"/>
        </a:xfrm>
      </p:grpSpPr>
      <p:sp>
        <p:nvSpPr>
          <p:cNvPr id="2" name="矩形 1"/>
          <p:cNvSpPr/>
          <p:nvPr/>
        </p:nvSpPr>
        <p:spPr>
          <a:xfrm>
            <a:off x="0" y="114300"/>
            <a:ext cx="12192000" cy="6858000"/>
          </a:xfrm>
          <a:prstGeom prst="rect">
            <a:avLst/>
          </a:prstGeom>
          <a:solidFill>
            <a:srgbClr val="0E3F8C"/>
          </a:solidFill>
          <a:ln/>
        </p:spPr>
        <p:txBody>
          <a:bodyPr/>
          <a:lstStyle/>
          <a:p>
            <a:endParaRPr/>
          </a:p>
        </p:txBody>
      </p:sp>
      <p:sp>
        <p:nvSpPr>
          <p:cNvPr id="3" name="矩形: 圆角 2"/>
          <p:cNvSpPr/>
          <p:nvPr/>
        </p:nvSpPr>
        <p:spPr>
          <a:xfrm>
            <a:off x="8648700" y="723900"/>
            <a:ext cx="2819400" cy="2819400"/>
          </a:xfrm>
          <a:prstGeom prst="roundRect">
            <a:avLst>
              <a:gd name="adj" fmla="val 50000"/>
            </a:avLst>
          </a:prstGeom>
          <a:ln w="12700">
            <a:solidFill>
              <a:srgbClr val="FFFFFF">
                <a:alpha val="16000"/>
              </a:srgbClr>
            </a:solidFill>
            <a:prstDash val="solid"/>
          </a:ln>
        </p:spPr>
        <p:txBody>
          <a:bodyPr/>
          <a:lstStyle/>
          <a:p>
            <a:endParaRPr/>
          </a:p>
        </p:txBody>
      </p:sp>
      <p:sp>
        <p:nvSpPr>
          <p:cNvPr id="4" name="矩形: 圆角 3"/>
          <p:cNvSpPr/>
          <p:nvPr/>
        </p:nvSpPr>
        <p:spPr>
          <a:xfrm>
            <a:off x="9182100" y="1257300"/>
            <a:ext cx="1752600" cy="1752600"/>
          </a:xfrm>
          <a:prstGeom prst="roundRect">
            <a:avLst>
              <a:gd name="adj" fmla="val 50000"/>
            </a:avLst>
          </a:prstGeom>
          <a:ln w="12700">
            <a:solidFill>
              <a:srgbClr val="3D7BD9">
                <a:alpha val="60000"/>
              </a:srgbClr>
            </a:solidFill>
            <a:prstDash val="solid"/>
          </a:ln>
        </p:spPr>
        <p:txBody>
          <a:bodyPr/>
          <a:lstStyle/>
          <a:p>
            <a:endParaRPr/>
          </a:p>
        </p:txBody>
      </p:sp>
      <p:sp>
        <p:nvSpPr>
          <p:cNvPr id="5" name="矩形: 圆角 4"/>
          <p:cNvSpPr/>
          <p:nvPr/>
        </p:nvSpPr>
        <p:spPr>
          <a:xfrm>
            <a:off x="9791700" y="1866900"/>
            <a:ext cx="533400" cy="533400"/>
          </a:xfrm>
          <a:prstGeom prst="roundRect">
            <a:avLst>
              <a:gd name="adj" fmla="val 50000"/>
            </a:avLst>
          </a:prstGeom>
          <a:solidFill>
            <a:srgbClr val="FFC107">
              <a:alpha val="85000"/>
            </a:srgbClr>
          </a:solidFill>
          <a:ln/>
        </p:spPr>
        <p:txBody>
          <a:bodyPr/>
          <a:lstStyle/>
          <a:p>
            <a:endParaRPr/>
          </a:p>
        </p:txBody>
      </p:sp>
      <p:sp>
        <p:nvSpPr>
          <p:cNvPr id="6" name="矩形 5"/>
          <p:cNvSpPr/>
          <p:nvPr/>
        </p:nvSpPr>
        <p:spPr>
          <a:xfrm>
            <a:off x="8648700" y="4095750"/>
            <a:ext cx="2819400" cy="9525"/>
          </a:xfrm>
          <a:prstGeom prst="rect">
            <a:avLst/>
          </a:prstGeom>
          <a:solidFill>
            <a:srgbClr val="FFFFFF">
              <a:alpha val="16000"/>
            </a:srgbClr>
          </a:solidFill>
          <a:ln/>
        </p:spPr>
        <p:txBody>
          <a:bodyPr/>
          <a:lstStyle/>
          <a:p>
            <a:endParaRPr/>
          </a:p>
        </p:txBody>
      </p:sp>
      <p:sp>
        <p:nvSpPr>
          <p:cNvPr id="7" name="矩形 6"/>
          <p:cNvSpPr/>
          <p:nvPr/>
        </p:nvSpPr>
        <p:spPr>
          <a:xfrm>
            <a:off x="8648700" y="4476750"/>
            <a:ext cx="2057400" cy="9525"/>
          </a:xfrm>
          <a:prstGeom prst="rect">
            <a:avLst/>
          </a:prstGeom>
          <a:solidFill>
            <a:srgbClr val="FFFFFF">
              <a:alpha val="10000"/>
            </a:srgbClr>
          </a:solidFill>
          <a:ln/>
        </p:spPr>
        <p:txBody>
          <a:bodyPr/>
          <a:lstStyle/>
          <a:p>
            <a:endParaRPr/>
          </a:p>
        </p:txBody>
      </p:sp>
      <p:sp>
        <p:nvSpPr>
          <p:cNvPr id="8" name="矩形 7"/>
          <p:cNvSpPr/>
          <p:nvPr/>
        </p:nvSpPr>
        <p:spPr>
          <a:xfrm>
            <a:off x="8648700" y="4857750"/>
            <a:ext cx="1295400" cy="9525"/>
          </a:xfrm>
          <a:prstGeom prst="rect">
            <a:avLst/>
          </a:prstGeom>
          <a:solidFill>
            <a:srgbClr val="FFFFFF">
              <a:alpha val="10000"/>
            </a:srgbClr>
          </a:solidFill>
          <a:ln/>
        </p:spPr>
        <p:txBody>
          <a:bodyPr/>
          <a:lstStyle/>
          <a:p>
            <a:endParaRPr/>
          </a:p>
        </p:txBody>
      </p:sp>
      <p:sp>
        <p:nvSpPr>
          <p:cNvPr id="9" name="矩形 8"/>
          <p:cNvSpPr/>
          <p:nvPr/>
        </p:nvSpPr>
        <p:spPr>
          <a:xfrm>
            <a:off x="0" y="0"/>
            <a:ext cx="95250" cy="6858000"/>
          </a:xfrm>
          <a:prstGeom prst="rect">
            <a:avLst/>
          </a:prstGeom>
          <a:solidFill>
            <a:srgbClr val="FFC107"/>
          </a:solidFill>
          <a:ln/>
        </p:spPr>
        <p:txBody>
          <a:bodyPr/>
          <a:lstStyle/>
          <a:p>
            <a:endParaRPr/>
          </a:p>
        </p:txBody>
      </p:sp>
      <p:sp>
        <p:nvSpPr>
          <p:cNvPr id="10" name="矩形 9"/>
          <p:cNvSpPr/>
          <p:nvPr/>
        </p:nvSpPr>
        <p:spPr>
          <a:xfrm>
            <a:off x="0" y="5981700"/>
            <a:ext cx="12192000" cy="876300"/>
          </a:xfrm>
          <a:prstGeom prst="rect">
            <a:avLst/>
          </a:prstGeom>
          <a:solidFill>
            <a:srgbClr val="FFFFFF">
              <a:alpha val="7000"/>
            </a:srgbClr>
          </a:solidFill>
          <a:ln/>
        </p:spPr>
        <p:txBody>
          <a:bodyPr/>
          <a:lstStyle/>
          <a:p>
            <a:endParaRPr dirty="0"/>
          </a:p>
        </p:txBody>
      </p:sp>
      <p:sp>
        <p:nvSpPr>
          <p:cNvPr id="11" name="文本框 10" descr="{&quot;isTemplate&quot;:true,&quot;type&quot;:&quot;text&quot;}"/>
          <p:cNvSpPr txBox="1"/>
          <p:nvPr/>
        </p:nvSpPr>
        <p:spPr>
          <a:xfrm>
            <a:off x="838200" y="6229350"/>
            <a:ext cx="1066800" cy="152400"/>
          </a:xfrm>
          <a:prstGeom prst="rect">
            <a:avLst/>
          </a:prstGeom>
        </p:spPr>
        <p:txBody>
          <a:bodyPr wrap="none" lIns="0" tIns="0" rIns="0" bIns="0"/>
          <a:lstStyle/>
          <a:p>
            <a:pPr>
              <a:lnSpc>
                <a:spcPct val="100000"/>
              </a:lnSpc>
            </a:pPr>
            <a:r>
              <a:rPr lang="zh-CN" sz="975">
                <a:solidFill>
                  <a:srgbClr val="FFFFFF">
                    <a:alpha val="52000"/>
                  </a:srgbClr>
                </a:solidFill>
                <a:latin typeface="Microsoft YaHei"/>
                <a:ea typeface="Microsoft YaHei"/>
              </a:rPr>
              <a:t>编制单位</a:t>
            </a:r>
            <a:endParaRPr/>
          </a:p>
        </p:txBody>
      </p:sp>
      <p:sp>
        <p:nvSpPr>
          <p:cNvPr id="12" name="文本框 11" descr="{&quot;isTemplate&quot;:true,&quot;type&quot;:&quot;text&quot;}"/>
          <p:cNvSpPr txBox="1"/>
          <p:nvPr/>
        </p:nvSpPr>
        <p:spPr>
          <a:xfrm>
            <a:off x="838200" y="6419850"/>
            <a:ext cx="1066800" cy="190500"/>
          </a:xfrm>
          <a:prstGeom prst="rect">
            <a:avLst/>
          </a:prstGeom>
        </p:spPr>
        <p:txBody>
          <a:bodyPr wrap="none" lIns="0" tIns="0" rIns="0" bIns="0"/>
          <a:lstStyle/>
          <a:p>
            <a:pPr>
              <a:lnSpc>
                <a:spcPct val="100000"/>
              </a:lnSpc>
            </a:pPr>
            <a:r>
              <a:rPr lang="zh-CN" altLang="en-US" sz="1200" dirty="0">
                <a:solidFill>
                  <a:srgbClr val="FFFFFF"/>
                </a:solidFill>
                <a:latin typeface="Microsoft YaHei"/>
                <a:ea typeface="Microsoft YaHei"/>
              </a:rPr>
              <a:t>张浩</a:t>
            </a:r>
            <a:r>
              <a:rPr lang="zh-CN" sz="1200" dirty="0">
                <a:solidFill>
                  <a:srgbClr val="FFFFFF"/>
                </a:solidFill>
                <a:latin typeface="Microsoft YaHei"/>
                <a:ea typeface="Microsoft YaHei"/>
              </a:rPr>
              <a:t>备课组</a:t>
            </a:r>
            <a:endParaRPr dirty="0"/>
          </a:p>
        </p:txBody>
      </p:sp>
      <p:sp>
        <p:nvSpPr>
          <p:cNvPr id="13" name="矩形 12"/>
          <p:cNvSpPr/>
          <p:nvPr/>
        </p:nvSpPr>
        <p:spPr>
          <a:xfrm>
            <a:off x="2324100" y="6229350"/>
            <a:ext cx="9525" cy="381000"/>
          </a:xfrm>
          <a:prstGeom prst="rect">
            <a:avLst/>
          </a:prstGeom>
          <a:solidFill>
            <a:srgbClr val="FFFFFF">
              <a:alpha val="18000"/>
            </a:srgbClr>
          </a:solidFill>
          <a:ln/>
        </p:spPr>
        <p:txBody>
          <a:bodyPr/>
          <a:lstStyle/>
          <a:p>
            <a:endParaRPr/>
          </a:p>
        </p:txBody>
      </p:sp>
      <p:sp>
        <p:nvSpPr>
          <p:cNvPr id="14" name="文本框 13" descr="{&quot;isTemplate&quot;:true,&quot;type&quot;:&quot;text&quot;}"/>
          <p:cNvSpPr txBox="1"/>
          <p:nvPr/>
        </p:nvSpPr>
        <p:spPr>
          <a:xfrm>
            <a:off x="2752725" y="6229350"/>
            <a:ext cx="895350" cy="152400"/>
          </a:xfrm>
          <a:prstGeom prst="rect">
            <a:avLst/>
          </a:prstGeom>
        </p:spPr>
        <p:txBody>
          <a:bodyPr wrap="none" lIns="0" tIns="0" rIns="0" bIns="0"/>
          <a:lstStyle/>
          <a:p>
            <a:pPr>
              <a:lnSpc>
                <a:spcPct val="100000"/>
              </a:lnSpc>
            </a:pPr>
            <a:r>
              <a:rPr lang="zh-CN" sz="975">
                <a:solidFill>
                  <a:srgbClr val="FFFFFF">
                    <a:alpha val="52000"/>
                  </a:srgbClr>
                </a:solidFill>
                <a:latin typeface="Microsoft YaHei"/>
                <a:ea typeface="Microsoft YaHei"/>
              </a:rPr>
              <a:t>适用对象</a:t>
            </a:r>
            <a:endParaRPr/>
          </a:p>
        </p:txBody>
      </p:sp>
      <p:sp>
        <p:nvSpPr>
          <p:cNvPr id="15" name="文本框 14" descr="{&quot;isTemplate&quot;:true,&quot;type&quot;:&quot;text&quot;}"/>
          <p:cNvSpPr txBox="1"/>
          <p:nvPr/>
        </p:nvSpPr>
        <p:spPr>
          <a:xfrm>
            <a:off x="2752725" y="6419850"/>
            <a:ext cx="895350" cy="95250"/>
          </a:xfrm>
          <a:prstGeom prst="rect">
            <a:avLst/>
          </a:prstGeom>
        </p:spPr>
        <p:txBody>
          <a:bodyPr wrap="none" lIns="0" tIns="0" rIns="0" bIns="0"/>
          <a:lstStyle/>
          <a:p>
            <a:pPr>
              <a:lnSpc>
                <a:spcPct val="100000"/>
              </a:lnSpc>
            </a:pPr>
            <a:r>
              <a:rPr lang="zh-CN" sz="1200" dirty="0">
                <a:solidFill>
                  <a:srgbClr val="FFFFFF"/>
                </a:solidFill>
                <a:latin typeface="Microsoft YaHei"/>
                <a:ea typeface="Microsoft YaHei"/>
              </a:rPr>
              <a:t>高三</a:t>
            </a:r>
            <a:r>
              <a:rPr lang="en-US" sz="1200" dirty="0">
                <a:solidFill>
                  <a:srgbClr val="FFFFFF"/>
                </a:solidFill>
                <a:latin typeface="Microsoft YaHei"/>
                <a:ea typeface="Microsoft YaHei"/>
              </a:rPr>
              <a:t> · </a:t>
            </a:r>
            <a:r>
              <a:rPr lang="zh-CN" sz="1200" dirty="0">
                <a:solidFill>
                  <a:srgbClr val="FFFFFF"/>
                </a:solidFill>
                <a:latin typeface="Microsoft YaHei"/>
                <a:ea typeface="Microsoft YaHei"/>
              </a:rPr>
              <a:t>北京卷</a:t>
            </a:r>
            <a:endParaRPr dirty="0"/>
          </a:p>
        </p:txBody>
      </p:sp>
      <p:sp>
        <p:nvSpPr>
          <p:cNvPr id="16" name="矩形 15"/>
          <p:cNvSpPr/>
          <p:nvPr/>
        </p:nvSpPr>
        <p:spPr>
          <a:xfrm>
            <a:off x="4067175" y="6229350"/>
            <a:ext cx="9525" cy="381000"/>
          </a:xfrm>
          <a:prstGeom prst="rect">
            <a:avLst/>
          </a:prstGeom>
          <a:solidFill>
            <a:srgbClr val="FFFFFF">
              <a:alpha val="18000"/>
            </a:srgbClr>
          </a:solidFill>
          <a:ln/>
        </p:spPr>
        <p:txBody>
          <a:bodyPr/>
          <a:lstStyle/>
          <a:p>
            <a:endParaRPr/>
          </a:p>
        </p:txBody>
      </p:sp>
      <p:sp>
        <p:nvSpPr>
          <p:cNvPr id="17" name="文本框 16" descr="{&quot;isTemplate&quot;:true,&quot;type&quot;:&quot;text&quot;}"/>
          <p:cNvSpPr txBox="1"/>
          <p:nvPr/>
        </p:nvSpPr>
        <p:spPr>
          <a:xfrm>
            <a:off x="4495800" y="6229350"/>
            <a:ext cx="1762125" cy="152400"/>
          </a:xfrm>
          <a:prstGeom prst="rect">
            <a:avLst/>
          </a:prstGeom>
        </p:spPr>
        <p:txBody>
          <a:bodyPr wrap="none" lIns="0" tIns="0" rIns="0" bIns="0"/>
          <a:lstStyle/>
          <a:p>
            <a:pPr>
              <a:lnSpc>
                <a:spcPct val="100000"/>
              </a:lnSpc>
            </a:pPr>
            <a:r>
              <a:rPr lang="zh-CN" sz="975">
                <a:solidFill>
                  <a:srgbClr val="FFFFFF">
                    <a:alpha val="52000"/>
                  </a:srgbClr>
                </a:solidFill>
                <a:latin typeface="Microsoft YaHei"/>
                <a:ea typeface="Microsoft YaHei"/>
              </a:rPr>
              <a:t>素材来源</a:t>
            </a:r>
            <a:endParaRPr/>
          </a:p>
        </p:txBody>
      </p:sp>
      <p:sp>
        <p:nvSpPr>
          <p:cNvPr id="18" name="文本框 17" descr="{&quot;isTemplate&quot;:true,&quot;type&quot;:&quot;text&quot;}"/>
          <p:cNvSpPr txBox="1"/>
          <p:nvPr/>
        </p:nvSpPr>
        <p:spPr>
          <a:xfrm>
            <a:off x="4495800" y="6419850"/>
            <a:ext cx="1762125" cy="190500"/>
          </a:xfrm>
          <a:prstGeom prst="rect">
            <a:avLst/>
          </a:prstGeom>
        </p:spPr>
        <p:txBody>
          <a:bodyPr wrap="none" lIns="0" tIns="0" rIns="0" bIns="0"/>
          <a:lstStyle/>
          <a:p>
            <a:pPr>
              <a:lnSpc>
                <a:spcPct val="100000"/>
              </a:lnSpc>
            </a:pPr>
            <a:r>
              <a:rPr lang="en-US" sz="1200">
                <a:solidFill>
                  <a:srgbClr val="FFFFFF"/>
                </a:solidFill>
                <a:latin typeface="Microsoft YaHei"/>
                <a:ea typeface="Microsoft YaHei"/>
              </a:rPr>
              <a:t>2017–2024 </a:t>
            </a:r>
            <a:r>
              <a:rPr lang="zh-CN" sz="1200">
                <a:solidFill>
                  <a:srgbClr val="FFFFFF"/>
                </a:solidFill>
                <a:latin typeface="Microsoft YaHei"/>
                <a:ea typeface="Microsoft YaHei"/>
              </a:rPr>
              <a:t>北京高考真题</a:t>
            </a:r>
            <a:endParaRPr/>
          </a:p>
        </p:txBody>
      </p:sp>
      <p:pic>
        <p:nvPicPr>
          <p:cNvPr id="19" name="图形 18"/>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06075" y="6334125"/>
            <a:ext cx="171450" cy="171450"/>
          </a:xfrm>
          <a:prstGeom prst="rect">
            <a:avLst/>
          </a:prstGeom>
          <a:ln/>
        </p:spPr>
      </p:pic>
      <p:sp>
        <p:nvSpPr>
          <p:cNvPr id="20" name="文本框 19" descr="{&quot;isTemplate&quot;:true,&quot;type&quot;:&quot;text&quot;}"/>
          <p:cNvSpPr txBox="1"/>
          <p:nvPr/>
        </p:nvSpPr>
        <p:spPr>
          <a:xfrm>
            <a:off x="10772775" y="6324600"/>
            <a:ext cx="581025" cy="190500"/>
          </a:xfrm>
          <a:prstGeom prst="rect">
            <a:avLst/>
          </a:prstGeom>
        </p:spPr>
        <p:txBody>
          <a:bodyPr wrap="none" lIns="0" tIns="0" rIns="0" bIns="0"/>
          <a:lstStyle/>
          <a:p>
            <a:pPr>
              <a:lnSpc>
                <a:spcPct val="100000"/>
              </a:lnSpc>
            </a:pPr>
            <a:r>
              <a:rPr lang="zh-CN" sz="1200">
                <a:solidFill>
                  <a:srgbClr val="BBD2F2"/>
                </a:solidFill>
                <a:latin typeface="Microsoft YaHei"/>
                <a:ea typeface="Microsoft YaHei"/>
              </a:rPr>
              <a:t>共</a:t>
            </a:r>
            <a:r>
              <a:rPr lang="en-US" sz="1200">
                <a:solidFill>
                  <a:srgbClr val="BBD2F2"/>
                </a:solidFill>
                <a:latin typeface="Microsoft YaHei"/>
                <a:ea typeface="Microsoft YaHei"/>
              </a:rPr>
              <a:t> 30 </a:t>
            </a:r>
            <a:r>
              <a:rPr lang="zh-CN" sz="1200">
                <a:solidFill>
                  <a:srgbClr val="BBD2F2"/>
                </a:solidFill>
                <a:latin typeface="Microsoft YaHei"/>
                <a:ea typeface="Microsoft YaHei"/>
              </a:rPr>
              <a:t>页</a:t>
            </a:r>
            <a:endParaRPr/>
          </a:p>
        </p:txBody>
      </p:sp>
      <p:sp>
        <p:nvSpPr>
          <p:cNvPr id="21" name="文本框 20" descr="{&quot;isTemplate&quot;:true,&quot;type&quot;:&quot;text&quot;}"/>
          <p:cNvSpPr txBox="1"/>
          <p:nvPr/>
        </p:nvSpPr>
        <p:spPr>
          <a:xfrm>
            <a:off x="838200" y="914400"/>
            <a:ext cx="10515600" cy="171450"/>
          </a:xfrm>
          <a:prstGeom prst="rect">
            <a:avLst/>
          </a:prstGeom>
        </p:spPr>
        <p:txBody>
          <a:bodyPr wrap="none" lIns="0" tIns="0" rIns="0" bIns="0"/>
          <a:lstStyle/>
          <a:p>
            <a:pPr>
              <a:lnSpc>
                <a:spcPct val="100000"/>
              </a:lnSpc>
            </a:pPr>
            <a:r>
              <a:rPr lang="zh-CN" sz="2800" spc="225" dirty="0">
                <a:solidFill>
                  <a:srgbClr val="FFFFFF">
                    <a:alpha val="72000"/>
                  </a:srgbClr>
                </a:solidFill>
                <a:latin typeface="Microsoft YaHei"/>
                <a:ea typeface="Microsoft YaHei"/>
              </a:rPr>
              <a:t>写作专项</a:t>
            </a:r>
            <a:endParaRPr sz="2800" dirty="0"/>
          </a:p>
        </p:txBody>
      </p:sp>
      <p:sp>
        <p:nvSpPr>
          <p:cNvPr id="22" name="矩形: 圆角 21"/>
          <p:cNvSpPr/>
          <p:nvPr/>
        </p:nvSpPr>
        <p:spPr>
          <a:xfrm>
            <a:off x="838200" y="1314450"/>
            <a:ext cx="723900" cy="47625"/>
          </a:xfrm>
          <a:prstGeom prst="roundRect">
            <a:avLst>
              <a:gd name="adj" fmla="val 60000"/>
            </a:avLst>
          </a:prstGeom>
          <a:solidFill>
            <a:srgbClr val="FFC107"/>
          </a:solidFill>
          <a:ln/>
        </p:spPr>
        <p:txBody>
          <a:bodyPr/>
          <a:lstStyle/>
          <a:p>
            <a:endParaRPr/>
          </a:p>
        </p:txBody>
      </p:sp>
      <p:sp>
        <p:nvSpPr>
          <p:cNvPr id="23" name="文本框 22" descr="{&quot;isTemplate&quot;:true,&quot;type&quot;:&quot;text&quot;}"/>
          <p:cNvSpPr txBox="1"/>
          <p:nvPr/>
        </p:nvSpPr>
        <p:spPr>
          <a:xfrm>
            <a:off x="838200" y="1628775"/>
            <a:ext cx="10515600" cy="1123950"/>
          </a:xfrm>
          <a:prstGeom prst="rect">
            <a:avLst/>
          </a:prstGeom>
        </p:spPr>
        <p:txBody>
          <a:bodyPr wrap="none" lIns="0" tIns="0" rIns="0" bIns="0"/>
          <a:lstStyle/>
          <a:p>
            <a:pPr>
              <a:lnSpc>
                <a:spcPct val="106000"/>
              </a:lnSpc>
            </a:pPr>
            <a:r>
              <a:rPr lang="zh-CN" sz="6900" b="1" spc="300">
                <a:solidFill>
                  <a:srgbClr val="FFFFFF"/>
                </a:solidFill>
                <a:latin typeface="Microsoft YaHei"/>
                <a:ea typeface="Microsoft YaHei"/>
              </a:rPr>
              <a:t>高考建议信</a:t>
            </a:r>
            <a:endParaRPr/>
          </a:p>
        </p:txBody>
      </p:sp>
      <p:sp>
        <p:nvSpPr>
          <p:cNvPr id="24" name="文本框 23" descr="{&quot;isTemplate&quot;:true,&quot;type&quot;:&quot;text&quot;}"/>
          <p:cNvSpPr txBox="1"/>
          <p:nvPr/>
        </p:nvSpPr>
        <p:spPr>
          <a:xfrm>
            <a:off x="838200" y="2905125"/>
            <a:ext cx="10515600" cy="390525"/>
          </a:xfrm>
          <a:prstGeom prst="rect">
            <a:avLst/>
          </a:prstGeom>
        </p:spPr>
        <p:txBody>
          <a:bodyPr wrap="none" lIns="0" tIns="0" rIns="0" bIns="0"/>
          <a:lstStyle/>
          <a:p>
            <a:pPr>
              <a:lnSpc>
                <a:spcPct val="100000"/>
              </a:lnSpc>
            </a:pPr>
            <a:r>
              <a:rPr lang="en-US" sz="2550" spc="75">
                <a:solidFill>
                  <a:srgbClr val="BBD2F2"/>
                </a:solidFill>
                <a:latin typeface="Microsoft YaHei"/>
                <a:ea typeface="Microsoft YaHei"/>
              </a:rPr>
              <a:t>How to Write a Letter of Advice</a:t>
            </a:r>
            <a:endParaRPr/>
          </a:p>
        </p:txBody>
      </p:sp>
      <p:sp>
        <p:nvSpPr>
          <p:cNvPr id="25" name="文本框 24" descr="{&quot;isTemplate&quot;:true,&quot;type&quot;:&quot;text&quot;}"/>
          <p:cNvSpPr txBox="1"/>
          <p:nvPr/>
        </p:nvSpPr>
        <p:spPr>
          <a:xfrm>
            <a:off x="838200" y="3543300"/>
            <a:ext cx="6572250" cy="762000"/>
          </a:xfrm>
          <a:prstGeom prst="rect">
            <a:avLst/>
          </a:prstGeom>
        </p:spPr>
        <p:txBody>
          <a:bodyPr wrap="none" lIns="0" tIns="0" rIns="0" bIns="0"/>
          <a:lstStyle/>
          <a:p>
            <a:pPr>
              <a:lnSpc>
                <a:spcPct val="175000"/>
              </a:lnSpc>
            </a:pPr>
            <a:r>
              <a:rPr lang="zh-CN" sz="1425" dirty="0">
                <a:solidFill>
                  <a:srgbClr val="FFFFFF">
                    <a:alpha val="80000"/>
                  </a:srgbClr>
                </a:solidFill>
                <a:latin typeface="Microsoft YaHei"/>
                <a:ea typeface="Microsoft YaHei"/>
              </a:rPr>
              <a:t>文体认知</a:t>
            </a:r>
            <a:r>
              <a:rPr lang="en-US" sz="1425" dirty="0">
                <a:solidFill>
                  <a:srgbClr val="FFFFFF">
                    <a:alpha val="80000"/>
                  </a:srgbClr>
                </a:solidFill>
                <a:latin typeface="Microsoft YaHei"/>
                <a:ea typeface="Microsoft YaHei"/>
              </a:rPr>
              <a:t> · </a:t>
            </a:r>
            <a:r>
              <a:rPr lang="zh-CN" sz="1425" dirty="0">
                <a:solidFill>
                  <a:srgbClr val="FFFFFF">
                    <a:alpha val="80000"/>
                  </a:srgbClr>
                </a:solidFill>
                <a:latin typeface="Microsoft YaHei"/>
                <a:ea typeface="Microsoft YaHei"/>
              </a:rPr>
              <a:t>六要素与黄金三段式</a:t>
            </a:r>
            <a:r>
              <a:rPr lang="en-US" sz="1425" dirty="0">
                <a:solidFill>
                  <a:srgbClr val="FFFFFF">
                    <a:alpha val="80000"/>
                  </a:srgbClr>
                </a:solidFill>
                <a:latin typeface="Microsoft YaHei"/>
                <a:ea typeface="Microsoft YaHei"/>
              </a:rPr>
              <a:t> · </a:t>
            </a:r>
            <a:r>
              <a:rPr lang="zh-CN" sz="1425" dirty="0">
                <a:solidFill>
                  <a:srgbClr val="FFFFFF">
                    <a:alpha val="80000"/>
                  </a:srgbClr>
                </a:solidFill>
                <a:latin typeface="Microsoft YaHei"/>
                <a:ea typeface="Microsoft YaHei"/>
              </a:rPr>
              <a:t>真题句库</a:t>
            </a:r>
            <a:endParaRPr dirty="0"/>
          </a:p>
          <a:p>
            <a:pPr>
              <a:lnSpc>
                <a:spcPct val="175000"/>
              </a:lnSpc>
            </a:pPr>
            <a:r>
              <a:rPr lang="zh-CN" sz="1425" dirty="0">
                <a:solidFill>
                  <a:srgbClr val="FFFFFF">
                    <a:alpha val="80000"/>
                  </a:srgbClr>
                </a:solidFill>
                <a:latin typeface="Microsoft YaHei"/>
                <a:ea typeface="Microsoft YaHei"/>
              </a:rPr>
              <a:t>高频词块</a:t>
            </a:r>
            <a:r>
              <a:rPr lang="en-US" sz="1425" dirty="0">
                <a:solidFill>
                  <a:srgbClr val="FFFFFF">
                    <a:alpha val="80000"/>
                  </a:srgbClr>
                </a:solidFill>
                <a:latin typeface="Microsoft YaHei"/>
                <a:ea typeface="Microsoft YaHei"/>
              </a:rPr>
              <a:t> · </a:t>
            </a:r>
            <a:r>
              <a:rPr lang="zh-CN" sz="1425" dirty="0">
                <a:solidFill>
                  <a:srgbClr val="FFFFFF">
                    <a:alpha val="80000"/>
                  </a:srgbClr>
                </a:solidFill>
                <a:latin typeface="Microsoft YaHei"/>
                <a:ea typeface="Microsoft YaHei"/>
              </a:rPr>
              <a:t>万能模板</a:t>
            </a:r>
            <a:r>
              <a:rPr lang="en-US" sz="1425" dirty="0">
                <a:solidFill>
                  <a:srgbClr val="FFFFFF">
                    <a:alpha val="80000"/>
                  </a:srgbClr>
                </a:solidFill>
                <a:latin typeface="Microsoft YaHei"/>
                <a:ea typeface="Microsoft YaHei"/>
              </a:rPr>
              <a:t> · </a:t>
            </a:r>
            <a:r>
              <a:rPr lang="zh-CN" sz="1425" dirty="0">
                <a:solidFill>
                  <a:srgbClr val="FFFFFF">
                    <a:alpha val="80000"/>
                  </a:srgbClr>
                </a:solidFill>
                <a:latin typeface="Microsoft YaHei"/>
                <a:ea typeface="Microsoft YaHei"/>
              </a:rPr>
              <a:t>四类提分句式</a:t>
            </a:r>
            <a:r>
              <a:rPr lang="en-US" sz="1425" dirty="0">
                <a:solidFill>
                  <a:srgbClr val="FFFFFF">
                    <a:alpha val="80000"/>
                  </a:srgbClr>
                </a:solidFill>
                <a:latin typeface="Microsoft YaHei"/>
                <a:ea typeface="Microsoft YaHei"/>
              </a:rPr>
              <a:t> · </a:t>
            </a:r>
            <a:r>
              <a:rPr lang="zh-CN" sz="1425" dirty="0">
                <a:solidFill>
                  <a:srgbClr val="FFFFFF">
                    <a:alpha val="80000"/>
                  </a:srgbClr>
                </a:solidFill>
                <a:latin typeface="Microsoft YaHei"/>
                <a:ea typeface="Microsoft YaHei"/>
              </a:rPr>
              <a:t>新考向预测</a:t>
            </a:r>
            <a:endParaRPr dirty="0"/>
          </a:p>
        </p:txBody>
      </p:sp>
      <p:sp>
        <p:nvSpPr>
          <p:cNvPr id="26" name="TextBox 25"/>
          <p:cNvSpPr txBox="1"/>
          <p:nvPr/>
        </p:nvSpPr>
        <p:spPr>
          <a:xfrm>
            <a:off x="827999" y="4572000"/>
            <a:ext cx="2340000" cy="216000"/>
          </a:xfrm>
          <a:prstGeom prst="rect">
            <a:avLst/>
          </a:prstGeom>
          <a:noFill/>
        </p:spPr>
        <p:txBody>
          <a:bodyPr wrap="none" lIns="0" tIns="0" rIns="0" bIns="0">
            <a:spAutoFit/>
          </a:bodyPr>
          <a:lstStyle/>
          <a:p>
            <a:r>
              <a:rPr sz="1200" spc="150">
                <a:solidFill>
                  <a:srgbClr val="BBD2F2"/>
                </a:solidFill>
                <a:latin typeface="Microsoft YaHei"/>
                <a:ea typeface="Microsoft YaHei"/>
              </a:rPr>
              <a:t>张浩英语课堂</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descr="&lt;Slide style={{&#10;    width: 1280,&#10;    height: 720,&#10;    flexDirection: 'row',&#10;    background: '#FFFFFF',&#10;    padding: 0,&#10;    overflow: 'hidden',&#10;}}&gt;&#10;    {/* A 区：左侧标题栏（占 400px，非对称 31:69） */}&#10;    &lt;Box style={{&#10;        width: 400,&#10;        height: 720,&#10;        background: '#0E3F8C',&#10;        padding: '84px 44px',&#10;        flexDirection: 'column',&#10;        justifyContent: 'space-between',&#10;    }}&gt;&#10;        &lt;Box style={{ flexDirection: 'column' }}&gt;&#10;            &lt;Text style={{ fontSize: 14, color: 'rgba(255,255,255,0.60)', letterSpacing: 3 }}&gt;CONTENTS&lt;/Text&gt;&#10;            &lt;Box style={{ width: 72, height: 5, background: '#FFC107', borderRadius: 3, marginTop: 22, marginBottom: 24 }} /&gt;&#10;            &lt;Text style={{ fontSize: 62, fontWeight: 'bold', color: '#FFFFFF', letterSpacing: 3 }}&gt;目录&lt;/Text&gt;&#10;            &lt;Text style={{ fontSize: 17, color: 'rgba(255,255,255,0.76)', marginTop: 22, lineHeight: 1.9 }}&gt;&#10;                六章递进：先认识文体，&lt;br /&gt;&#10;                再搭结构，最后落笔成篇。&#10;            &lt;/Text&gt;&#10;        &lt;/Box&gt;&#10;        &lt;Box style={{ flexDirection: 'column', gap: 10 }}&gt;&#10;            &lt;Box style={{ flexDirection: 'row', alignItems: 'center', gap: 8 }}&gt;&#10;                &lt;FAIcon name='file-text' style={{ fill: 'rgba(255,255,255,0.55)', width: 15, height: 15 }} /&gt;&#10;                &lt;Text style={{ fontSize: 14, color: 'rgba(255,255,255,0.55)' }}&gt;高考建议信 · 全篇 30 页&lt;/Text&gt;&#10;            &lt;/Box&gt;&#10;            &lt;Box style={{ flexDirection: 'row', alignItems: 'center', gap: 8 }}&gt;&#10;                &lt;FAIcon name='calendar' style={{ fill: 'rgba(255,255,255,0.55)', width: 15, height: 15 }} /&gt;&#10;                &lt;Text style={{ fontSize: 14, color: 'rgba(255,255,255,0.55)' }}&gt;素材：2017–2024 北京高考真题&lt;/Text&gt;&#10;            &lt;/Box&gt;&#10;        &lt;/Box&gt;&#10;    &lt;/Box&gt;&#10;&#10;    {/* B 区：右侧六章列表 */}&#10;    &lt;Box style={{ width: 880, height: 720, padding: '64px 52px', flexDirection: 'column', gap: 15 }}&gt;&#10;        &lt;Box style={{ flexDirection: 'row', alignItems: 'center', justifyContent: 'space-between', marginBottom: 6 }}&gt;&#10;            &lt;Text style={{ fontSize: 15, color: '#8B97A8', letterSpacing: 1 }}&gt;CHAPTER LIST&lt;/Text&gt;&#10;            &lt;Text style={{ fontSize: 15, color: '#8B97A8' }}&gt;02 / 30&lt;/Text&gt;&#10;        &lt;/Box&gt;&#10;&#10;        &lt;Box style={{ flexDirection: 'row', alignItems: 'center', gap: 18, padding: '13px 18px', background: '#F0F5FC', borderRadius: 10, borderLeft: '4px solid #1E4FA8' }}&gt;&#10;            &lt;Box style={{ width: 40, height: 40, borderRadius: 10, background: '#1E4FA8', justifyContent: 'center', alignItems: 'center' }}&gt;&#10;                &lt;Text style={{ fontSize: 17, fontWeight: 'bold', color: '#FFFFFF' }}&gt;01&lt;/Text&gt;&#10;            &lt;/Box&gt;&#10;            &lt;Box style={{ flexDirection: 'column', gap: 5 }}&gt;&#10;                &lt;Text style={{ fontSize: 22, fontWeight: 'bold', color: '#0E3F8C' }}&gt;文体认知：建议信是什么&lt;/Text&gt;&#10;                &lt;Text style={{ fontSize: 15, color: '#4A5568' }}&gt;定义 · 两类对象 · 语气分寸 · 北京卷命题规律&lt;/Text&gt;&#10;            &lt;/Box&gt;&#10;        &lt;/Box&gt;&#10;&#10;        &lt;Box style={{ flexDirection: 'row', alignItems: 'center', gap: 18, padding: '13px 18px', background: '#F7F9FC', borderRadius: 10 }}&gt;&#10;            &lt;Box style={{ width: 40, height: 40, borderRadius: 10, background: '#E8EFF8', justifyContent: 'center', alignItems: 'center' }}&gt;&#10;                &lt;Text style={{ fontSize: 17, fontWeight: 'bold', color: '#1E4FA8' }}&gt;02&lt;/Text&gt;&#10;            &lt;/Box&gt;&#10;            &lt;Box style={{ flexDirection: 'column', gap: 5 }}&gt;&#10;                &lt;Text style={{ fontSize: 22, fontWeight: 'bold', color: '#1A2230' }}&gt;结构要素：六要素与黄金三段式&lt;/Text&gt;&#10;                &lt;Text style={{ fontSize: 15, color: '#4A5568' }}&gt;缘由 · 问题 · 建议 · 好处 · 方案 · 收尾&lt;/Text&gt;&#10;            &lt;/Box&gt;&#10;        &lt;/Box&gt;&#10;&#10;        &lt;Box style={{ flexDirection: 'row', alignItems: 'center', gap: 18, padding: '13px 18px', background: '#F7F9FC', borderRadius: 10 }}&gt;&#10;            &lt;Box style={{ width: 40, height: 40, borderRadius: 10, background: '#E8EFF8', justifyContent: 'center', alignItems: 'center' }}&gt;&#10;                &lt;Text style={{ fontSize: 17, fontWeight: 'bold', color: '#1E4FA8' }}&gt;03&lt;/Text&gt;&#10;            &lt;/Box&gt;&#10;            &lt;Box style={{ flexDirection: 'column', gap: 5 }}&gt;&#10;                &lt;Text style={{ fontSize: 22, fontWeight: 'bold', color: '#1A2230' }}&gt;开头怎么写：北京真题句库（一）&lt;/Text&gt;&#10;                &lt;Text style={{ fontSize: 15, color: '#4A5568' }}&gt;问候 + 背景 + 目的：八道真题的开头原句&lt;/Text&gt;&#10;            &lt;/Box&gt;&#10;        &lt;/Box&gt;&#10;&#10;        &lt;Box style={{ flexDirection: 'row', alignItems: 'center', gap: 18, padding: '13px 18px', background: '#F7F9FC', borderRadius: 10 }}&gt;&#10;            &lt;Box style={{ width: 40, height: 40, borderRadius: 10, background: '#E8EFF8', justifyContent: 'center', alignItems: 'center' }}&gt;&#10;                &lt;Text style={{ fontSize: 17, fontWeight: 'bold', color: '#1E4FA8' }}&gt;04&lt;/Text&gt;&#10;            &lt;/Box&gt;&#10;            &lt;Box style={{ flexDirection: 'column', gap: 5 }}&gt;&#10;                &lt;Text style={{ fontSize: 22, fontWeight: 'bold', color: '#1A2230' }}&gt;中间段与结尾怎么写：北京真题句库（二）&lt;/Text&gt;&#10;                &lt;Text style={{ fontSize: 15, color: '#4A5568' }}&gt;五类话题写作思路 · 结尾固定动作&lt;/Text&gt;&#10;            &lt;/Box&gt;&#10;        &lt;/Box&gt;&#10;&#10;        &lt;Box style={{ flexDirection: 'row', alignItems: 'center', gap: 18, padding: '13px 18px', background: '#F7F9FC', borderRadius: 10 }}&gt;&#10;            &lt;Box style={{ width: 40, height: 40, borderRadius: 10, background: '#E8EFF8', justifyContent: 'center', alignItems: 'center' }}&gt;&#10;                &lt;Text style={{ fontSize: 17, fontWeight: 'bold', color: '#1E4FA8' }}&gt;05&lt;/Text&gt;&#10;            &lt;/Box&gt;&#10;            &lt;Box style={{ flexDirection: 'column', gap: 5 }}&gt;&#10;                &lt;Text style={{ fontSize: 22, fontWeight: 'bold', color: '#1A2230' }}&gt;语料库与万能模板&lt;/Text&gt;&#10;                &lt;Text style={{ fontSize: 15, color: '#4A5568' }}&gt;四类高频词块 · 三组必背句 · 两套填空模板&lt;/Text&gt;&#10;            &lt;/Box&gt;&#10;        &lt;/Box&gt;&#10;&#10;        &lt;Box style={{ flexDirection: 'row', alignItems: 'center', gap: 18, padding: '13px 18px', background: '#F7F9FC', borderRadius: 10 }}&gt;&#10;            &lt;Box style={{ width: 40, height: 40, borderRadius: 10, background: '#E8EFF8', justifyContent: 'center', alignItems: 'center' }}&gt;&#10;                &lt;Text style={{ fontSize: 17, fontWeight: 'bold', color: '#1E4FA8' }}&gt;06&lt;/Text&gt;&#10;            &lt;/Box&gt;&#10;            &lt;Box style={{ flexDirection: 'column', gap: 5 }}&gt;&#10;                &lt;Text style={{ fontSize: 22, fontWeight: 'bold', color: '#1A2230' }}&gt;提分要点与新考向&lt;/Text&gt;&#10;                &lt;Text style={{ fontSize: 15, color: '#4A5568' }}&gt;四类句式 · 七个失分点 · 十题情境预测 · 课后任务&lt;/Text&gt;&#10;            &lt;/Box&gt;&#10;        &lt;/Box&gt;&#10;    &lt;/Box&gt;&#10;&lt;/Slide&gt;&#10;"/>
        <p:cNvGrpSpPr/>
        <p:nvPr/>
      </p:nvGrpSpPr>
      <p:grpSpPr>
        <a:xfrm>
          <a:off x="0" y="0"/>
          <a:ext cx="0" cy="0"/>
          <a:chOff x="0" y="0"/>
          <a:chExt cx="0" cy="0"/>
        </a:xfrm>
      </p:grpSpPr>
      <p:sp>
        <p:nvSpPr>
          <p:cNvPr id="371" name="矩形 370"/>
          <p:cNvSpPr/>
          <p:nvPr/>
        </p:nvSpPr>
        <p:spPr>
          <a:xfrm>
            <a:off x="0" y="0"/>
            <a:ext cx="12192000" cy="6858000"/>
          </a:xfrm>
          <a:prstGeom prst="rect">
            <a:avLst/>
          </a:prstGeom>
          <a:solidFill>
            <a:srgbClr val="FFFFFF"/>
          </a:solidFill>
          <a:ln/>
        </p:spPr>
        <p:txBody>
          <a:bodyPr/>
          <a:lstStyle/>
          <a:p>
            <a:endParaRPr/>
          </a:p>
        </p:txBody>
      </p:sp>
      <p:sp>
        <p:nvSpPr>
          <p:cNvPr id="372" name="矩形 371"/>
          <p:cNvSpPr/>
          <p:nvPr/>
        </p:nvSpPr>
        <p:spPr>
          <a:xfrm>
            <a:off x="0" y="0"/>
            <a:ext cx="3810000" cy="6858000"/>
          </a:xfrm>
          <a:prstGeom prst="rect">
            <a:avLst/>
          </a:prstGeom>
          <a:solidFill>
            <a:srgbClr val="0E3F8C"/>
          </a:solidFill>
          <a:ln/>
        </p:spPr>
        <p:txBody>
          <a:bodyPr/>
          <a:lstStyle/>
          <a:p>
            <a:endParaRPr/>
          </a:p>
        </p:txBody>
      </p:sp>
      <p:sp>
        <p:nvSpPr>
          <p:cNvPr id="373" name="文本框 372" descr="{&quot;isTemplate&quot;:true,&quot;type&quot;:&quot;text&quot;}"/>
          <p:cNvSpPr txBox="1"/>
          <p:nvPr/>
        </p:nvSpPr>
        <p:spPr>
          <a:xfrm>
            <a:off x="419100" y="800100"/>
            <a:ext cx="2971800" cy="161925"/>
          </a:xfrm>
          <a:prstGeom prst="rect">
            <a:avLst/>
          </a:prstGeom>
        </p:spPr>
        <p:txBody>
          <a:bodyPr wrap="none" lIns="0" tIns="0" rIns="0" bIns="0"/>
          <a:lstStyle/>
          <a:p>
            <a:pPr>
              <a:lnSpc>
                <a:spcPct val="100000"/>
              </a:lnSpc>
            </a:pPr>
            <a:r>
              <a:rPr lang="en-US" sz="1050" spc="225">
                <a:solidFill>
                  <a:srgbClr val="FFFFFF">
                    <a:alpha val="60000"/>
                  </a:srgbClr>
                </a:solidFill>
                <a:latin typeface="Microsoft YaHei"/>
                <a:ea typeface="Microsoft YaHei"/>
              </a:rPr>
              <a:t>CONTENTS</a:t>
            </a:r>
            <a:endParaRPr/>
          </a:p>
        </p:txBody>
      </p:sp>
      <p:sp>
        <p:nvSpPr>
          <p:cNvPr id="374" name="矩形: 圆角 373"/>
          <p:cNvSpPr/>
          <p:nvPr/>
        </p:nvSpPr>
        <p:spPr>
          <a:xfrm>
            <a:off x="419100" y="1171575"/>
            <a:ext cx="685800" cy="47625"/>
          </a:xfrm>
          <a:prstGeom prst="roundRect">
            <a:avLst>
              <a:gd name="adj" fmla="val 60000"/>
            </a:avLst>
          </a:prstGeom>
          <a:solidFill>
            <a:srgbClr val="FFC107"/>
          </a:solidFill>
          <a:ln/>
        </p:spPr>
        <p:txBody>
          <a:bodyPr/>
          <a:lstStyle/>
          <a:p>
            <a:endParaRPr/>
          </a:p>
        </p:txBody>
      </p:sp>
      <p:sp>
        <p:nvSpPr>
          <p:cNvPr id="375" name="文本框 374" descr="{&quot;isTemplate&quot;:true,&quot;type&quot;:&quot;text&quot;}"/>
          <p:cNvSpPr txBox="1"/>
          <p:nvPr/>
        </p:nvSpPr>
        <p:spPr>
          <a:xfrm>
            <a:off x="419100" y="1447800"/>
            <a:ext cx="2971800" cy="714375"/>
          </a:xfrm>
          <a:prstGeom prst="rect">
            <a:avLst/>
          </a:prstGeom>
        </p:spPr>
        <p:txBody>
          <a:bodyPr wrap="none" lIns="0" tIns="0" rIns="0" bIns="0"/>
          <a:lstStyle/>
          <a:p>
            <a:pPr>
              <a:lnSpc>
                <a:spcPct val="100000"/>
              </a:lnSpc>
            </a:pPr>
            <a:r>
              <a:rPr lang="zh-CN" sz="4650" b="1" spc="225">
                <a:solidFill>
                  <a:srgbClr val="FFFFFF"/>
                </a:solidFill>
                <a:latin typeface="Microsoft YaHei"/>
                <a:ea typeface="Microsoft YaHei"/>
              </a:rPr>
              <a:t>目录</a:t>
            </a:r>
            <a:endParaRPr/>
          </a:p>
        </p:txBody>
      </p:sp>
      <p:sp>
        <p:nvSpPr>
          <p:cNvPr id="376" name="文本框 375" descr="{&quot;isTemplate&quot;:true,&quot;type&quot;:&quot;text&quot;}"/>
          <p:cNvSpPr txBox="1"/>
          <p:nvPr/>
        </p:nvSpPr>
        <p:spPr>
          <a:xfrm>
            <a:off x="419100" y="2371725"/>
            <a:ext cx="2971800" cy="742950"/>
          </a:xfrm>
          <a:prstGeom prst="rect">
            <a:avLst/>
          </a:prstGeom>
        </p:spPr>
        <p:txBody>
          <a:bodyPr wrap="none" lIns="0" tIns="0" rIns="0" bIns="0"/>
          <a:lstStyle/>
          <a:p>
            <a:pPr>
              <a:lnSpc>
                <a:spcPct val="190000"/>
              </a:lnSpc>
            </a:pPr>
            <a:r>
              <a:rPr lang="zh-CN" sz="1275">
                <a:solidFill>
                  <a:srgbClr val="FFFFFF">
                    <a:alpha val="76000"/>
                  </a:srgbClr>
                </a:solidFill>
                <a:latin typeface="Microsoft YaHei"/>
                <a:ea typeface="Microsoft YaHei"/>
              </a:rPr>
              <a:t>六章递进：先认识文体，</a:t>
            </a:r>
            <a:endParaRPr/>
          </a:p>
          <a:p>
            <a:pPr>
              <a:lnSpc>
                <a:spcPct val="190000"/>
              </a:lnSpc>
            </a:pPr>
            <a:r>
              <a:rPr lang="zh-CN" sz="1275">
                <a:solidFill>
                  <a:srgbClr val="FFFFFF">
                    <a:alpha val="76000"/>
                  </a:srgbClr>
                </a:solidFill>
                <a:latin typeface="Microsoft YaHei"/>
                <a:ea typeface="Microsoft YaHei"/>
              </a:rPr>
              <a:t>再搭结构，最后落笔成篇。</a:t>
            </a:r>
            <a:endParaRPr/>
          </a:p>
        </p:txBody>
      </p:sp>
      <p:pic>
        <p:nvPicPr>
          <p:cNvPr id="377" name="图形 376"/>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9100" y="5648325"/>
            <a:ext cx="142875" cy="142875"/>
          </a:xfrm>
          <a:prstGeom prst="rect">
            <a:avLst/>
          </a:prstGeom>
          <a:ln/>
        </p:spPr>
      </p:pic>
      <p:sp>
        <p:nvSpPr>
          <p:cNvPr id="378" name="文本框 377" descr="{&quot;isTemplate&quot;:true,&quot;type&quot;:&quot;text&quot;}"/>
          <p:cNvSpPr txBox="1"/>
          <p:nvPr/>
        </p:nvSpPr>
        <p:spPr>
          <a:xfrm>
            <a:off x="638175" y="5638800"/>
            <a:ext cx="1419225" cy="161925"/>
          </a:xfrm>
          <a:prstGeom prst="rect">
            <a:avLst/>
          </a:prstGeom>
        </p:spPr>
        <p:txBody>
          <a:bodyPr wrap="none" lIns="0" tIns="0" rIns="0" bIns="0"/>
          <a:lstStyle/>
          <a:p>
            <a:pPr>
              <a:lnSpc>
                <a:spcPct val="100000"/>
              </a:lnSpc>
            </a:pPr>
            <a:r>
              <a:rPr lang="zh-CN" sz="1050">
                <a:solidFill>
                  <a:srgbClr val="FFFFFF">
                    <a:alpha val="55000"/>
                  </a:srgbClr>
                </a:solidFill>
                <a:latin typeface="Microsoft YaHei"/>
                <a:ea typeface="Microsoft YaHei"/>
              </a:rPr>
              <a:t>高考建议信</a:t>
            </a:r>
            <a:r>
              <a:rPr lang="en-US" sz="1050">
                <a:solidFill>
                  <a:srgbClr val="FFFFFF">
                    <a:alpha val="55000"/>
                  </a:srgbClr>
                </a:solidFill>
                <a:latin typeface="Microsoft YaHei"/>
                <a:ea typeface="Microsoft YaHei"/>
              </a:rPr>
              <a:t> · </a:t>
            </a:r>
            <a:r>
              <a:rPr lang="zh-CN" sz="1050">
                <a:solidFill>
                  <a:srgbClr val="FFFFFF">
                    <a:alpha val="55000"/>
                  </a:srgbClr>
                </a:solidFill>
                <a:latin typeface="Microsoft YaHei"/>
                <a:ea typeface="Microsoft YaHei"/>
              </a:rPr>
              <a:t>全篇</a:t>
            </a:r>
            <a:r>
              <a:rPr lang="en-US" sz="1050">
                <a:solidFill>
                  <a:srgbClr val="FFFFFF">
                    <a:alpha val="55000"/>
                  </a:srgbClr>
                </a:solidFill>
                <a:latin typeface="Microsoft YaHei"/>
                <a:ea typeface="Microsoft YaHei"/>
              </a:rPr>
              <a:t> 30 </a:t>
            </a:r>
            <a:r>
              <a:rPr lang="zh-CN" sz="1050">
                <a:solidFill>
                  <a:srgbClr val="FFFFFF">
                    <a:alpha val="55000"/>
                  </a:srgbClr>
                </a:solidFill>
                <a:latin typeface="Microsoft YaHei"/>
                <a:ea typeface="Microsoft YaHei"/>
              </a:rPr>
              <a:t>页</a:t>
            </a:r>
            <a:endParaRPr/>
          </a:p>
        </p:txBody>
      </p:sp>
      <p:pic>
        <p:nvPicPr>
          <p:cNvPr id="379" name="图形 378"/>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9100" y="5905500"/>
            <a:ext cx="142875" cy="142875"/>
          </a:xfrm>
          <a:prstGeom prst="rect">
            <a:avLst/>
          </a:prstGeom>
          <a:ln/>
        </p:spPr>
      </p:pic>
      <p:sp>
        <p:nvSpPr>
          <p:cNvPr id="380" name="文本框 379" descr="{&quot;isTemplate&quot;:true,&quot;type&quot;:&quot;text&quot;}"/>
          <p:cNvSpPr txBox="1"/>
          <p:nvPr/>
        </p:nvSpPr>
        <p:spPr>
          <a:xfrm>
            <a:off x="638175" y="5895975"/>
            <a:ext cx="1943100" cy="161925"/>
          </a:xfrm>
          <a:prstGeom prst="rect">
            <a:avLst/>
          </a:prstGeom>
        </p:spPr>
        <p:txBody>
          <a:bodyPr wrap="none" lIns="0" tIns="0" rIns="0" bIns="0"/>
          <a:lstStyle/>
          <a:p>
            <a:pPr>
              <a:lnSpc>
                <a:spcPct val="100000"/>
              </a:lnSpc>
            </a:pPr>
            <a:r>
              <a:rPr lang="zh-CN" sz="1050">
                <a:solidFill>
                  <a:srgbClr val="FFFFFF">
                    <a:alpha val="55000"/>
                  </a:srgbClr>
                </a:solidFill>
                <a:latin typeface="Microsoft YaHei"/>
                <a:ea typeface="Microsoft YaHei"/>
              </a:rPr>
              <a:t>素材：</a:t>
            </a:r>
            <a:r>
              <a:rPr lang="en-US" sz="1050">
                <a:solidFill>
                  <a:srgbClr val="FFFFFF">
                    <a:alpha val="55000"/>
                  </a:srgbClr>
                </a:solidFill>
                <a:latin typeface="Microsoft YaHei"/>
                <a:ea typeface="Microsoft YaHei"/>
              </a:rPr>
              <a:t>2017–2024 </a:t>
            </a:r>
            <a:r>
              <a:rPr lang="zh-CN" sz="1050">
                <a:solidFill>
                  <a:srgbClr val="FFFFFF">
                    <a:alpha val="55000"/>
                  </a:srgbClr>
                </a:solidFill>
                <a:latin typeface="Microsoft YaHei"/>
                <a:ea typeface="Microsoft YaHei"/>
              </a:rPr>
              <a:t>北京高考真题</a:t>
            </a:r>
            <a:endParaRPr/>
          </a:p>
        </p:txBody>
      </p:sp>
      <p:sp>
        <p:nvSpPr>
          <p:cNvPr id="381" name="文本框 380" descr="{&quot;isTemplate&quot;:true,&quot;type&quot;:&quot;text&quot;}"/>
          <p:cNvSpPr txBox="1"/>
          <p:nvPr/>
        </p:nvSpPr>
        <p:spPr>
          <a:xfrm>
            <a:off x="4305300" y="609600"/>
            <a:ext cx="1085850" cy="171450"/>
          </a:xfrm>
          <a:prstGeom prst="rect">
            <a:avLst/>
          </a:prstGeom>
        </p:spPr>
        <p:txBody>
          <a:bodyPr wrap="none" lIns="0" tIns="0" rIns="0" bIns="0"/>
          <a:lstStyle/>
          <a:p>
            <a:pPr>
              <a:lnSpc>
                <a:spcPct val="100000"/>
              </a:lnSpc>
            </a:pPr>
            <a:r>
              <a:rPr lang="en-US" sz="1125" spc="75">
                <a:solidFill>
                  <a:srgbClr val="8B97A8"/>
                </a:solidFill>
                <a:latin typeface="Microsoft YaHei"/>
                <a:ea typeface="Microsoft YaHei"/>
              </a:rPr>
              <a:t>CHAPTER LIST</a:t>
            </a:r>
            <a:endParaRPr/>
          </a:p>
        </p:txBody>
      </p:sp>
      <p:sp>
        <p:nvSpPr>
          <p:cNvPr id="382" name="文本框 381" descr="{&quot;isTemplate&quot;:true,&quot;type&quot;:&quot;text&quot;}"/>
          <p:cNvSpPr txBox="1"/>
          <p:nvPr/>
        </p:nvSpPr>
        <p:spPr>
          <a:xfrm>
            <a:off x="11210925" y="609600"/>
            <a:ext cx="485775" cy="171450"/>
          </a:xfrm>
          <a:prstGeom prst="rect">
            <a:avLst/>
          </a:prstGeom>
        </p:spPr>
        <p:txBody>
          <a:bodyPr wrap="none" lIns="0" tIns="0" rIns="0" bIns="0"/>
          <a:lstStyle/>
          <a:p>
            <a:pPr>
              <a:lnSpc>
                <a:spcPct val="100000"/>
              </a:lnSpc>
            </a:pPr>
            <a:r>
              <a:rPr lang="en-US" sz="1125">
                <a:solidFill>
                  <a:srgbClr val="8B97A8"/>
                </a:solidFill>
                <a:latin typeface="Microsoft YaHei"/>
                <a:ea typeface="Microsoft YaHei"/>
              </a:rPr>
              <a:t>02 / 30</a:t>
            </a:r>
            <a:endParaRPr/>
          </a:p>
        </p:txBody>
      </p:sp>
      <p:sp>
        <p:nvSpPr>
          <p:cNvPr id="383" name="矩形: 圆角 382"/>
          <p:cNvSpPr/>
          <p:nvPr/>
        </p:nvSpPr>
        <p:spPr>
          <a:xfrm>
            <a:off x="4343400" y="981075"/>
            <a:ext cx="7391400" cy="723900"/>
          </a:xfrm>
          <a:prstGeom prst="roundRect">
            <a:avLst>
              <a:gd name="adj" fmla="val 13158"/>
            </a:avLst>
          </a:prstGeom>
          <a:solidFill>
            <a:srgbClr val="F0F5FC"/>
          </a:solidFill>
          <a:ln/>
        </p:spPr>
        <p:txBody>
          <a:bodyPr/>
          <a:lstStyle/>
          <a:p>
            <a:endParaRPr/>
          </a:p>
        </p:txBody>
      </p:sp>
      <p:sp>
        <p:nvSpPr>
          <p:cNvPr id="384" name="任意多边形: 形状 383"/>
          <p:cNvSpPr/>
          <p:nvPr/>
        </p:nvSpPr>
        <p:spPr>
          <a:xfrm>
            <a:off x="4343400" y="981075"/>
            <a:ext cx="7391400" cy="723900"/>
          </a:xfrm>
          <a:custGeom>
            <a:avLst/>
            <a:gdLst/>
            <a:ahLst/>
            <a:cxnLst/>
            <a:rect l="0" t="0" r="0" b="0"/>
            <a:pathLst>
              <a:path w="776" h="76">
                <a:moveTo>
                  <a:pt x="9" y="0"/>
                </a:moveTo>
                <a:cubicBezTo>
                  <a:pt x="6" y="0"/>
                  <a:pt x="4" y="3"/>
                  <a:pt x="4" y="6"/>
                </a:cubicBezTo>
                <a:lnTo>
                  <a:pt x="4" y="70"/>
                </a:lnTo>
                <a:cubicBezTo>
                  <a:pt x="4" y="73"/>
                  <a:pt x="6" y="75"/>
                  <a:pt x="9" y="76"/>
                </a:cubicBezTo>
                <a:cubicBezTo>
                  <a:pt x="4" y="75"/>
                  <a:pt x="0" y="71"/>
                  <a:pt x="0" y="66"/>
                </a:cubicBezTo>
                <a:lnTo>
                  <a:pt x="0" y="10"/>
                </a:lnTo>
                <a:cubicBezTo>
                  <a:pt x="0" y="5"/>
                  <a:pt x="4" y="0"/>
                  <a:pt x="10" y="0"/>
                </a:cubicBezTo>
                <a:close/>
              </a:path>
            </a:pathLst>
          </a:custGeom>
          <a:solidFill>
            <a:srgbClr val="1E4FA8"/>
          </a:solidFill>
          <a:ln/>
        </p:spPr>
        <p:txBody>
          <a:bodyPr/>
          <a:lstStyle/>
          <a:p>
            <a:endParaRPr/>
          </a:p>
        </p:txBody>
      </p:sp>
      <p:sp>
        <p:nvSpPr>
          <p:cNvPr id="385" name="矩形: 圆角 384"/>
          <p:cNvSpPr/>
          <p:nvPr/>
        </p:nvSpPr>
        <p:spPr>
          <a:xfrm>
            <a:off x="4514850" y="1152525"/>
            <a:ext cx="381000" cy="381000"/>
          </a:xfrm>
          <a:prstGeom prst="roundRect">
            <a:avLst>
              <a:gd name="adj" fmla="val 25000"/>
            </a:avLst>
          </a:prstGeom>
          <a:solidFill>
            <a:srgbClr val="1E4FA8"/>
          </a:solidFill>
          <a:ln/>
        </p:spPr>
        <p:txBody>
          <a:bodyPr/>
          <a:lstStyle/>
          <a:p>
            <a:endParaRPr/>
          </a:p>
        </p:txBody>
      </p:sp>
      <p:sp>
        <p:nvSpPr>
          <p:cNvPr id="386" name="文本框 385" descr="{&quot;isTemplate&quot;:true,&quot;type&quot;:&quot;text&quot;}"/>
          <p:cNvSpPr txBox="1"/>
          <p:nvPr/>
        </p:nvSpPr>
        <p:spPr>
          <a:xfrm>
            <a:off x="4610100" y="1247775"/>
            <a:ext cx="20002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01</a:t>
            </a:r>
            <a:endParaRPr/>
          </a:p>
        </p:txBody>
      </p:sp>
      <p:sp>
        <p:nvSpPr>
          <p:cNvPr id="387" name="文本框 386" descr="{&quot;isTemplate&quot;:true,&quot;type&quot;:&quot;text&quot;}"/>
          <p:cNvSpPr txBox="1"/>
          <p:nvPr/>
        </p:nvSpPr>
        <p:spPr>
          <a:xfrm>
            <a:off x="5067300" y="1104900"/>
            <a:ext cx="2790825" cy="257175"/>
          </a:xfrm>
          <a:prstGeom prst="rect">
            <a:avLst/>
          </a:prstGeom>
        </p:spPr>
        <p:txBody>
          <a:bodyPr wrap="none" lIns="0" tIns="0" rIns="0" bIns="0"/>
          <a:lstStyle/>
          <a:p>
            <a:pPr>
              <a:lnSpc>
                <a:spcPct val="100000"/>
              </a:lnSpc>
            </a:pPr>
            <a:r>
              <a:rPr lang="zh-CN" sz="1650" b="1">
                <a:solidFill>
                  <a:srgbClr val="0E3F8C"/>
                </a:solidFill>
                <a:latin typeface="Microsoft YaHei"/>
                <a:ea typeface="Microsoft YaHei"/>
              </a:rPr>
              <a:t>文体认知：建议信是什么</a:t>
            </a:r>
            <a:endParaRPr/>
          </a:p>
        </p:txBody>
      </p:sp>
      <p:sp>
        <p:nvSpPr>
          <p:cNvPr id="388" name="文本框 387" descr="{&quot;isTemplate&quot;:true,&quot;type&quot;:&quot;text&quot;}"/>
          <p:cNvSpPr txBox="1"/>
          <p:nvPr/>
        </p:nvSpPr>
        <p:spPr>
          <a:xfrm>
            <a:off x="5067300" y="1409700"/>
            <a:ext cx="2790825" cy="171450"/>
          </a:xfrm>
          <a:prstGeom prst="rect">
            <a:avLst/>
          </a:prstGeom>
        </p:spPr>
        <p:txBody>
          <a:bodyPr wrap="none" lIns="0" tIns="0" rIns="0" bIns="0"/>
          <a:lstStyle/>
          <a:p>
            <a:pPr>
              <a:lnSpc>
                <a:spcPct val="100000"/>
              </a:lnSpc>
            </a:pPr>
            <a:r>
              <a:rPr lang="zh-CN" sz="1125">
                <a:solidFill>
                  <a:srgbClr val="4A5568"/>
                </a:solidFill>
                <a:latin typeface="Microsoft YaHei"/>
                <a:ea typeface="Microsoft YaHei"/>
              </a:rPr>
              <a:t>定义</a:t>
            </a:r>
            <a:r>
              <a:rPr lang="en-US" sz="1125">
                <a:solidFill>
                  <a:srgbClr val="4A5568"/>
                </a:solidFill>
                <a:latin typeface="Microsoft YaHei"/>
                <a:ea typeface="Microsoft YaHei"/>
              </a:rPr>
              <a:t> · </a:t>
            </a:r>
            <a:r>
              <a:rPr lang="zh-CN" sz="1125">
                <a:solidFill>
                  <a:srgbClr val="4A5568"/>
                </a:solidFill>
                <a:latin typeface="Microsoft YaHei"/>
                <a:ea typeface="Microsoft YaHei"/>
              </a:rPr>
              <a:t>两类对象</a:t>
            </a:r>
            <a:r>
              <a:rPr lang="en-US" sz="1125">
                <a:solidFill>
                  <a:srgbClr val="4A5568"/>
                </a:solidFill>
                <a:latin typeface="Microsoft YaHei"/>
                <a:ea typeface="Microsoft YaHei"/>
              </a:rPr>
              <a:t> · </a:t>
            </a:r>
            <a:r>
              <a:rPr lang="zh-CN" sz="1125">
                <a:solidFill>
                  <a:srgbClr val="4A5568"/>
                </a:solidFill>
                <a:latin typeface="Microsoft YaHei"/>
                <a:ea typeface="Microsoft YaHei"/>
              </a:rPr>
              <a:t>语气分寸</a:t>
            </a:r>
            <a:r>
              <a:rPr lang="en-US" sz="1125">
                <a:solidFill>
                  <a:srgbClr val="4A5568"/>
                </a:solidFill>
                <a:latin typeface="Microsoft YaHei"/>
                <a:ea typeface="Microsoft YaHei"/>
              </a:rPr>
              <a:t> · </a:t>
            </a:r>
            <a:r>
              <a:rPr lang="zh-CN" sz="1125">
                <a:solidFill>
                  <a:srgbClr val="4A5568"/>
                </a:solidFill>
                <a:latin typeface="Microsoft YaHei"/>
                <a:ea typeface="Microsoft YaHei"/>
              </a:rPr>
              <a:t>北京卷命题规律</a:t>
            </a:r>
            <a:endParaRPr/>
          </a:p>
        </p:txBody>
      </p:sp>
      <p:sp>
        <p:nvSpPr>
          <p:cNvPr id="389" name="矩形: 圆角 388"/>
          <p:cNvSpPr/>
          <p:nvPr/>
        </p:nvSpPr>
        <p:spPr>
          <a:xfrm>
            <a:off x="4305300" y="1847850"/>
            <a:ext cx="7391400" cy="723900"/>
          </a:xfrm>
          <a:prstGeom prst="roundRect">
            <a:avLst>
              <a:gd name="adj" fmla="val 13158"/>
            </a:avLst>
          </a:prstGeom>
          <a:solidFill>
            <a:srgbClr val="F7F9FC"/>
          </a:solidFill>
          <a:ln/>
        </p:spPr>
        <p:txBody>
          <a:bodyPr/>
          <a:lstStyle/>
          <a:p>
            <a:endParaRPr/>
          </a:p>
        </p:txBody>
      </p:sp>
      <p:sp>
        <p:nvSpPr>
          <p:cNvPr id="390" name="矩形: 圆角 389"/>
          <p:cNvSpPr/>
          <p:nvPr/>
        </p:nvSpPr>
        <p:spPr>
          <a:xfrm>
            <a:off x="4476750" y="2019300"/>
            <a:ext cx="381000" cy="381000"/>
          </a:xfrm>
          <a:prstGeom prst="roundRect">
            <a:avLst>
              <a:gd name="adj" fmla="val 25000"/>
            </a:avLst>
          </a:prstGeom>
          <a:solidFill>
            <a:srgbClr val="E8EFF8"/>
          </a:solidFill>
          <a:ln/>
        </p:spPr>
        <p:txBody>
          <a:bodyPr/>
          <a:lstStyle/>
          <a:p>
            <a:endParaRPr/>
          </a:p>
        </p:txBody>
      </p:sp>
      <p:sp>
        <p:nvSpPr>
          <p:cNvPr id="391" name="文本框 390" descr="{&quot;isTemplate&quot;:true,&quot;type&quot;:&quot;text&quot;}"/>
          <p:cNvSpPr txBox="1"/>
          <p:nvPr/>
        </p:nvSpPr>
        <p:spPr>
          <a:xfrm>
            <a:off x="4572000" y="2114550"/>
            <a:ext cx="200025" cy="200025"/>
          </a:xfrm>
          <a:prstGeom prst="rect">
            <a:avLst/>
          </a:prstGeom>
        </p:spPr>
        <p:txBody>
          <a:bodyPr wrap="none" lIns="0" tIns="0" rIns="0" bIns="0"/>
          <a:lstStyle/>
          <a:p>
            <a:pPr>
              <a:lnSpc>
                <a:spcPct val="100000"/>
              </a:lnSpc>
            </a:pPr>
            <a:r>
              <a:rPr lang="en-US" sz="1275" b="1">
                <a:solidFill>
                  <a:srgbClr val="1E4FA8"/>
                </a:solidFill>
                <a:latin typeface="Microsoft YaHei"/>
                <a:ea typeface="Microsoft YaHei"/>
              </a:rPr>
              <a:t>02</a:t>
            </a:r>
            <a:endParaRPr/>
          </a:p>
        </p:txBody>
      </p:sp>
      <p:sp>
        <p:nvSpPr>
          <p:cNvPr id="392" name="文本框 391" descr="{&quot;isTemplate&quot;:true,&quot;type&quot;:&quot;text&quot;}"/>
          <p:cNvSpPr txBox="1"/>
          <p:nvPr/>
        </p:nvSpPr>
        <p:spPr>
          <a:xfrm>
            <a:off x="5029200" y="1971675"/>
            <a:ext cx="2933700" cy="257175"/>
          </a:xfrm>
          <a:prstGeom prst="rect">
            <a:avLst/>
          </a:prstGeom>
        </p:spPr>
        <p:txBody>
          <a:bodyPr wrap="none" lIns="0" tIns="0" rIns="0" bIns="0"/>
          <a:lstStyle/>
          <a:p>
            <a:pPr>
              <a:lnSpc>
                <a:spcPct val="100000"/>
              </a:lnSpc>
            </a:pPr>
            <a:r>
              <a:rPr lang="zh-CN" sz="1650" b="1">
                <a:solidFill>
                  <a:srgbClr val="1A2230"/>
                </a:solidFill>
                <a:latin typeface="Microsoft YaHei"/>
                <a:ea typeface="Microsoft YaHei"/>
              </a:rPr>
              <a:t>结构要素：六要素与黄金三段式</a:t>
            </a:r>
            <a:endParaRPr/>
          </a:p>
        </p:txBody>
      </p:sp>
      <p:sp>
        <p:nvSpPr>
          <p:cNvPr id="393" name="文本框 392" descr="{&quot;isTemplate&quot;:true,&quot;type&quot;:&quot;text&quot;}"/>
          <p:cNvSpPr txBox="1"/>
          <p:nvPr/>
        </p:nvSpPr>
        <p:spPr>
          <a:xfrm>
            <a:off x="5029200" y="2276475"/>
            <a:ext cx="2933700" cy="171450"/>
          </a:xfrm>
          <a:prstGeom prst="rect">
            <a:avLst/>
          </a:prstGeom>
        </p:spPr>
        <p:txBody>
          <a:bodyPr wrap="none" lIns="0" tIns="0" rIns="0" bIns="0"/>
          <a:lstStyle/>
          <a:p>
            <a:pPr>
              <a:lnSpc>
                <a:spcPct val="100000"/>
              </a:lnSpc>
            </a:pPr>
            <a:r>
              <a:rPr lang="zh-CN" sz="1125">
                <a:solidFill>
                  <a:srgbClr val="4A5568"/>
                </a:solidFill>
                <a:latin typeface="Microsoft YaHei"/>
                <a:ea typeface="Microsoft YaHei"/>
              </a:rPr>
              <a:t>缘由</a:t>
            </a:r>
            <a:r>
              <a:rPr lang="en-US" sz="1125">
                <a:solidFill>
                  <a:srgbClr val="4A5568"/>
                </a:solidFill>
                <a:latin typeface="Microsoft YaHei"/>
                <a:ea typeface="Microsoft YaHei"/>
              </a:rPr>
              <a:t> · </a:t>
            </a:r>
            <a:r>
              <a:rPr lang="zh-CN" sz="1125">
                <a:solidFill>
                  <a:srgbClr val="4A5568"/>
                </a:solidFill>
                <a:latin typeface="Microsoft YaHei"/>
                <a:ea typeface="Microsoft YaHei"/>
              </a:rPr>
              <a:t>问题</a:t>
            </a:r>
            <a:r>
              <a:rPr lang="en-US" sz="1125">
                <a:solidFill>
                  <a:srgbClr val="4A5568"/>
                </a:solidFill>
                <a:latin typeface="Microsoft YaHei"/>
                <a:ea typeface="Microsoft YaHei"/>
              </a:rPr>
              <a:t> · </a:t>
            </a:r>
            <a:r>
              <a:rPr lang="zh-CN" sz="1125">
                <a:solidFill>
                  <a:srgbClr val="4A5568"/>
                </a:solidFill>
                <a:latin typeface="Microsoft YaHei"/>
                <a:ea typeface="Microsoft YaHei"/>
              </a:rPr>
              <a:t>建议</a:t>
            </a:r>
            <a:r>
              <a:rPr lang="en-US" sz="1125">
                <a:solidFill>
                  <a:srgbClr val="4A5568"/>
                </a:solidFill>
                <a:latin typeface="Microsoft YaHei"/>
                <a:ea typeface="Microsoft YaHei"/>
              </a:rPr>
              <a:t> · </a:t>
            </a:r>
            <a:r>
              <a:rPr lang="zh-CN" sz="1125">
                <a:solidFill>
                  <a:srgbClr val="4A5568"/>
                </a:solidFill>
                <a:latin typeface="Microsoft YaHei"/>
                <a:ea typeface="Microsoft YaHei"/>
              </a:rPr>
              <a:t>好处</a:t>
            </a:r>
            <a:r>
              <a:rPr lang="en-US" sz="1125">
                <a:solidFill>
                  <a:srgbClr val="4A5568"/>
                </a:solidFill>
                <a:latin typeface="Microsoft YaHei"/>
                <a:ea typeface="Microsoft YaHei"/>
              </a:rPr>
              <a:t> · </a:t>
            </a:r>
            <a:r>
              <a:rPr lang="zh-CN" sz="1125">
                <a:solidFill>
                  <a:srgbClr val="4A5568"/>
                </a:solidFill>
                <a:latin typeface="Microsoft YaHei"/>
                <a:ea typeface="Microsoft YaHei"/>
              </a:rPr>
              <a:t>方案</a:t>
            </a:r>
            <a:r>
              <a:rPr lang="en-US" sz="1125">
                <a:solidFill>
                  <a:srgbClr val="4A5568"/>
                </a:solidFill>
                <a:latin typeface="Microsoft YaHei"/>
                <a:ea typeface="Microsoft YaHei"/>
              </a:rPr>
              <a:t> · </a:t>
            </a:r>
            <a:r>
              <a:rPr lang="zh-CN" sz="1125">
                <a:solidFill>
                  <a:srgbClr val="4A5568"/>
                </a:solidFill>
                <a:latin typeface="Microsoft YaHei"/>
                <a:ea typeface="Microsoft YaHei"/>
              </a:rPr>
              <a:t>收尾</a:t>
            </a:r>
            <a:endParaRPr/>
          </a:p>
        </p:txBody>
      </p:sp>
      <p:sp>
        <p:nvSpPr>
          <p:cNvPr id="394" name="矩形: 圆角 393"/>
          <p:cNvSpPr/>
          <p:nvPr/>
        </p:nvSpPr>
        <p:spPr>
          <a:xfrm>
            <a:off x="4305300" y="2714625"/>
            <a:ext cx="7391400" cy="723900"/>
          </a:xfrm>
          <a:prstGeom prst="roundRect">
            <a:avLst>
              <a:gd name="adj" fmla="val 13158"/>
            </a:avLst>
          </a:prstGeom>
          <a:solidFill>
            <a:srgbClr val="F7F9FC"/>
          </a:solidFill>
          <a:ln/>
        </p:spPr>
        <p:txBody>
          <a:bodyPr/>
          <a:lstStyle/>
          <a:p>
            <a:endParaRPr/>
          </a:p>
        </p:txBody>
      </p:sp>
      <p:sp>
        <p:nvSpPr>
          <p:cNvPr id="395" name="矩形: 圆角 394"/>
          <p:cNvSpPr/>
          <p:nvPr/>
        </p:nvSpPr>
        <p:spPr>
          <a:xfrm>
            <a:off x="4476750" y="2886075"/>
            <a:ext cx="381000" cy="381000"/>
          </a:xfrm>
          <a:prstGeom prst="roundRect">
            <a:avLst>
              <a:gd name="adj" fmla="val 25000"/>
            </a:avLst>
          </a:prstGeom>
          <a:solidFill>
            <a:srgbClr val="E8EFF8"/>
          </a:solidFill>
          <a:ln/>
        </p:spPr>
        <p:txBody>
          <a:bodyPr/>
          <a:lstStyle/>
          <a:p>
            <a:endParaRPr/>
          </a:p>
        </p:txBody>
      </p:sp>
      <p:sp>
        <p:nvSpPr>
          <p:cNvPr id="396" name="文本框 395" descr="{&quot;isTemplate&quot;:true,&quot;type&quot;:&quot;text&quot;}"/>
          <p:cNvSpPr txBox="1"/>
          <p:nvPr/>
        </p:nvSpPr>
        <p:spPr>
          <a:xfrm>
            <a:off x="4572000" y="2981325"/>
            <a:ext cx="200025" cy="200025"/>
          </a:xfrm>
          <a:prstGeom prst="rect">
            <a:avLst/>
          </a:prstGeom>
        </p:spPr>
        <p:txBody>
          <a:bodyPr wrap="none" lIns="0" tIns="0" rIns="0" bIns="0"/>
          <a:lstStyle/>
          <a:p>
            <a:pPr>
              <a:lnSpc>
                <a:spcPct val="100000"/>
              </a:lnSpc>
            </a:pPr>
            <a:r>
              <a:rPr lang="en-US" sz="1275" b="1">
                <a:solidFill>
                  <a:srgbClr val="1E4FA8"/>
                </a:solidFill>
                <a:latin typeface="Microsoft YaHei"/>
                <a:ea typeface="Microsoft YaHei"/>
              </a:rPr>
              <a:t>03</a:t>
            </a:r>
            <a:endParaRPr/>
          </a:p>
        </p:txBody>
      </p:sp>
      <p:sp>
        <p:nvSpPr>
          <p:cNvPr id="397" name="文本框 396" descr="{&quot;isTemplate&quot;:true,&quot;type&quot;:&quot;text&quot;}"/>
          <p:cNvSpPr txBox="1"/>
          <p:nvPr/>
        </p:nvSpPr>
        <p:spPr>
          <a:xfrm>
            <a:off x="5029200" y="2838450"/>
            <a:ext cx="3143250" cy="257175"/>
          </a:xfrm>
          <a:prstGeom prst="rect">
            <a:avLst/>
          </a:prstGeom>
        </p:spPr>
        <p:txBody>
          <a:bodyPr wrap="none" lIns="0" tIns="0" rIns="0" bIns="0"/>
          <a:lstStyle/>
          <a:p>
            <a:pPr>
              <a:lnSpc>
                <a:spcPct val="100000"/>
              </a:lnSpc>
            </a:pPr>
            <a:r>
              <a:rPr lang="zh-CN" sz="1650" b="1">
                <a:solidFill>
                  <a:srgbClr val="1A2230"/>
                </a:solidFill>
                <a:latin typeface="Microsoft YaHei"/>
                <a:ea typeface="Microsoft YaHei"/>
              </a:rPr>
              <a:t>开头怎么写：北京真题句库（一）</a:t>
            </a:r>
            <a:endParaRPr/>
          </a:p>
        </p:txBody>
      </p:sp>
      <p:sp>
        <p:nvSpPr>
          <p:cNvPr id="398" name="文本框 397" descr="{&quot;isTemplate&quot;:true,&quot;type&quot;:&quot;text&quot;}"/>
          <p:cNvSpPr txBox="1"/>
          <p:nvPr/>
        </p:nvSpPr>
        <p:spPr>
          <a:xfrm>
            <a:off x="5029200" y="3143250"/>
            <a:ext cx="3143250" cy="171450"/>
          </a:xfrm>
          <a:prstGeom prst="rect">
            <a:avLst/>
          </a:prstGeom>
        </p:spPr>
        <p:txBody>
          <a:bodyPr wrap="none" lIns="0" tIns="0" rIns="0" bIns="0"/>
          <a:lstStyle/>
          <a:p>
            <a:pPr>
              <a:lnSpc>
                <a:spcPct val="100000"/>
              </a:lnSpc>
            </a:pPr>
            <a:r>
              <a:rPr lang="zh-CN" sz="1125">
                <a:solidFill>
                  <a:srgbClr val="4A5568"/>
                </a:solidFill>
                <a:latin typeface="Microsoft YaHei"/>
                <a:ea typeface="Microsoft YaHei"/>
              </a:rPr>
              <a:t>问候</a:t>
            </a:r>
            <a:r>
              <a:rPr lang="en-US" sz="1125">
                <a:solidFill>
                  <a:srgbClr val="4A5568"/>
                </a:solidFill>
                <a:latin typeface="Microsoft YaHei"/>
                <a:ea typeface="Microsoft YaHei"/>
              </a:rPr>
              <a:t> + </a:t>
            </a:r>
            <a:r>
              <a:rPr lang="zh-CN" sz="1125">
                <a:solidFill>
                  <a:srgbClr val="4A5568"/>
                </a:solidFill>
                <a:latin typeface="Microsoft YaHei"/>
                <a:ea typeface="Microsoft YaHei"/>
              </a:rPr>
              <a:t>背景</a:t>
            </a:r>
            <a:r>
              <a:rPr lang="en-US" sz="1125">
                <a:solidFill>
                  <a:srgbClr val="4A5568"/>
                </a:solidFill>
                <a:latin typeface="Microsoft YaHei"/>
                <a:ea typeface="Microsoft YaHei"/>
              </a:rPr>
              <a:t> + </a:t>
            </a:r>
            <a:r>
              <a:rPr lang="zh-CN" sz="1125">
                <a:solidFill>
                  <a:srgbClr val="4A5568"/>
                </a:solidFill>
                <a:latin typeface="Microsoft YaHei"/>
                <a:ea typeface="Microsoft YaHei"/>
              </a:rPr>
              <a:t>目的：八道真题的开头原句</a:t>
            </a:r>
            <a:endParaRPr/>
          </a:p>
        </p:txBody>
      </p:sp>
      <p:sp>
        <p:nvSpPr>
          <p:cNvPr id="399" name="矩形: 圆角 398"/>
          <p:cNvSpPr/>
          <p:nvPr/>
        </p:nvSpPr>
        <p:spPr>
          <a:xfrm>
            <a:off x="4305300" y="3581400"/>
            <a:ext cx="7391400" cy="723900"/>
          </a:xfrm>
          <a:prstGeom prst="roundRect">
            <a:avLst>
              <a:gd name="adj" fmla="val 13158"/>
            </a:avLst>
          </a:prstGeom>
          <a:solidFill>
            <a:srgbClr val="F7F9FC"/>
          </a:solidFill>
          <a:ln/>
        </p:spPr>
        <p:txBody>
          <a:bodyPr/>
          <a:lstStyle/>
          <a:p>
            <a:endParaRPr/>
          </a:p>
        </p:txBody>
      </p:sp>
      <p:sp>
        <p:nvSpPr>
          <p:cNvPr id="400" name="矩形: 圆角 399"/>
          <p:cNvSpPr/>
          <p:nvPr/>
        </p:nvSpPr>
        <p:spPr>
          <a:xfrm>
            <a:off x="4476750" y="3752850"/>
            <a:ext cx="381000" cy="381000"/>
          </a:xfrm>
          <a:prstGeom prst="roundRect">
            <a:avLst>
              <a:gd name="adj" fmla="val 25000"/>
            </a:avLst>
          </a:prstGeom>
          <a:solidFill>
            <a:srgbClr val="E8EFF8"/>
          </a:solidFill>
          <a:ln/>
        </p:spPr>
        <p:txBody>
          <a:bodyPr/>
          <a:lstStyle/>
          <a:p>
            <a:endParaRPr/>
          </a:p>
        </p:txBody>
      </p:sp>
      <p:sp>
        <p:nvSpPr>
          <p:cNvPr id="401" name="文本框 400" descr="{&quot;isTemplate&quot;:true,&quot;type&quot;:&quot;text&quot;}"/>
          <p:cNvSpPr txBox="1"/>
          <p:nvPr/>
        </p:nvSpPr>
        <p:spPr>
          <a:xfrm>
            <a:off x="4572000" y="3848100"/>
            <a:ext cx="200025" cy="200025"/>
          </a:xfrm>
          <a:prstGeom prst="rect">
            <a:avLst/>
          </a:prstGeom>
        </p:spPr>
        <p:txBody>
          <a:bodyPr wrap="none" lIns="0" tIns="0" rIns="0" bIns="0"/>
          <a:lstStyle/>
          <a:p>
            <a:pPr>
              <a:lnSpc>
                <a:spcPct val="100000"/>
              </a:lnSpc>
            </a:pPr>
            <a:r>
              <a:rPr lang="en-US" sz="1275" b="1">
                <a:solidFill>
                  <a:srgbClr val="1E4FA8"/>
                </a:solidFill>
                <a:latin typeface="Microsoft YaHei"/>
                <a:ea typeface="Microsoft YaHei"/>
              </a:rPr>
              <a:t>04</a:t>
            </a:r>
            <a:endParaRPr/>
          </a:p>
        </p:txBody>
      </p:sp>
      <p:sp>
        <p:nvSpPr>
          <p:cNvPr id="402" name="文本框 401" descr="{&quot;isTemplate&quot;:true,&quot;type&quot;:&quot;text&quot;}"/>
          <p:cNvSpPr txBox="1"/>
          <p:nvPr/>
        </p:nvSpPr>
        <p:spPr>
          <a:xfrm>
            <a:off x="5029200" y="3705225"/>
            <a:ext cx="3981450" cy="257175"/>
          </a:xfrm>
          <a:prstGeom prst="rect">
            <a:avLst/>
          </a:prstGeom>
        </p:spPr>
        <p:txBody>
          <a:bodyPr wrap="none" lIns="0" tIns="0" rIns="0" bIns="0"/>
          <a:lstStyle/>
          <a:p>
            <a:pPr>
              <a:lnSpc>
                <a:spcPct val="100000"/>
              </a:lnSpc>
            </a:pPr>
            <a:r>
              <a:rPr lang="zh-CN" sz="1650" b="1">
                <a:solidFill>
                  <a:srgbClr val="1A2230"/>
                </a:solidFill>
                <a:latin typeface="Microsoft YaHei"/>
                <a:ea typeface="Microsoft YaHei"/>
              </a:rPr>
              <a:t>中间段与结尾怎么写：北京真题句库（二）</a:t>
            </a:r>
            <a:endParaRPr/>
          </a:p>
        </p:txBody>
      </p:sp>
      <p:sp>
        <p:nvSpPr>
          <p:cNvPr id="403" name="文本框 402" descr="{&quot;isTemplate&quot;:true,&quot;type&quot;:&quot;text&quot;}"/>
          <p:cNvSpPr txBox="1"/>
          <p:nvPr/>
        </p:nvSpPr>
        <p:spPr>
          <a:xfrm>
            <a:off x="5029200" y="4010025"/>
            <a:ext cx="3981450" cy="171450"/>
          </a:xfrm>
          <a:prstGeom prst="rect">
            <a:avLst/>
          </a:prstGeom>
        </p:spPr>
        <p:txBody>
          <a:bodyPr wrap="none" lIns="0" tIns="0" rIns="0" bIns="0"/>
          <a:lstStyle/>
          <a:p>
            <a:pPr>
              <a:lnSpc>
                <a:spcPct val="100000"/>
              </a:lnSpc>
            </a:pPr>
            <a:r>
              <a:rPr lang="zh-CN" sz="1125">
                <a:solidFill>
                  <a:srgbClr val="4A5568"/>
                </a:solidFill>
                <a:latin typeface="Microsoft YaHei"/>
                <a:ea typeface="Microsoft YaHei"/>
              </a:rPr>
              <a:t>五类话题写作思路</a:t>
            </a:r>
            <a:r>
              <a:rPr lang="en-US" sz="1125">
                <a:solidFill>
                  <a:srgbClr val="4A5568"/>
                </a:solidFill>
                <a:latin typeface="Microsoft YaHei"/>
                <a:ea typeface="Microsoft YaHei"/>
              </a:rPr>
              <a:t> · </a:t>
            </a:r>
            <a:r>
              <a:rPr lang="zh-CN" sz="1125">
                <a:solidFill>
                  <a:srgbClr val="4A5568"/>
                </a:solidFill>
                <a:latin typeface="Microsoft YaHei"/>
                <a:ea typeface="Microsoft YaHei"/>
              </a:rPr>
              <a:t>结尾固定动作</a:t>
            </a:r>
            <a:endParaRPr/>
          </a:p>
        </p:txBody>
      </p:sp>
      <p:sp>
        <p:nvSpPr>
          <p:cNvPr id="404" name="矩形: 圆角 403"/>
          <p:cNvSpPr/>
          <p:nvPr/>
        </p:nvSpPr>
        <p:spPr>
          <a:xfrm>
            <a:off x="4305300" y="4448175"/>
            <a:ext cx="7391400" cy="723900"/>
          </a:xfrm>
          <a:prstGeom prst="roundRect">
            <a:avLst>
              <a:gd name="adj" fmla="val 13158"/>
            </a:avLst>
          </a:prstGeom>
          <a:solidFill>
            <a:srgbClr val="F7F9FC"/>
          </a:solidFill>
          <a:ln/>
        </p:spPr>
        <p:txBody>
          <a:bodyPr/>
          <a:lstStyle/>
          <a:p>
            <a:endParaRPr/>
          </a:p>
        </p:txBody>
      </p:sp>
      <p:sp>
        <p:nvSpPr>
          <p:cNvPr id="405" name="矩形: 圆角 404"/>
          <p:cNvSpPr/>
          <p:nvPr/>
        </p:nvSpPr>
        <p:spPr>
          <a:xfrm>
            <a:off x="4476750" y="4619625"/>
            <a:ext cx="381000" cy="381000"/>
          </a:xfrm>
          <a:prstGeom prst="roundRect">
            <a:avLst>
              <a:gd name="adj" fmla="val 25000"/>
            </a:avLst>
          </a:prstGeom>
          <a:solidFill>
            <a:srgbClr val="E8EFF8"/>
          </a:solidFill>
          <a:ln/>
        </p:spPr>
        <p:txBody>
          <a:bodyPr/>
          <a:lstStyle/>
          <a:p>
            <a:endParaRPr/>
          </a:p>
        </p:txBody>
      </p:sp>
      <p:sp>
        <p:nvSpPr>
          <p:cNvPr id="406" name="文本框 405" descr="{&quot;isTemplate&quot;:true,&quot;type&quot;:&quot;text&quot;}"/>
          <p:cNvSpPr txBox="1"/>
          <p:nvPr/>
        </p:nvSpPr>
        <p:spPr>
          <a:xfrm>
            <a:off x="4572000" y="4714875"/>
            <a:ext cx="200025" cy="200025"/>
          </a:xfrm>
          <a:prstGeom prst="rect">
            <a:avLst/>
          </a:prstGeom>
        </p:spPr>
        <p:txBody>
          <a:bodyPr wrap="none" lIns="0" tIns="0" rIns="0" bIns="0"/>
          <a:lstStyle/>
          <a:p>
            <a:pPr>
              <a:lnSpc>
                <a:spcPct val="100000"/>
              </a:lnSpc>
            </a:pPr>
            <a:r>
              <a:rPr lang="en-US" sz="1275" b="1">
                <a:solidFill>
                  <a:srgbClr val="1E4FA8"/>
                </a:solidFill>
                <a:latin typeface="Microsoft YaHei"/>
                <a:ea typeface="Microsoft YaHei"/>
              </a:rPr>
              <a:t>05</a:t>
            </a:r>
            <a:endParaRPr/>
          </a:p>
        </p:txBody>
      </p:sp>
      <p:sp>
        <p:nvSpPr>
          <p:cNvPr id="407" name="文本框 406" descr="{&quot;isTemplate&quot;:true,&quot;type&quot;:&quot;text&quot;}"/>
          <p:cNvSpPr txBox="1"/>
          <p:nvPr/>
        </p:nvSpPr>
        <p:spPr>
          <a:xfrm>
            <a:off x="5029200" y="4572000"/>
            <a:ext cx="2667000" cy="257175"/>
          </a:xfrm>
          <a:prstGeom prst="rect">
            <a:avLst/>
          </a:prstGeom>
        </p:spPr>
        <p:txBody>
          <a:bodyPr wrap="none" lIns="0" tIns="0" rIns="0" bIns="0"/>
          <a:lstStyle/>
          <a:p>
            <a:pPr>
              <a:lnSpc>
                <a:spcPct val="100000"/>
              </a:lnSpc>
            </a:pPr>
            <a:r>
              <a:rPr lang="zh-CN" sz="1650" b="1">
                <a:solidFill>
                  <a:srgbClr val="1A2230"/>
                </a:solidFill>
                <a:latin typeface="Microsoft YaHei"/>
                <a:ea typeface="Microsoft YaHei"/>
              </a:rPr>
              <a:t>语料库与万能模板</a:t>
            </a:r>
            <a:endParaRPr/>
          </a:p>
        </p:txBody>
      </p:sp>
      <p:sp>
        <p:nvSpPr>
          <p:cNvPr id="408" name="文本框 407" descr="{&quot;isTemplate&quot;:true,&quot;type&quot;:&quot;text&quot;}"/>
          <p:cNvSpPr txBox="1"/>
          <p:nvPr/>
        </p:nvSpPr>
        <p:spPr>
          <a:xfrm>
            <a:off x="5029200" y="4876800"/>
            <a:ext cx="2667000" cy="171450"/>
          </a:xfrm>
          <a:prstGeom prst="rect">
            <a:avLst/>
          </a:prstGeom>
        </p:spPr>
        <p:txBody>
          <a:bodyPr wrap="none" lIns="0" tIns="0" rIns="0" bIns="0"/>
          <a:lstStyle/>
          <a:p>
            <a:pPr>
              <a:lnSpc>
                <a:spcPct val="100000"/>
              </a:lnSpc>
            </a:pPr>
            <a:r>
              <a:rPr lang="zh-CN" sz="1125">
                <a:solidFill>
                  <a:srgbClr val="4A5568"/>
                </a:solidFill>
                <a:latin typeface="Microsoft YaHei"/>
                <a:ea typeface="Microsoft YaHei"/>
              </a:rPr>
              <a:t>四类高频词块</a:t>
            </a:r>
            <a:r>
              <a:rPr lang="en-US" sz="1125">
                <a:solidFill>
                  <a:srgbClr val="4A5568"/>
                </a:solidFill>
                <a:latin typeface="Microsoft YaHei"/>
                <a:ea typeface="Microsoft YaHei"/>
              </a:rPr>
              <a:t> · </a:t>
            </a:r>
            <a:r>
              <a:rPr lang="zh-CN" sz="1125">
                <a:solidFill>
                  <a:srgbClr val="4A5568"/>
                </a:solidFill>
                <a:latin typeface="Microsoft YaHei"/>
                <a:ea typeface="Microsoft YaHei"/>
              </a:rPr>
              <a:t>三组必背句</a:t>
            </a:r>
            <a:r>
              <a:rPr lang="en-US" sz="1125">
                <a:solidFill>
                  <a:srgbClr val="4A5568"/>
                </a:solidFill>
                <a:latin typeface="Microsoft YaHei"/>
                <a:ea typeface="Microsoft YaHei"/>
              </a:rPr>
              <a:t> · </a:t>
            </a:r>
            <a:r>
              <a:rPr lang="zh-CN" sz="1125">
                <a:solidFill>
                  <a:srgbClr val="4A5568"/>
                </a:solidFill>
                <a:latin typeface="Microsoft YaHei"/>
                <a:ea typeface="Microsoft YaHei"/>
              </a:rPr>
              <a:t>两套填空模板</a:t>
            </a:r>
            <a:endParaRPr/>
          </a:p>
        </p:txBody>
      </p:sp>
      <p:sp>
        <p:nvSpPr>
          <p:cNvPr id="409" name="矩形: 圆角 408"/>
          <p:cNvSpPr/>
          <p:nvPr/>
        </p:nvSpPr>
        <p:spPr>
          <a:xfrm>
            <a:off x="4305300" y="5314950"/>
            <a:ext cx="7391400" cy="723900"/>
          </a:xfrm>
          <a:prstGeom prst="roundRect">
            <a:avLst>
              <a:gd name="adj" fmla="val 13158"/>
            </a:avLst>
          </a:prstGeom>
          <a:solidFill>
            <a:srgbClr val="F7F9FC"/>
          </a:solidFill>
          <a:ln/>
        </p:spPr>
        <p:txBody>
          <a:bodyPr/>
          <a:lstStyle/>
          <a:p>
            <a:endParaRPr/>
          </a:p>
        </p:txBody>
      </p:sp>
      <p:sp>
        <p:nvSpPr>
          <p:cNvPr id="410" name="矩形: 圆角 409"/>
          <p:cNvSpPr/>
          <p:nvPr/>
        </p:nvSpPr>
        <p:spPr>
          <a:xfrm>
            <a:off x="4476750" y="5486400"/>
            <a:ext cx="381000" cy="381000"/>
          </a:xfrm>
          <a:prstGeom prst="roundRect">
            <a:avLst>
              <a:gd name="adj" fmla="val 25000"/>
            </a:avLst>
          </a:prstGeom>
          <a:solidFill>
            <a:srgbClr val="E8EFF8"/>
          </a:solidFill>
          <a:ln/>
        </p:spPr>
        <p:txBody>
          <a:bodyPr/>
          <a:lstStyle/>
          <a:p>
            <a:endParaRPr/>
          </a:p>
        </p:txBody>
      </p:sp>
      <p:sp>
        <p:nvSpPr>
          <p:cNvPr id="411" name="文本框 410" descr="{&quot;isTemplate&quot;:true,&quot;type&quot;:&quot;text&quot;}"/>
          <p:cNvSpPr txBox="1"/>
          <p:nvPr/>
        </p:nvSpPr>
        <p:spPr>
          <a:xfrm>
            <a:off x="4572000" y="5581650"/>
            <a:ext cx="200025" cy="200025"/>
          </a:xfrm>
          <a:prstGeom prst="rect">
            <a:avLst/>
          </a:prstGeom>
        </p:spPr>
        <p:txBody>
          <a:bodyPr wrap="none" lIns="0" tIns="0" rIns="0" bIns="0"/>
          <a:lstStyle/>
          <a:p>
            <a:pPr>
              <a:lnSpc>
                <a:spcPct val="100000"/>
              </a:lnSpc>
            </a:pPr>
            <a:r>
              <a:rPr lang="en-US" sz="1275" b="1">
                <a:solidFill>
                  <a:srgbClr val="1E4FA8"/>
                </a:solidFill>
                <a:latin typeface="Microsoft YaHei"/>
                <a:ea typeface="Microsoft YaHei"/>
              </a:rPr>
              <a:t>06</a:t>
            </a:r>
            <a:endParaRPr/>
          </a:p>
        </p:txBody>
      </p:sp>
      <p:sp>
        <p:nvSpPr>
          <p:cNvPr id="412" name="文本框 411" descr="{&quot;isTemplate&quot;:true,&quot;type&quot;:&quot;text&quot;}"/>
          <p:cNvSpPr txBox="1"/>
          <p:nvPr/>
        </p:nvSpPr>
        <p:spPr>
          <a:xfrm>
            <a:off x="5029200" y="5438775"/>
            <a:ext cx="3076575" cy="257175"/>
          </a:xfrm>
          <a:prstGeom prst="rect">
            <a:avLst/>
          </a:prstGeom>
        </p:spPr>
        <p:txBody>
          <a:bodyPr wrap="none" lIns="0" tIns="0" rIns="0" bIns="0"/>
          <a:lstStyle/>
          <a:p>
            <a:pPr>
              <a:lnSpc>
                <a:spcPct val="100000"/>
              </a:lnSpc>
            </a:pPr>
            <a:r>
              <a:rPr lang="zh-CN" sz="1650" b="1">
                <a:solidFill>
                  <a:srgbClr val="1A2230"/>
                </a:solidFill>
                <a:latin typeface="Microsoft YaHei"/>
                <a:ea typeface="Microsoft YaHei"/>
              </a:rPr>
              <a:t>提分要点与新考向</a:t>
            </a:r>
            <a:endParaRPr/>
          </a:p>
        </p:txBody>
      </p:sp>
      <p:sp>
        <p:nvSpPr>
          <p:cNvPr id="413" name="文本框 412" descr="{&quot;isTemplate&quot;:true,&quot;type&quot;:&quot;text&quot;}"/>
          <p:cNvSpPr txBox="1"/>
          <p:nvPr/>
        </p:nvSpPr>
        <p:spPr>
          <a:xfrm>
            <a:off x="5029200" y="5743575"/>
            <a:ext cx="3076575" cy="171450"/>
          </a:xfrm>
          <a:prstGeom prst="rect">
            <a:avLst/>
          </a:prstGeom>
        </p:spPr>
        <p:txBody>
          <a:bodyPr wrap="none" lIns="0" tIns="0" rIns="0" bIns="0"/>
          <a:lstStyle/>
          <a:p>
            <a:pPr>
              <a:lnSpc>
                <a:spcPct val="100000"/>
              </a:lnSpc>
            </a:pPr>
            <a:r>
              <a:rPr lang="zh-CN" sz="1125">
                <a:solidFill>
                  <a:srgbClr val="4A5568"/>
                </a:solidFill>
                <a:latin typeface="Microsoft YaHei"/>
                <a:ea typeface="Microsoft YaHei"/>
              </a:rPr>
              <a:t>四类句式</a:t>
            </a:r>
            <a:r>
              <a:rPr lang="en-US" sz="1125">
                <a:solidFill>
                  <a:srgbClr val="4A5568"/>
                </a:solidFill>
                <a:latin typeface="Microsoft YaHei"/>
                <a:ea typeface="Microsoft YaHei"/>
              </a:rPr>
              <a:t> · </a:t>
            </a:r>
            <a:r>
              <a:rPr lang="zh-CN" sz="1125">
                <a:solidFill>
                  <a:srgbClr val="4A5568"/>
                </a:solidFill>
                <a:latin typeface="Microsoft YaHei"/>
                <a:ea typeface="Microsoft YaHei"/>
              </a:rPr>
              <a:t>七个失分点</a:t>
            </a:r>
            <a:r>
              <a:rPr lang="en-US" sz="1125">
                <a:solidFill>
                  <a:srgbClr val="4A5568"/>
                </a:solidFill>
                <a:latin typeface="Microsoft YaHei"/>
                <a:ea typeface="Microsoft YaHei"/>
              </a:rPr>
              <a:t> · </a:t>
            </a:r>
            <a:r>
              <a:rPr lang="zh-CN" sz="1125">
                <a:solidFill>
                  <a:srgbClr val="4A5568"/>
                </a:solidFill>
                <a:latin typeface="Microsoft YaHei"/>
                <a:ea typeface="Microsoft YaHei"/>
              </a:rPr>
              <a:t>十题情境预测</a:t>
            </a:r>
            <a:r>
              <a:rPr lang="en-US" sz="1125">
                <a:solidFill>
                  <a:srgbClr val="4A5568"/>
                </a:solidFill>
                <a:latin typeface="Microsoft YaHei"/>
                <a:ea typeface="Microsoft YaHei"/>
              </a:rPr>
              <a:t> · </a:t>
            </a:r>
            <a:r>
              <a:rPr lang="zh-CN" sz="1125">
                <a:solidFill>
                  <a:srgbClr val="4A5568"/>
                </a:solidFill>
                <a:latin typeface="Microsoft YaHei"/>
                <a:ea typeface="Microsoft YaHei"/>
              </a:rPr>
              <a:t>课后任务</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descr="&lt;Slide style={{&#10;    width: 1280,&#10;    height: 720,&#10;    position: 'relative',&#10;    background: '#0E3F8C',&#10;    flexDirection: 'column',&#10;    justifyContent: 'center',&#10;    alignItems: 'center',&#10;    padding: 0,&#10;    overflow: 'hidden',&#10;}}&gt;&#10;    &lt;Box style={{ position: 'absolute', top: 42, right: 64, width: 208, height: 208, borderRadius: 104, border: '1px solid rgba(255,255,255,0.14)' }} /&gt;&#10;    &lt;Box style={{ position: 'absolute', bottom: 56, left: 72, width: 144, height: 144, borderRadius: 72, border: '1px solid rgba(61,123,217,0.55)' }} /&gt;&#10;    &lt;Box style={{ position: 'absolute', top: 96, left: 96, width: 120, height: 1, background: 'rgba(255,255,255,0.12)' }} /&gt;&#10;    &lt;Box style={{ position: 'absolute', bottom: 110, right: 96, width: 180, height: 1, background: 'rgba(255,255,255,0.12)' }} /&gt;&#10;    &lt;Box style={{ position: 'absolute', left: 0, top: 0, width: 10, height: 720, background: '#FFC107' }} /&gt;&#10;&#10;    &lt;Text style={{ width: 1200, fontSize: 166, fontWeight: 'bold', color: '#2E62BE', lineHeight: 1, textAlign: 'center' }}&gt;&#10;        01&#10;    &lt;/Text&gt;&#10;    &lt;Box style={{ width: 76, height: 5, background: '#FFC107', borderRadius: 3, marginTop: 12, marginBottom: 26 }} /&gt;&#10;    &lt;Text style={{ width: 1200, fontSize: 46, fontWeight: 'bold', color: '#FFFFFF', letterSpacing: 2, textAlign: 'center' }}&gt;&#10;        文体认知：建议信是什么&#10;    &lt;/Text&gt;&#10;    &lt;Text style={{ width: 1200, fontSize: 20, color: 'rgba(255,255,255,0.78)', marginTop: 20, textAlign: 'center' }}&gt;&#10;        先弄清写给谁，再决定用什么语气&#10;    &lt;/Text&gt;&#10;&#10;    &lt;Box style={{ flexDirection: 'row', gap: 16, marginTop: 36 }}&gt;&#10;        &lt;Box style={{ padding: '11px 22px', border: '1px solid rgba(255,255,255,0.30)', borderRadius: 999 }}&gt;&#10;            &lt;Text style={{ fontSize: 17, color: 'rgba(255,255,255,0.86)' }}&gt;定义与两大类型&lt;/Text&gt;&#10;        &lt;/Box&gt;&#10;        &lt;Box style={{ padding: '11px 22px', border: '1px solid rgba(255,255,255,0.30)', borderRadius: 999 }}&gt;&#10;            &lt;Text style={{ fontSize: 17, color: 'rgba(255,255,255,0.86)' }}&gt;正式 vs 非正式&lt;/Text&gt;&#10;        &lt;/Box&gt;&#10;        &lt;Box style={{ padding: '11px 22px', border: '1px solid rgba(255,255,255,0.30)', borderRadius: 999 }}&gt;&#10;            &lt;Text style={{ fontSize: 17, color: 'rgba(255,255,255,0.86)' }}&gt;北京卷命题规律&lt;/Text&gt;&#10;        &lt;/Box&gt;&#10;    &lt;/Box&gt;&#10;&#10;    &lt;Text style={{ position: 'absolute', bottom: 26, right: 40, fontSize: 14, color: 'rgba(255,255,255,0.55)' }}&gt;&#10;        03 / 30&#10;    &lt;/Text&gt;&#10;&lt;/Slide&gt;&#10;"/>
        <p:cNvGrpSpPr/>
        <p:nvPr/>
      </p:nvGrpSpPr>
      <p:grpSpPr>
        <a:xfrm>
          <a:off x="0" y="0"/>
          <a:ext cx="0" cy="0"/>
          <a:chOff x="0" y="0"/>
          <a:chExt cx="0" cy="0"/>
        </a:xfrm>
      </p:grpSpPr>
      <p:sp>
        <p:nvSpPr>
          <p:cNvPr id="753" name="矩形 752"/>
          <p:cNvSpPr/>
          <p:nvPr/>
        </p:nvSpPr>
        <p:spPr>
          <a:xfrm>
            <a:off x="0" y="0"/>
            <a:ext cx="12192000" cy="6858000"/>
          </a:xfrm>
          <a:prstGeom prst="rect">
            <a:avLst/>
          </a:prstGeom>
          <a:solidFill>
            <a:srgbClr val="0E3F8C"/>
          </a:solidFill>
          <a:ln/>
        </p:spPr>
        <p:txBody>
          <a:bodyPr/>
          <a:lstStyle/>
          <a:p>
            <a:endParaRPr/>
          </a:p>
        </p:txBody>
      </p:sp>
      <p:sp>
        <p:nvSpPr>
          <p:cNvPr id="754" name="文本框 753" descr="{&quot;isTemplate&quot;:true,&quot;type&quot;:&quot;text&quot;}"/>
          <p:cNvSpPr txBox="1"/>
          <p:nvPr/>
        </p:nvSpPr>
        <p:spPr>
          <a:xfrm>
            <a:off x="381000" y="1419225"/>
            <a:ext cx="11430000" cy="1905000"/>
          </a:xfrm>
          <a:prstGeom prst="rect">
            <a:avLst/>
          </a:prstGeom>
        </p:spPr>
        <p:txBody>
          <a:bodyPr wrap="none" lIns="0" tIns="0" rIns="0" bIns="0"/>
          <a:lstStyle/>
          <a:p>
            <a:pPr algn="ctr">
              <a:lnSpc>
                <a:spcPct val="100000"/>
              </a:lnSpc>
            </a:pPr>
            <a:r>
              <a:rPr lang="en-US" sz="12450" b="1">
                <a:solidFill>
                  <a:srgbClr val="2E62BE"/>
                </a:solidFill>
                <a:latin typeface="Microsoft YaHei"/>
                <a:ea typeface="Microsoft YaHei"/>
              </a:rPr>
              <a:t>01</a:t>
            </a:r>
            <a:endParaRPr/>
          </a:p>
        </p:txBody>
      </p:sp>
      <p:sp>
        <p:nvSpPr>
          <p:cNvPr id="755" name="矩形: 圆角 754"/>
          <p:cNvSpPr/>
          <p:nvPr/>
        </p:nvSpPr>
        <p:spPr>
          <a:xfrm>
            <a:off x="5734050" y="3438525"/>
            <a:ext cx="723900" cy="47625"/>
          </a:xfrm>
          <a:prstGeom prst="roundRect">
            <a:avLst>
              <a:gd name="adj" fmla="val 60000"/>
            </a:avLst>
          </a:prstGeom>
          <a:solidFill>
            <a:srgbClr val="FFC107"/>
          </a:solidFill>
          <a:ln/>
        </p:spPr>
        <p:txBody>
          <a:bodyPr/>
          <a:lstStyle/>
          <a:p>
            <a:endParaRPr/>
          </a:p>
        </p:txBody>
      </p:sp>
      <p:sp>
        <p:nvSpPr>
          <p:cNvPr id="756" name="文本框 755" descr="{&quot;isTemplate&quot;:true,&quot;type&quot;:&quot;text&quot;}"/>
          <p:cNvSpPr txBox="1"/>
          <p:nvPr/>
        </p:nvSpPr>
        <p:spPr>
          <a:xfrm>
            <a:off x="381000" y="3733800"/>
            <a:ext cx="11430000" cy="533400"/>
          </a:xfrm>
          <a:prstGeom prst="rect">
            <a:avLst/>
          </a:prstGeom>
        </p:spPr>
        <p:txBody>
          <a:bodyPr wrap="none" lIns="0" tIns="0" rIns="0" bIns="0"/>
          <a:lstStyle/>
          <a:p>
            <a:pPr algn="ctr">
              <a:lnSpc>
                <a:spcPct val="100000"/>
              </a:lnSpc>
            </a:pPr>
            <a:r>
              <a:rPr lang="zh-CN" sz="3450" b="1" spc="150">
                <a:solidFill>
                  <a:srgbClr val="FFFFFF"/>
                </a:solidFill>
                <a:latin typeface="Microsoft YaHei"/>
                <a:ea typeface="Microsoft YaHei"/>
              </a:rPr>
              <a:t>文体认知：建议信是什么</a:t>
            </a:r>
            <a:endParaRPr/>
          </a:p>
        </p:txBody>
      </p:sp>
      <p:sp>
        <p:nvSpPr>
          <p:cNvPr id="757" name="文本框 756" descr="{&quot;isTemplate&quot;:true,&quot;type&quot;:&quot;text&quot;}"/>
          <p:cNvSpPr txBox="1"/>
          <p:nvPr/>
        </p:nvSpPr>
        <p:spPr>
          <a:xfrm>
            <a:off x="381000" y="4457700"/>
            <a:ext cx="11430000" cy="228600"/>
          </a:xfrm>
          <a:prstGeom prst="rect">
            <a:avLst/>
          </a:prstGeom>
        </p:spPr>
        <p:txBody>
          <a:bodyPr wrap="none" lIns="0" tIns="0" rIns="0" bIns="0"/>
          <a:lstStyle/>
          <a:p>
            <a:pPr algn="ctr">
              <a:lnSpc>
                <a:spcPct val="100000"/>
              </a:lnSpc>
            </a:pPr>
            <a:r>
              <a:rPr lang="zh-CN" sz="1500">
                <a:solidFill>
                  <a:srgbClr val="FFFFFF">
                    <a:alpha val="78000"/>
                  </a:srgbClr>
                </a:solidFill>
                <a:latin typeface="Microsoft YaHei"/>
                <a:ea typeface="Microsoft YaHei"/>
              </a:rPr>
              <a:t>先弄清写给谁，再决定用什么语气</a:t>
            </a:r>
            <a:endParaRPr/>
          </a:p>
        </p:txBody>
      </p:sp>
      <p:sp>
        <p:nvSpPr>
          <p:cNvPr id="758" name="矩形: 圆角 757"/>
          <p:cNvSpPr/>
          <p:nvPr/>
        </p:nvSpPr>
        <p:spPr>
          <a:xfrm>
            <a:off x="3648075" y="5029200"/>
            <a:ext cx="1552575" cy="409575"/>
          </a:xfrm>
          <a:prstGeom prst="roundRect">
            <a:avLst>
              <a:gd name="adj" fmla="val 2323256"/>
            </a:avLst>
          </a:prstGeom>
          <a:ln w="12700">
            <a:solidFill>
              <a:srgbClr val="FFFFFF">
                <a:alpha val="30000"/>
              </a:srgbClr>
            </a:solidFill>
            <a:prstDash val="solid"/>
          </a:ln>
        </p:spPr>
        <p:txBody>
          <a:bodyPr/>
          <a:lstStyle/>
          <a:p>
            <a:endParaRPr/>
          </a:p>
        </p:txBody>
      </p:sp>
      <p:sp>
        <p:nvSpPr>
          <p:cNvPr id="759" name="文本框 758" descr="{&quot;isTemplate&quot;:true,&quot;type&quot;:&quot;text&quot;}"/>
          <p:cNvSpPr txBox="1"/>
          <p:nvPr/>
        </p:nvSpPr>
        <p:spPr>
          <a:xfrm>
            <a:off x="3857625" y="5133975"/>
            <a:ext cx="1133475"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定义与两大类型</a:t>
            </a:r>
            <a:endParaRPr/>
          </a:p>
        </p:txBody>
      </p:sp>
      <p:sp>
        <p:nvSpPr>
          <p:cNvPr id="760" name="矩形: 圆角 759"/>
          <p:cNvSpPr/>
          <p:nvPr/>
        </p:nvSpPr>
        <p:spPr>
          <a:xfrm>
            <a:off x="5353050" y="5029200"/>
            <a:ext cx="1485900" cy="409575"/>
          </a:xfrm>
          <a:prstGeom prst="roundRect">
            <a:avLst>
              <a:gd name="adj" fmla="val 2323256"/>
            </a:avLst>
          </a:prstGeom>
          <a:ln w="12700">
            <a:solidFill>
              <a:srgbClr val="FFFFFF">
                <a:alpha val="30000"/>
              </a:srgbClr>
            </a:solidFill>
            <a:prstDash val="solid"/>
          </a:ln>
        </p:spPr>
        <p:txBody>
          <a:bodyPr/>
          <a:lstStyle/>
          <a:p>
            <a:endParaRPr/>
          </a:p>
        </p:txBody>
      </p:sp>
      <p:sp>
        <p:nvSpPr>
          <p:cNvPr id="761" name="文本框 760" descr="{&quot;isTemplate&quot;:true,&quot;type&quot;:&quot;text&quot;}"/>
          <p:cNvSpPr txBox="1"/>
          <p:nvPr/>
        </p:nvSpPr>
        <p:spPr>
          <a:xfrm>
            <a:off x="5562600" y="5133975"/>
            <a:ext cx="1066800"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正式</a:t>
            </a:r>
            <a:r>
              <a:rPr lang="en-US" sz="1275">
                <a:solidFill>
                  <a:srgbClr val="FFFFFF">
                    <a:alpha val="86000"/>
                  </a:srgbClr>
                </a:solidFill>
                <a:latin typeface="Microsoft YaHei"/>
                <a:ea typeface="Microsoft YaHei"/>
              </a:rPr>
              <a:t> vs </a:t>
            </a:r>
            <a:r>
              <a:rPr lang="zh-CN" sz="1275">
                <a:solidFill>
                  <a:srgbClr val="FFFFFF">
                    <a:alpha val="86000"/>
                  </a:srgbClr>
                </a:solidFill>
                <a:latin typeface="Microsoft YaHei"/>
                <a:ea typeface="Microsoft YaHei"/>
              </a:rPr>
              <a:t>非正式</a:t>
            </a:r>
            <a:endParaRPr/>
          </a:p>
        </p:txBody>
      </p:sp>
      <p:sp>
        <p:nvSpPr>
          <p:cNvPr id="762" name="矩形: 圆角 761"/>
          <p:cNvSpPr/>
          <p:nvPr/>
        </p:nvSpPr>
        <p:spPr>
          <a:xfrm>
            <a:off x="6991350" y="5029200"/>
            <a:ext cx="1552575" cy="409575"/>
          </a:xfrm>
          <a:prstGeom prst="roundRect">
            <a:avLst>
              <a:gd name="adj" fmla="val 2323256"/>
            </a:avLst>
          </a:prstGeom>
          <a:ln w="12700">
            <a:solidFill>
              <a:srgbClr val="FFFFFF">
                <a:alpha val="30000"/>
              </a:srgbClr>
            </a:solidFill>
            <a:prstDash val="solid"/>
          </a:ln>
        </p:spPr>
        <p:txBody>
          <a:bodyPr/>
          <a:lstStyle/>
          <a:p>
            <a:endParaRPr/>
          </a:p>
        </p:txBody>
      </p:sp>
      <p:sp>
        <p:nvSpPr>
          <p:cNvPr id="763" name="文本框 762" descr="{&quot;isTemplate&quot;:true,&quot;type&quot;:&quot;text&quot;}"/>
          <p:cNvSpPr txBox="1"/>
          <p:nvPr/>
        </p:nvSpPr>
        <p:spPr>
          <a:xfrm>
            <a:off x="7200900" y="5133975"/>
            <a:ext cx="1133475"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北京卷命题规律</a:t>
            </a:r>
            <a:endParaRPr/>
          </a:p>
        </p:txBody>
      </p:sp>
      <p:sp>
        <p:nvSpPr>
          <p:cNvPr id="764" name="矩形: 圆角 763"/>
          <p:cNvSpPr/>
          <p:nvPr/>
        </p:nvSpPr>
        <p:spPr>
          <a:xfrm>
            <a:off x="9601200" y="400050"/>
            <a:ext cx="1981200" cy="1981200"/>
          </a:xfrm>
          <a:prstGeom prst="roundRect">
            <a:avLst>
              <a:gd name="adj" fmla="val 50000"/>
            </a:avLst>
          </a:prstGeom>
          <a:ln w="12700">
            <a:solidFill>
              <a:srgbClr val="FFFFFF">
                <a:alpha val="14000"/>
              </a:srgbClr>
            </a:solidFill>
            <a:prstDash val="solid"/>
          </a:ln>
        </p:spPr>
        <p:txBody>
          <a:bodyPr/>
          <a:lstStyle/>
          <a:p>
            <a:endParaRPr/>
          </a:p>
        </p:txBody>
      </p:sp>
      <p:sp>
        <p:nvSpPr>
          <p:cNvPr id="765" name="矩形: 圆角 764"/>
          <p:cNvSpPr/>
          <p:nvPr/>
        </p:nvSpPr>
        <p:spPr>
          <a:xfrm>
            <a:off x="685800" y="4953000"/>
            <a:ext cx="1371600" cy="1371600"/>
          </a:xfrm>
          <a:prstGeom prst="roundRect">
            <a:avLst>
              <a:gd name="adj" fmla="val 50000"/>
            </a:avLst>
          </a:prstGeom>
          <a:ln w="12700">
            <a:solidFill>
              <a:srgbClr val="3D7BD9">
                <a:alpha val="55000"/>
              </a:srgbClr>
            </a:solidFill>
            <a:prstDash val="solid"/>
          </a:ln>
        </p:spPr>
        <p:txBody>
          <a:bodyPr/>
          <a:lstStyle/>
          <a:p>
            <a:endParaRPr/>
          </a:p>
        </p:txBody>
      </p:sp>
      <p:sp>
        <p:nvSpPr>
          <p:cNvPr id="766" name="矩形 765"/>
          <p:cNvSpPr/>
          <p:nvPr/>
        </p:nvSpPr>
        <p:spPr>
          <a:xfrm>
            <a:off x="914400" y="914400"/>
            <a:ext cx="1143000" cy="9525"/>
          </a:xfrm>
          <a:prstGeom prst="rect">
            <a:avLst/>
          </a:prstGeom>
          <a:solidFill>
            <a:srgbClr val="FFFFFF">
              <a:alpha val="12000"/>
            </a:srgbClr>
          </a:solidFill>
          <a:ln/>
        </p:spPr>
        <p:txBody>
          <a:bodyPr/>
          <a:lstStyle/>
          <a:p>
            <a:endParaRPr/>
          </a:p>
        </p:txBody>
      </p:sp>
      <p:sp>
        <p:nvSpPr>
          <p:cNvPr id="767" name="矩形 766"/>
          <p:cNvSpPr/>
          <p:nvPr/>
        </p:nvSpPr>
        <p:spPr>
          <a:xfrm>
            <a:off x="9563100" y="5800725"/>
            <a:ext cx="1714500" cy="9525"/>
          </a:xfrm>
          <a:prstGeom prst="rect">
            <a:avLst/>
          </a:prstGeom>
          <a:solidFill>
            <a:srgbClr val="FFFFFF">
              <a:alpha val="12000"/>
            </a:srgbClr>
          </a:solidFill>
          <a:ln/>
        </p:spPr>
        <p:txBody>
          <a:bodyPr/>
          <a:lstStyle/>
          <a:p>
            <a:endParaRPr/>
          </a:p>
        </p:txBody>
      </p:sp>
      <p:sp>
        <p:nvSpPr>
          <p:cNvPr id="768" name="矩形 767"/>
          <p:cNvSpPr/>
          <p:nvPr/>
        </p:nvSpPr>
        <p:spPr>
          <a:xfrm>
            <a:off x="0" y="0"/>
            <a:ext cx="95250" cy="6858000"/>
          </a:xfrm>
          <a:prstGeom prst="rect">
            <a:avLst/>
          </a:prstGeom>
          <a:solidFill>
            <a:srgbClr val="FFC107"/>
          </a:solidFill>
          <a:ln/>
        </p:spPr>
        <p:txBody>
          <a:bodyPr/>
          <a:lstStyle/>
          <a:p>
            <a:endParaRPr/>
          </a:p>
        </p:txBody>
      </p:sp>
      <p:sp>
        <p:nvSpPr>
          <p:cNvPr id="769" name="文本框 768" descr="{&quot;isTemplate&quot;:true,&quot;type&quot;:&quot;text&quot;}"/>
          <p:cNvSpPr txBox="1"/>
          <p:nvPr/>
        </p:nvSpPr>
        <p:spPr>
          <a:xfrm>
            <a:off x="11353800" y="6448425"/>
            <a:ext cx="457200" cy="161925"/>
          </a:xfrm>
          <a:prstGeom prst="rect">
            <a:avLst/>
          </a:prstGeom>
        </p:spPr>
        <p:txBody>
          <a:bodyPr wrap="none" lIns="0" tIns="0" rIns="0" bIns="0"/>
          <a:lstStyle/>
          <a:p>
            <a:pPr>
              <a:lnSpc>
                <a:spcPct val="100000"/>
              </a:lnSpc>
            </a:pPr>
            <a:r>
              <a:rPr lang="en-US" sz="1050">
                <a:solidFill>
                  <a:srgbClr val="FFFFFF">
                    <a:alpha val="55000"/>
                  </a:srgbClr>
                </a:solidFill>
                <a:latin typeface="Microsoft YaHei"/>
                <a:ea typeface="Microsoft YaHei"/>
              </a:rPr>
              <a:t>03 / 30</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 A 页眉 72px */}&#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1&lt;/Text&gt;&#10;            &lt;/Box&gt;&#10;            &lt;Text style={{ fontSize: 30, fontWeight: 'bold', color: '#0E3F8C' }}&gt;建议信：定义与两大类型&lt;/Text&gt;&#10;        &lt;/Box&gt;&#10;        &lt;Text style={{ fontSize: 14, color: '#8B97A8' }}&gt;文体认知：建议信是什么&lt;/Text&gt;&#10;    &lt;/Box&gt;&#10;&#10;    {/* B 内容区 612px / 内宽 1200px：左 352 + 间距 24 + 右 824 */}&#10;    &lt;Box style={{ width: 1280, height: 612, flexDirection: 'row', padding: '24px 40px 20px 40px', gap: 24 }}&gt;&#10;        &lt;Box style={{ width: 352, height: 568, flexDirection: 'column', gap: 16 }}&gt;&#10;            &lt;Box style={{ width: 352, height: 168, padding: 22, background: '#F0F5FC', border: '1px solid #D6DCE5', borderRadius: 12, flexDirection: 'column', gap: 12 }}&gt;&#10;                &lt;Box style={{ flexDirection: 'row', alignItems: 'center', gap: 10 }}&gt;&#10;                    &lt;FAIcon name='info-circle' style={{ fill: '#1E4FA8', width: 22, height: 22 }} /&gt;&#10;                    &lt;Text style={{ fontSize: 24, fontWeight: 'bold', color: '#0E3F8C' }}&gt;什么是建议信&lt;/Text&gt;&#10;                &lt;/Box&gt;&#10;                &lt;Text style={{ fontSize: 22, color: '#1A2230', lineHeight: 1.55 }}&gt;&#10;                    写信人向老师、校长、学生会、报社、朋友等提出改进建议的英文书信应用文。&#10;                &lt;/Text&gt;&#10;            &lt;/Box&gt;&#10;&#10;            &lt;Box style={{ width: 352, height: 384, padding: 22, background: '#FFFFFF', border: '1px solid #D6DCE5', borderRadius: 12, flexDirection: 'column', gap: 14 }}&gt;&#10;                &lt;Text style={{ fontSize: 24, fontWeight: 'bold', color: '#0E3F8C' }}&gt;核心任务链&lt;/Text&gt;&#10;                &lt;Box style={{ flexDirection: 'row', alignItems: 'flex-start', gap: 12 }}&gt;&#10;                    &lt;Box style={{ width: 26, height: 26, borderRadius: 6, background: '#E8EFF8', justifyContent: 'center', alignItems: 'center' }}&gt;&#10;                        &lt;Text style={{ fontSize: 15, fontWeight: 'bold', color: '#1E4FA8' }}&gt;1&lt;/Text&gt;&#10;                    &lt;/Box&gt;&#10;                    &lt;Text style={{ width: 260, fontSize: 22, color: '#1A2230' }}&gt;客观指出现存问题&lt;/Text&gt;&#10;                &lt;/Box&gt;&#10;                &lt;Box style={{ flexDirection: 'row', alignItems: 'flex-start', gap: 12 }}&gt;&#10;                    &lt;Box style={{ width: 26, height: 26, borderRadius: 6, background: '#E8EFF8', justifyContent: 'center', alignItems: 'center' }}&gt;&#10;                        &lt;Text style={{ fontSize: 15, fontWeight: 'bold', color: '#1E4FA8' }}&gt;2&lt;/Text&gt;&#10;                    &lt;/Box&gt;&#10;                    &lt;Text style={{ width: 260, fontSize: 22, color: '#1A2230' }}&gt;分条给出可行建议&lt;/Text&gt;&#10;                &lt;/Box&gt;&#10;                &lt;Box style={{ flexDirection: 'row', alignItems: 'flex-start', gap: 12 }}&gt;&#10;                    &lt;Box style={{ width: 26, height: 26, borderRadius: 6, background: '#E8EFF8', justifyContent: 'center', alignItems: 'center' }}&gt;&#10;                        &lt;Text style={{ fontSize: 15, fontWeight: 'bold', color: '#1E4FA8' }}&gt;3&lt;/Text&gt;&#10;                    &lt;/Box&gt;&#10;                    &lt;Text style={{ width: 260, fontSize: 22, color: '#1A2230' }}&gt;说明每条建议的好处&lt;/Text&gt;&#10;                &lt;/Box&gt;&#10;                &lt;Box style={{ flexDirection: 'row', alignItems: 'flex-start', gap: 12 }}&gt;&#10;                    &lt;Box style={{ width: 26, height: 26, borderRadius: 6, background: '#E8EFF8', justifyContent: 'center', alignItems: 'center' }}&gt;&#10;                        &lt;Text style={{ fontSize: 15, fontWeight: 'bold', color: '#1E4FA8' }}&gt;4&lt;/Text&gt;&#10;                    &lt;/Box&gt;&#10;                    &lt;Text style={{ width: 260, fontSize: 22, color: '#1A2230' }}&gt;礼貌恳请对方采纳&lt;/Text&gt;&#10;                &lt;/Box&gt;&#10;                &lt;Text style={{ fontSize: 16, color: '#8B97A8', marginTop: 4 }}&gt;四步走完，一封信的骨架就立住了&lt;/Text&gt;&#10;            &lt;/Box&gt;&#10;        &lt;/Box&gt;&#10;&#10;        &lt;Box style={{ width: 824, height: 568, flexDirection: 'column', gap: 16 }}&gt;&#10;            &lt;Box style={{ width: 824, height: 276, padding: 22, background: '#FFFFFF', border: '1px solid #D6DCE5', borderRadius: 12, flexDirection: 'column', gap: 14 }}&gt;&#10;                &lt;Box style={{ flexDirection: 'row', alignItems: 'center', gap: 12 }}&gt;&#10;                    &lt;Box style={{ padding: '5px 14px', background: '#1E4FA8', borderRadius: 999 }}&gt;&#10;                        &lt;Text style={{ fontSize: 16, fontWeight: 'bold', color: '#FFFFFF' }}&gt;正式&lt;/Text&gt;&#10;                    &lt;/Box&gt;&#10;                    &lt;Text style={{ fontSize: 24, fontWeight: 'bold', color: '#0E3F8C' }}&gt;正式建议 · Formal&lt;/Text&gt;&#10;                &lt;/Box&gt;&#10;                &lt;Box style={{ flexDirection: 'row', alignItems: 'flex-start', gap: 12 }}&gt;&#10;                    &lt;Text style={{ width: 64, fontSize: 20, color: '#8B97A8' }}&gt;对象&lt;/Text&gt;&#10;                    &lt;Text style={{ width: 704, fontSize: 22, color: '#1A2230' }}&gt;学校、校方、报社、活动负责人、外教&lt;/Text&gt;&#10;                &lt;/Box&gt;&#10;                &lt;Box style={{ flexDirection: 'row', alignItems: 'flex-start', gap: 12 }}&gt;&#10;                    &lt;Text style={{ width: 64, fontSize: 20, color: '#8B97A8' }}&gt;话题&lt;/Text&gt;&#10;                    &lt;Text style={{ width: 704, fontSize: 22, color: '#1A2230' }}&gt;校园改进、图书馆优化、讲座与比赛方案、节能提案&lt;/Text&gt;&#10;                &lt;/Box&gt;&#10;                &lt;Box style={{ flexDirection: 'row', alignItems: 'flex-start', gap: 12 }}&gt;&#10;                    &lt;Text style={{ width: 64, fontSize: 20, color: '#8B97A8' }}&gt;格式&lt;/Text&gt;&#10;                    &lt;Text style={{ width: 704, fontSize: 22, color: '#1A2230' }}&gt;Dear Sir/Madam …… Yours sincerely, Li Hua&lt;/Text&gt;&#10;                &lt;/Box&gt;&#10;            &lt;/Box&gt;&#10;&#10;            &lt;Box style={{ width: 824, height: 276, padding: 22, background: '#F7F9FC', border: '1px solid #D6DCE5', borderRadius: 12, flexDirection: 'column', gap: 14 }}&gt;&#10;                &lt;Box style={{ flexDirection: 'row', alignItems: 'center', gap: 12 }}&gt;&#10;                    &lt;Box style={{ padding: '5px 14px', background: '#3D7BD9', borderRadius: 999 }}&gt;&#10;                        &lt;Text style={{ fontSize: 16, fontWeight: 'bold', color: '#FFFFFF' }}&gt;非正式&lt;/Text&gt;&#10;                    &lt;/Box&gt;&#10;                    &lt;Text style={{ fontSize: 24, fontWeight: 'bold', color: '#0E3F8C' }}&gt;非正式建议 · Informal&lt;/Text&gt;&#10;                &lt;/Box&gt;&#10;                &lt;Box style={{ flexDirection: 'row', alignItems: 'flex-start', gap: 12 }}&gt;&#10;                    &lt;Text style={{ width: 64, fontSize: 20, color: '#8B97A8' }}&gt;对象&lt;/Text&gt;&#10;                    &lt;Text style={{ width: 704, fontSize: 22, color: '#1A2230' }}&gt;同学、好友（Jim、Brian 等）&lt;/Text&gt;&#10;                &lt;/Box&gt;&#10;                &lt;Box style={{ flexDirection: 'row', alignItems: 'flex-start', gap: 12 }}&gt;&#10;                    &lt;Text style={{ width: 64, fontSize: 20, color: '#8B97A8' }}&gt;话题&lt;/Text&gt;&#10;                    &lt;Text style={{ width: 704, fontSize: 22, color: '#1A2230' }}&gt;学习困惑、旅行路线、活动策划、礼物推荐、投稿内容&lt;/Text&gt;&#10;                &lt;/Box&gt;&#10;                &lt;Box style={{ flexDirection: 'row', alignItems: 'flex-start', gap: 12 }}&gt;&#10;                    &lt;Text style={{ width: 64, fontSize: 20, color: '#8B97A8' }}&gt;格式&lt;/Text&gt;&#10;                    &lt;Text style={{ width: 704, fontSize: 22, color: '#1A2230' }}&gt;Dear Jim …… Yours, Li Hua&lt;/Text&gt;&#10;                &lt;/Box&gt;&#10;            &lt;/Box&gt;&#10;        &lt;/Box&gt;&#10;    &lt;/Box&gt;&#10;&#10;    {/* C 页脚 36px */}&#10;    &lt;Box style={{ width: 1280, height: 36, flexDirection: 'row', alignItems: 'center', justifyContent: 'space-between', padding: '0 40px' }}&gt;&#10;        &lt;Text style={{ fontSize: 14, color: '#8B97A8' }}&gt;高考建议信 · 北京专用&lt;/Text&gt;&#10;        &lt;Text style={{ fontSize: 14, color: '#8B97A8' }}&gt;04 / 30&lt;/Text&gt;&#10;    &lt;/Box&gt;&#10;&lt;/Slide&gt;&#10;"/>
        <p:cNvGrpSpPr/>
        <p:nvPr/>
      </p:nvGrpSpPr>
      <p:grpSpPr>
        <a:xfrm>
          <a:off x="0" y="0"/>
          <a:ext cx="0" cy="0"/>
          <a:chOff x="0" y="0"/>
          <a:chExt cx="0" cy="0"/>
        </a:xfrm>
      </p:grpSpPr>
      <p:sp>
        <p:nvSpPr>
          <p:cNvPr id="799" name="矩形 798"/>
          <p:cNvSpPr/>
          <p:nvPr/>
        </p:nvSpPr>
        <p:spPr>
          <a:xfrm>
            <a:off x="0" y="0"/>
            <a:ext cx="12192000" cy="6858000"/>
          </a:xfrm>
          <a:prstGeom prst="rect">
            <a:avLst/>
          </a:prstGeom>
          <a:solidFill>
            <a:srgbClr val="FFFFFF"/>
          </a:solidFill>
          <a:ln/>
        </p:spPr>
        <p:txBody>
          <a:bodyPr/>
          <a:lstStyle/>
          <a:p>
            <a:endParaRPr/>
          </a:p>
        </p:txBody>
      </p:sp>
      <p:sp>
        <p:nvSpPr>
          <p:cNvPr id="800" name="任意多边形: 形状 799"/>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801" name="矩形: 圆角 800"/>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802" name="文本框 801"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01</a:t>
            </a:r>
            <a:endParaRPr/>
          </a:p>
        </p:txBody>
      </p:sp>
      <p:sp>
        <p:nvSpPr>
          <p:cNvPr id="803" name="文本框 802" descr="{&quot;isTemplate&quot;:true,&quot;type&quot;:&quot;text&quot;}"/>
          <p:cNvSpPr txBox="1"/>
          <p:nvPr/>
        </p:nvSpPr>
        <p:spPr>
          <a:xfrm>
            <a:off x="819150" y="161925"/>
            <a:ext cx="3143250"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建议信：定义与两大类型</a:t>
            </a:r>
            <a:endParaRPr/>
          </a:p>
        </p:txBody>
      </p:sp>
      <p:sp>
        <p:nvSpPr>
          <p:cNvPr id="804" name="文本框 803" descr="{&quot;isTemplate&quot;:true,&quot;type&quot;:&quot;text&quot;}"/>
          <p:cNvSpPr txBox="1"/>
          <p:nvPr/>
        </p:nvSpPr>
        <p:spPr>
          <a:xfrm>
            <a:off x="10344150" y="257175"/>
            <a:ext cx="14668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文体认知：建议信是什么</a:t>
            </a:r>
            <a:endParaRPr/>
          </a:p>
        </p:txBody>
      </p:sp>
      <p:sp>
        <p:nvSpPr>
          <p:cNvPr id="805" name="矩形: 圆角 804"/>
          <p:cNvSpPr/>
          <p:nvPr/>
        </p:nvSpPr>
        <p:spPr>
          <a:xfrm>
            <a:off x="381000" y="914400"/>
            <a:ext cx="3352800" cy="1600200"/>
          </a:xfrm>
          <a:prstGeom prst="roundRect">
            <a:avLst>
              <a:gd name="adj" fmla="val 7143"/>
            </a:avLst>
          </a:prstGeom>
          <a:solidFill>
            <a:srgbClr val="F0F5FC"/>
          </a:solidFill>
          <a:ln w="12700">
            <a:solidFill>
              <a:srgbClr val="D6DCE5"/>
            </a:solidFill>
            <a:prstDash val="solid"/>
          </a:ln>
        </p:spPr>
        <p:txBody>
          <a:bodyPr/>
          <a:lstStyle/>
          <a:p>
            <a:endParaRPr/>
          </a:p>
        </p:txBody>
      </p:sp>
      <p:pic>
        <p:nvPicPr>
          <p:cNvPr id="806" name="图形 805"/>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0550" y="1162050"/>
            <a:ext cx="209550" cy="209550"/>
          </a:xfrm>
          <a:prstGeom prst="rect">
            <a:avLst/>
          </a:prstGeom>
          <a:ln/>
        </p:spPr>
      </p:pic>
      <p:sp>
        <p:nvSpPr>
          <p:cNvPr id="807" name="文本框 806" descr="{&quot;isTemplate&quot;:true,&quot;type&quot;:&quot;text&quot;}"/>
          <p:cNvSpPr txBox="1"/>
          <p:nvPr/>
        </p:nvSpPr>
        <p:spPr>
          <a:xfrm>
            <a:off x="895350" y="1123950"/>
            <a:ext cx="13716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什么是建议信</a:t>
            </a:r>
            <a:endParaRPr/>
          </a:p>
        </p:txBody>
      </p:sp>
      <p:sp>
        <p:nvSpPr>
          <p:cNvPr id="808" name="文本框 807" descr="{&quot;isTemplate&quot;:true,&quot;type&quot;:&quot;text&quot;}"/>
          <p:cNvSpPr txBox="1"/>
          <p:nvPr/>
        </p:nvSpPr>
        <p:spPr>
          <a:xfrm>
            <a:off x="590550" y="1514475"/>
            <a:ext cx="2933700" cy="1171575"/>
          </a:xfrm>
          <a:prstGeom prst="rect">
            <a:avLst/>
          </a:prstGeom>
        </p:spPr>
        <p:txBody>
          <a:bodyPr wrap="square" lIns="0" tIns="0" rIns="0" bIns="0">
            <a:normAutofit/>
          </a:bodyPr>
          <a:lstStyle/>
          <a:p>
            <a:pPr>
              <a:lnSpc>
                <a:spcPct val="155000"/>
              </a:lnSpc>
            </a:pPr>
            <a:r>
              <a:rPr lang="zh-CN" sz="1650">
                <a:solidFill>
                  <a:srgbClr val="1A2230"/>
                </a:solidFill>
                <a:latin typeface="Microsoft YaHei"/>
                <a:ea typeface="Microsoft YaHei"/>
              </a:rPr>
              <a:t>写信人向老师、校长、学生会、报社、朋友等提出改进建议的英文书信应用文。</a:t>
            </a:r>
            <a:endParaRPr/>
          </a:p>
        </p:txBody>
      </p:sp>
      <p:sp>
        <p:nvSpPr>
          <p:cNvPr id="809" name="矩形: 圆角 808"/>
          <p:cNvSpPr/>
          <p:nvPr/>
        </p:nvSpPr>
        <p:spPr>
          <a:xfrm>
            <a:off x="381000" y="2667000"/>
            <a:ext cx="3352800" cy="3657600"/>
          </a:xfrm>
          <a:prstGeom prst="roundRect">
            <a:avLst>
              <a:gd name="adj" fmla="val 3409"/>
            </a:avLst>
          </a:prstGeom>
          <a:solidFill>
            <a:srgbClr val="FFFFFF"/>
          </a:solidFill>
          <a:ln w="12700">
            <a:solidFill>
              <a:srgbClr val="D6DCE5"/>
            </a:solidFill>
            <a:prstDash val="solid"/>
          </a:ln>
        </p:spPr>
        <p:txBody>
          <a:bodyPr/>
          <a:lstStyle/>
          <a:p>
            <a:endParaRPr/>
          </a:p>
        </p:txBody>
      </p:sp>
      <p:sp>
        <p:nvSpPr>
          <p:cNvPr id="810" name="文本框 809" descr="{&quot;isTemplate&quot;:true,&quot;type&quot;:&quot;text&quot;}"/>
          <p:cNvSpPr txBox="1"/>
          <p:nvPr/>
        </p:nvSpPr>
        <p:spPr>
          <a:xfrm>
            <a:off x="590550" y="2876550"/>
            <a:ext cx="29337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核心任务链</a:t>
            </a:r>
            <a:endParaRPr/>
          </a:p>
        </p:txBody>
      </p:sp>
      <p:sp>
        <p:nvSpPr>
          <p:cNvPr id="811" name="矩形: 圆角 810"/>
          <p:cNvSpPr/>
          <p:nvPr/>
        </p:nvSpPr>
        <p:spPr>
          <a:xfrm>
            <a:off x="590550" y="3286125"/>
            <a:ext cx="247650" cy="247650"/>
          </a:xfrm>
          <a:prstGeom prst="roundRect">
            <a:avLst>
              <a:gd name="adj" fmla="val 23077"/>
            </a:avLst>
          </a:prstGeom>
          <a:solidFill>
            <a:srgbClr val="E8EFF8"/>
          </a:solidFill>
          <a:ln/>
        </p:spPr>
        <p:txBody>
          <a:bodyPr/>
          <a:lstStyle/>
          <a:p>
            <a:endParaRPr/>
          </a:p>
        </p:txBody>
      </p:sp>
      <p:sp>
        <p:nvSpPr>
          <p:cNvPr id="812" name="文本框 811" descr="{&quot;isTemplate&quot;:true,&quot;type&quot;:&quot;text&quot;}"/>
          <p:cNvSpPr txBox="1"/>
          <p:nvPr/>
        </p:nvSpPr>
        <p:spPr>
          <a:xfrm>
            <a:off x="666750" y="3324225"/>
            <a:ext cx="95250" cy="171450"/>
          </a:xfrm>
          <a:prstGeom prst="rect">
            <a:avLst/>
          </a:prstGeom>
        </p:spPr>
        <p:txBody>
          <a:bodyPr wrap="none" lIns="0" tIns="0" rIns="0" bIns="0"/>
          <a:lstStyle/>
          <a:p>
            <a:pPr>
              <a:lnSpc>
                <a:spcPct val="100000"/>
              </a:lnSpc>
            </a:pPr>
            <a:r>
              <a:rPr lang="en-US" sz="1125" b="1">
                <a:solidFill>
                  <a:srgbClr val="1E4FA8"/>
                </a:solidFill>
                <a:latin typeface="Microsoft YaHei"/>
                <a:ea typeface="Microsoft YaHei"/>
              </a:rPr>
              <a:t>1</a:t>
            </a:r>
            <a:endParaRPr/>
          </a:p>
        </p:txBody>
      </p:sp>
      <p:sp>
        <p:nvSpPr>
          <p:cNvPr id="813" name="文本框 812" descr="{&quot;isTemplate&quot;:true,&quot;type&quot;:&quot;text&quot;}"/>
          <p:cNvSpPr txBox="1"/>
          <p:nvPr/>
        </p:nvSpPr>
        <p:spPr>
          <a:xfrm>
            <a:off x="952500" y="3286125"/>
            <a:ext cx="247650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客观指出现存问题</a:t>
            </a:r>
            <a:endParaRPr/>
          </a:p>
        </p:txBody>
      </p:sp>
      <p:sp>
        <p:nvSpPr>
          <p:cNvPr id="814" name="矩形: 圆角 813"/>
          <p:cNvSpPr/>
          <p:nvPr/>
        </p:nvSpPr>
        <p:spPr>
          <a:xfrm>
            <a:off x="590550" y="3676650"/>
            <a:ext cx="247650" cy="247650"/>
          </a:xfrm>
          <a:prstGeom prst="roundRect">
            <a:avLst>
              <a:gd name="adj" fmla="val 23077"/>
            </a:avLst>
          </a:prstGeom>
          <a:solidFill>
            <a:srgbClr val="E8EFF8"/>
          </a:solidFill>
          <a:ln/>
        </p:spPr>
        <p:txBody>
          <a:bodyPr/>
          <a:lstStyle/>
          <a:p>
            <a:endParaRPr/>
          </a:p>
        </p:txBody>
      </p:sp>
      <p:sp>
        <p:nvSpPr>
          <p:cNvPr id="815" name="文本框 814" descr="{&quot;isTemplate&quot;:true,&quot;type&quot;:&quot;text&quot;}"/>
          <p:cNvSpPr txBox="1"/>
          <p:nvPr/>
        </p:nvSpPr>
        <p:spPr>
          <a:xfrm>
            <a:off x="666750" y="3714750"/>
            <a:ext cx="95250" cy="171450"/>
          </a:xfrm>
          <a:prstGeom prst="rect">
            <a:avLst/>
          </a:prstGeom>
        </p:spPr>
        <p:txBody>
          <a:bodyPr wrap="none" lIns="0" tIns="0" rIns="0" bIns="0"/>
          <a:lstStyle/>
          <a:p>
            <a:pPr>
              <a:lnSpc>
                <a:spcPct val="100000"/>
              </a:lnSpc>
            </a:pPr>
            <a:r>
              <a:rPr lang="en-US" sz="1125" b="1">
                <a:solidFill>
                  <a:srgbClr val="1E4FA8"/>
                </a:solidFill>
                <a:latin typeface="Microsoft YaHei"/>
                <a:ea typeface="Microsoft YaHei"/>
              </a:rPr>
              <a:t>2</a:t>
            </a:r>
            <a:endParaRPr/>
          </a:p>
        </p:txBody>
      </p:sp>
      <p:sp>
        <p:nvSpPr>
          <p:cNvPr id="816" name="文本框 815" descr="{&quot;isTemplate&quot;:true,&quot;type&quot;:&quot;text&quot;}"/>
          <p:cNvSpPr txBox="1"/>
          <p:nvPr/>
        </p:nvSpPr>
        <p:spPr>
          <a:xfrm>
            <a:off x="952500" y="3676650"/>
            <a:ext cx="247650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分条给出可行建议</a:t>
            </a:r>
            <a:endParaRPr/>
          </a:p>
        </p:txBody>
      </p:sp>
      <p:sp>
        <p:nvSpPr>
          <p:cNvPr id="817" name="矩形: 圆角 816"/>
          <p:cNvSpPr/>
          <p:nvPr/>
        </p:nvSpPr>
        <p:spPr>
          <a:xfrm>
            <a:off x="590550" y="4067175"/>
            <a:ext cx="247650" cy="247650"/>
          </a:xfrm>
          <a:prstGeom prst="roundRect">
            <a:avLst>
              <a:gd name="adj" fmla="val 23077"/>
            </a:avLst>
          </a:prstGeom>
          <a:solidFill>
            <a:srgbClr val="E8EFF8"/>
          </a:solidFill>
          <a:ln/>
        </p:spPr>
        <p:txBody>
          <a:bodyPr/>
          <a:lstStyle/>
          <a:p>
            <a:endParaRPr/>
          </a:p>
        </p:txBody>
      </p:sp>
      <p:sp>
        <p:nvSpPr>
          <p:cNvPr id="818" name="文本框 817" descr="{&quot;isTemplate&quot;:true,&quot;type&quot;:&quot;text&quot;}"/>
          <p:cNvSpPr txBox="1"/>
          <p:nvPr/>
        </p:nvSpPr>
        <p:spPr>
          <a:xfrm>
            <a:off x="666750" y="4105275"/>
            <a:ext cx="95250" cy="171450"/>
          </a:xfrm>
          <a:prstGeom prst="rect">
            <a:avLst/>
          </a:prstGeom>
        </p:spPr>
        <p:txBody>
          <a:bodyPr wrap="none" lIns="0" tIns="0" rIns="0" bIns="0"/>
          <a:lstStyle/>
          <a:p>
            <a:pPr>
              <a:lnSpc>
                <a:spcPct val="100000"/>
              </a:lnSpc>
            </a:pPr>
            <a:r>
              <a:rPr lang="en-US" sz="1125" b="1">
                <a:solidFill>
                  <a:srgbClr val="1E4FA8"/>
                </a:solidFill>
                <a:latin typeface="Microsoft YaHei"/>
                <a:ea typeface="Microsoft YaHei"/>
              </a:rPr>
              <a:t>3</a:t>
            </a:r>
            <a:endParaRPr/>
          </a:p>
        </p:txBody>
      </p:sp>
      <p:sp>
        <p:nvSpPr>
          <p:cNvPr id="819" name="文本框 818" descr="{&quot;isTemplate&quot;:true,&quot;type&quot;:&quot;text&quot;}"/>
          <p:cNvSpPr txBox="1"/>
          <p:nvPr/>
        </p:nvSpPr>
        <p:spPr>
          <a:xfrm>
            <a:off x="952500" y="4067175"/>
            <a:ext cx="247650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说明每条建议的好处</a:t>
            </a:r>
            <a:endParaRPr/>
          </a:p>
        </p:txBody>
      </p:sp>
      <p:sp>
        <p:nvSpPr>
          <p:cNvPr id="820" name="矩形: 圆角 819"/>
          <p:cNvSpPr/>
          <p:nvPr/>
        </p:nvSpPr>
        <p:spPr>
          <a:xfrm>
            <a:off x="590550" y="4457700"/>
            <a:ext cx="247650" cy="247650"/>
          </a:xfrm>
          <a:prstGeom prst="roundRect">
            <a:avLst>
              <a:gd name="adj" fmla="val 23077"/>
            </a:avLst>
          </a:prstGeom>
          <a:solidFill>
            <a:srgbClr val="E8EFF8"/>
          </a:solidFill>
          <a:ln/>
        </p:spPr>
        <p:txBody>
          <a:bodyPr/>
          <a:lstStyle/>
          <a:p>
            <a:endParaRPr/>
          </a:p>
        </p:txBody>
      </p:sp>
      <p:sp>
        <p:nvSpPr>
          <p:cNvPr id="821" name="文本框 820" descr="{&quot;isTemplate&quot;:true,&quot;type&quot;:&quot;text&quot;}"/>
          <p:cNvSpPr txBox="1"/>
          <p:nvPr/>
        </p:nvSpPr>
        <p:spPr>
          <a:xfrm>
            <a:off x="666750" y="4495800"/>
            <a:ext cx="95250" cy="171450"/>
          </a:xfrm>
          <a:prstGeom prst="rect">
            <a:avLst/>
          </a:prstGeom>
        </p:spPr>
        <p:txBody>
          <a:bodyPr wrap="none" lIns="0" tIns="0" rIns="0" bIns="0"/>
          <a:lstStyle/>
          <a:p>
            <a:pPr>
              <a:lnSpc>
                <a:spcPct val="100000"/>
              </a:lnSpc>
            </a:pPr>
            <a:r>
              <a:rPr lang="en-US" sz="1125" b="1">
                <a:solidFill>
                  <a:srgbClr val="1E4FA8"/>
                </a:solidFill>
                <a:latin typeface="Microsoft YaHei"/>
                <a:ea typeface="Microsoft YaHei"/>
              </a:rPr>
              <a:t>4</a:t>
            </a:r>
            <a:endParaRPr/>
          </a:p>
        </p:txBody>
      </p:sp>
      <p:sp>
        <p:nvSpPr>
          <p:cNvPr id="822" name="文本框 821" descr="{&quot;isTemplate&quot;:true,&quot;type&quot;:&quot;text&quot;}"/>
          <p:cNvSpPr txBox="1"/>
          <p:nvPr/>
        </p:nvSpPr>
        <p:spPr>
          <a:xfrm>
            <a:off x="952500" y="4457700"/>
            <a:ext cx="247650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礼貌恳请对方采纳</a:t>
            </a:r>
            <a:endParaRPr/>
          </a:p>
        </p:txBody>
      </p:sp>
      <p:sp>
        <p:nvSpPr>
          <p:cNvPr id="823" name="文本框 822" descr="{&quot;isTemplate&quot;:true,&quot;type&quot;:&quot;text&quot;}"/>
          <p:cNvSpPr txBox="1"/>
          <p:nvPr/>
        </p:nvSpPr>
        <p:spPr>
          <a:xfrm>
            <a:off x="590550" y="4886325"/>
            <a:ext cx="29337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四步走完，一封信的骨架就立住了</a:t>
            </a:r>
            <a:endParaRPr/>
          </a:p>
        </p:txBody>
      </p:sp>
      <p:sp>
        <p:nvSpPr>
          <p:cNvPr id="824" name="矩形: 圆角 823"/>
          <p:cNvSpPr/>
          <p:nvPr/>
        </p:nvSpPr>
        <p:spPr>
          <a:xfrm>
            <a:off x="3962400" y="914400"/>
            <a:ext cx="7848600" cy="2628900"/>
          </a:xfrm>
          <a:prstGeom prst="roundRect">
            <a:avLst>
              <a:gd name="adj" fmla="val 4348"/>
            </a:avLst>
          </a:prstGeom>
          <a:solidFill>
            <a:srgbClr val="FFFFFF"/>
          </a:solidFill>
          <a:ln w="12700">
            <a:solidFill>
              <a:srgbClr val="D6DCE5"/>
            </a:solidFill>
            <a:prstDash val="solid"/>
          </a:ln>
        </p:spPr>
        <p:txBody>
          <a:bodyPr/>
          <a:lstStyle/>
          <a:p>
            <a:endParaRPr/>
          </a:p>
        </p:txBody>
      </p:sp>
      <p:sp>
        <p:nvSpPr>
          <p:cNvPr id="825" name="矩形: 圆角 824"/>
          <p:cNvSpPr/>
          <p:nvPr/>
        </p:nvSpPr>
        <p:spPr>
          <a:xfrm>
            <a:off x="4171950" y="1123950"/>
            <a:ext cx="571500" cy="285750"/>
          </a:xfrm>
          <a:prstGeom prst="roundRect">
            <a:avLst>
              <a:gd name="adj" fmla="val 3330000"/>
            </a:avLst>
          </a:prstGeom>
          <a:solidFill>
            <a:srgbClr val="1E4FA8"/>
          </a:solidFill>
          <a:ln/>
        </p:spPr>
        <p:txBody>
          <a:bodyPr/>
          <a:lstStyle/>
          <a:p>
            <a:endParaRPr/>
          </a:p>
        </p:txBody>
      </p:sp>
      <p:sp>
        <p:nvSpPr>
          <p:cNvPr id="826" name="文本框 825" descr="{&quot;isTemplate&quot;:true,&quot;type&quot;:&quot;text&quot;}"/>
          <p:cNvSpPr txBox="1"/>
          <p:nvPr/>
        </p:nvSpPr>
        <p:spPr>
          <a:xfrm>
            <a:off x="4305300" y="1171575"/>
            <a:ext cx="304800" cy="190500"/>
          </a:xfrm>
          <a:prstGeom prst="rect">
            <a:avLst/>
          </a:prstGeom>
        </p:spPr>
        <p:txBody>
          <a:bodyPr wrap="none" lIns="0" tIns="0" rIns="0" bIns="0"/>
          <a:lstStyle/>
          <a:p>
            <a:pPr>
              <a:lnSpc>
                <a:spcPct val="100000"/>
              </a:lnSpc>
            </a:pPr>
            <a:r>
              <a:rPr lang="zh-CN" sz="1200" b="1">
                <a:solidFill>
                  <a:srgbClr val="FFFFFF"/>
                </a:solidFill>
                <a:latin typeface="Microsoft YaHei"/>
                <a:ea typeface="Microsoft YaHei"/>
              </a:rPr>
              <a:t>正式</a:t>
            </a:r>
            <a:endParaRPr/>
          </a:p>
        </p:txBody>
      </p:sp>
      <p:sp>
        <p:nvSpPr>
          <p:cNvPr id="827" name="文本框 826" descr="{&quot;isTemplate&quot;:true,&quot;type&quot;:&quot;text&quot;}"/>
          <p:cNvSpPr txBox="1"/>
          <p:nvPr/>
        </p:nvSpPr>
        <p:spPr>
          <a:xfrm>
            <a:off x="4857750" y="1133475"/>
            <a:ext cx="1952625"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正式建议</a:t>
            </a:r>
            <a:r>
              <a:rPr lang="en-US" sz="1800" b="1">
                <a:solidFill>
                  <a:srgbClr val="0E3F8C"/>
                </a:solidFill>
                <a:latin typeface="Microsoft YaHei"/>
                <a:ea typeface="Microsoft YaHei"/>
              </a:rPr>
              <a:t> · Formal</a:t>
            </a:r>
            <a:endParaRPr/>
          </a:p>
        </p:txBody>
      </p:sp>
      <p:sp>
        <p:nvSpPr>
          <p:cNvPr id="828" name="文本框 827" descr="{&quot;isTemplate&quot;:true,&quot;type&quot;:&quot;text&quot;}"/>
          <p:cNvSpPr txBox="1"/>
          <p:nvPr/>
        </p:nvSpPr>
        <p:spPr>
          <a:xfrm>
            <a:off x="4171950" y="1543050"/>
            <a:ext cx="609600" cy="228600"/>
          </a:xfrm>
          <a:prstGeom prst="rect">
            <a:avLst/>
          </a:prstGeom>
        </p:spPr>
        <p:txBody>
          <a:bodyPr wrap="none" lIns="0" tIns="0" rIns="0" bIns="0"/>
          <a:lstStyle/>
          <a:p>
            <a:pPr>
              <a:lnSpc>
                <a:spcPct val="100000"/>
              </a:lnSpc>
            </a:pPr>
            <a:r>
              <a:rPr lang="zh-CN" sz="1500">
                <a:solidFill>
                  <a:srgbClr val="8B97A8"/>
                </a:solidFill>
                <a:latin typeface="Microsoft YaHei"/>
                <a:ea typeface="Microsoft YaHei"/>
              </a:rPr>
              <a:t>对象</a:t>
            </a:r>
            <a:endParaRPr/>
          </a:p>
        </p:txBody>
      </p:sp>
      <p:sp>
        <p:nvSpPr>
          <p:cNvPr id="829" name="文本框 828" descr="{&quot;isTemplate&quot;:true,&quot;type&quot;:&quot;text&quot;}"/>
          <p:cNvSpPr txBox="1"/>
          <p:nvPr/>
        </p:nvSpPr>
        <p:spPr>
          <a:xfrm>
            <a:off x="4895850" y="1543050"/>
            <a:ext cx="670560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学校、校方、报社、活动负责人、外教</a:t>
            </a:r>
            <a:endParaRPr/>
          </a:p>
        </p:txBody>
      </p:sp>
      <p:sp>
        <p:nvSpPr>
          <p:cNvPr id="830" name="文本框 829" descr="{&quot;isTemplate&quot;:true,&quot;type&quot;:&quot;text&quot;}"/>
          <p:cNvSpPr txBox="1"/>
          <p:nvPr/>
        </p:nvSpPr>
        <p:spPr>
          <a:xfrm>
            <a:off x="4171950" y="1933575"/>
            <a:ext cx="609600" cy="228600"/>
          </a:xfrm>
          <a:prstGeom prst="rect">
            <a:avLst/>
          </a:prstGeom>
        </p:spPr>
        <p:txBody>
          <a:bodyPr wrap="none" lIns="0" tIns="0" rIns="0" bIns="0"/>
          <a:lstStyle/>
          <a:p>
            <a:pPr>
              <a:lnSpc>
                <a:spcPct val="100000"/>
              </a:lnSpc>
            </a:pPr>
            <a:r>
              <a:rPr lang="zh-CN" sz="1500">
                <a:solidFill>
                  <a:srgbClr val="8B97A8"/>
                </a:solidFill>
                <a:latin typeface="Microsoft YaHei"/>
                <a:ea typeface="Microsoft YaHei"/>
              </a:rPr>
              <a:t>话题</a:t>
            </a:r>
            <a:endParaRPr/>
          </a:p>
        </p:txBody>
      </p:sp>
      <p:sp>
        <p:nvSpPr>
          <p:cNvPr id="831" name="文本框 830" descr="{&quot;isTemplate&quot;:true,&quot;type&quot;:&quot;text&quot;}"/>
          <p:cNvSpPr txBox="1"/>
          <p:nvPr/>
        </p:nvSpPr>
        <p:spPr>
          <a:xfrm>
            <a:off x="4895850" y="1933575"/>
            <a:ext cx="670560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校园改进、图书馆优化、讲座与比赛方案、节能提案</a:t>
            </a:r>
            <a:endParaRPr/>
          </a:p>
        </p:txBody>
      </p:sp>
      <p:sp>
        <p:nvSpPr>
          <p:cNvPr id="832" name="文本框 831" descr="{&quot;isTemplate&quot;:true,&quot;type&quot;:&quot;text&quot;}"/>
          <p:cNvSpPr txBox="1"/>
          <p:nvPr/>
        </p:nvSpPr>
        <p:spPr>
          <a:xfrm>
            <a:off x="4171950" y="2324100"/>
            <a:ext cx="609600" cy="228600"/>
          </a:xfrm>
          <a:prstGeom prst="rect">
            <a:avLst/>
          </a:prstGeom>
        </p:spPr>
        <p:txBody>
          <a:bodyPr wrap="none" lIns="0" tIns="0" rIns="0" bIns="0"/>
          <a:lstStyle/>
          <a:p>
            <a:pPr>
              <a:lnSpc>
                <a:spcPct val="100000"/>
              </a:lnSpc>
            </a:pPr>
            <a:r>
              <a:rPr lang="zh-CN" sz="1500">
                <a:solidFill>
                  <a:srgbClr val="8B97A8"/>
                </a:solidFill>
                <a:latin typeface="Microsoft YaHei"/>
                <a:ea typeface="Microsoft YaHei"/>
              </a:rPr>
              <a:t>格式</a:t>
            </a:r>
            <a:endParaRPr/>
          </a:p>
        </p:txBody>
      </p:sp>
      <p:sp>
        <p:nvSpPr>
          <p:cNvPr id="833" name="文本框 832" descr="{&quot;isTemplate&quot;:true,&quot;type&quot;:&quot;text&quot;}"/>
          <p:cNvSpPr txBox="1"/>
          <p:nvPr/>
        </p:nvSpPr>
        <p:spPr>
          <a:xfrm>
            <a:off x="4895850" y="2324100"/>
            <a:ext cx="67056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Dear Sir/Madam …… Yours sincerely, Li Hua</a:t>
            </a:r>
            <a:endParaRPr/>
          </a:p>
        </p:txBody>
      </p:sp>
      <p:sp>
        <p:nvSpPr>
          <p:cNvPr id="834" name="矩形: 圆角 833"/>
          <p:cNvSpPr/>
          <p:nvPr/>
        </p:nvSpPr>
        <p:spPr>
          <a:xfrm>
            <a:off x="3962400" y="3695700"/>
            <a:ext cx="7848600" cy="2628900"/>
          </a:xfrm>
          <a:prstGeom prst="roundRect">
            <a:avLst>
              <a:gd name="adj" fmla="val 4348"/>
            </a:avLst>
          </a:prstGeom>
          <a:solidFill>
            <a:srgbClr val="F7F9FC"/>
          </a:solidFill>
          <a:ln w="12700">
            <a:solidFill>
              <a:srgbClr val="D6DCE5"/>
            </a:solidFill>
            <a:prstDash val="solid"/>
          </a:ln>
        </p:spPr>
        <p:txBody>
          <a:bodyPr/>
          <a:lstStyle/>
          <a:p>
            <a:endParaRPr/>
          </a:p>
        </p:txBody>
      </p:sp>
      <p:sp>
        <p:nvSpPr>
          <p:cNvPr id="835" name="矩形: 圆角 834"/>
          <p:cNvSpPr/>
          <p:nvPr/>
        </p:nvSpPr>
        <p:spPr>
          <a:xfrm>
            <a:off x="4171950" y="3905250"/>
            <a:ext cx="723900" cy="285750"/>
          </a:xfrm>
          <a:prstGeom prst="roundRect">
            <a:avLst>
              <a:gd name="adj" fmla="val 3330000"/>
            </a:avLst>
          </a:prstGeom>
          <a:solidFill>
            <a:srgbClr val="3D7BD9"/>
          </a:solidFill>
          <a:ln/>
        </p:spPr>
        <p:txBody>
          <a:bodyPr/>
          <a:lstStyle/>
          <a:p>
            <a:endParaRPr/>
          </a:p>
        </p:txBody>
      </p:sp>
      <p:sp>
        <p:nvSpPr>
          <p:cNvPr id="836" name="文本框 835" descr="{&quot;isTemplate&quot;:true,&quot;type&quot;:&quot;text&quot;}"/>
          <p:cNvSpPr txBox="1"/>
          <p:nvPr/>
        </p:nvSpPr>
        <p:spPr>
          <a:xfrm>
            <a:off x="4305300" y="3952875"/>
            <a:ext cx="457200" cy="190500"/>
          </a:xfrm>
          <a:prstGeom prst="rect">
            <a:avLst/>
          </a:prstGeom>
        </p:spPr>
        <p:txBody>
          <a:bodyPr wrap="none" lIns="0" tIns="0" rIns="0" bIns="0"/>
          <a:lstStyle/>
          <a:p>
            <a:pPr>
              <a:lnSpc>
                <a:spcPct val="100000"/>
              </a:lnSpc>
            </a:pPr>
            <a:r>
              <a:rPr lang="zh-CN" sz="1200" b="1">
                <a:solidFill>
                  <a:srgbClr val="FFFFFF"/>
                </a:solidFill>
                <a:latin typeface="Microsoft YaHei"/>
                <a:ea typeface="Microsoft YaHei"/>
              </a:rPr>
              <a:t>非正式</a:t>
            </a:r>
            <a:endParaRPr/>
          </a:p>
        </p:txBody>
      </p:sp>
      <p:sp>
        <p:nvSpPr>
          <p:cNvPr id="837" name="文本框 836" descr="{&quot;isTemplate&quot;:true,&quot;type&quot;:&quot;text&quot;}"/>
          <p:cNvSpPr txBox="1"/>
          <p:nvPr/>
        </p:nvSpPr>
        <p:spPr>
          <a:xfrm>
            <a:off x="5010150" y="3914775"/>
            <a:ext cx="2371725"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非正式建议</a:t>
            </a:r>
            <a:r>
              <a:rPr lang="en-US" sz="1800" b="1">
                <a:solidFill>
                  <a:srgbClr val="0E3F8C"/>
                </a:solidFill>
                <a:latin typeface="Microsoft YaHei"/>
                <a:ea typeface="Microsoft YaHei"/>
              </a:rPr>
              <a:t> · Informal</a:t>
            </a:r>
            <a:endParaRPr/>
          </a:p>
        </p:txBody>
      </p:sp>
      <p:sp>
        <p:nvSpPr>
          <p:cNvPr id="838" name="文本框 837" descr="{&quot;isTemplate&quot;:true,&quot;type&quot;:&quot;text&quot;}"/>
          <p:cNvSpPr txBox="1"/>
          <p:nvPr/>
        </p:nvSpPr>
        <p:spPr>
          <a:xfrm>
            <a:off x="4171950" y="4324350"/>
            <a:ext cx="609600" cy="228600"/>
          </a:xfrm>
          <a:prstGeom prst="rect">
            <a:avLst/>
          </a:prstGeom>
        </p:spPr>
        <p:txBody>
          <a:bodyPr wrap="none" lIns="0" tIns="0" rIns="0" bIns="0"/>
          <a:lstStyle/>
          <a:p>
            <a:pPr>
              <a:lnSpc>
                <a:spcPct val="100000"/>
              </a:lnSpc>
            </a:pPr>
            <a:r>
              <a:rPr lang="zh-CN" sz="1500">
                <a:solidFill>
                  <a:srgbClr val="8B97A8"/>
                </a:solidFill>
                <a:latin typeface="Microsoft YaHei"/>
                <a:ea typeface="Microsoft YaHei"/>
              </a:rPr>
              <a:t>对象</a:t>
            </a:r>
            <a:endParaRPr/>
          </a:p>
        </p:txBody>
      </p:sp>
      <p:sp>
        <p:nvSpPr>
          <p:cNvPr id="839" name="文本框 838" descr="{&quot;isTemplate&quot;:true,&quot;type&quot;:&quot;text&quot;}"/>
          <p:cNvSpPr txBox="1"/>
          <p:nvPr/>
        </p:nvSpPr>
        <p:spPr>
          <a:xfrm>
            <a:off x="4895850" y="4324350"/>
            <a:ext cx="670560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同学、好友（</a:t>
            </a:r>
            <a:r>
              <a:rPr lang="en-US" sz="1650">
                <a:solidFill>
                  <a:srgbClr val="1A2230"/>
                </a:solidFill>
                <a:latin typeface="Microsoft YaHei"/>
                <a:ea typeface="Microsoft YaHei"/>
              </a:rPr>
              <a:t>Jim</a:t>
            </a:r>
            <a:r>
              <a:rPr lang="zh-CN" sz="1650">
                <a:solidFill>
                  <a:srgbClr val="1A2230"/>
                </a:solidFill>
                <a:latin typeface="Microsoft YaHei"/>
                <a:ea typeface="Microsoft YaHei"/>
              </a:rPr>
              <a:t>、</a:t>
            </a:r>
            <a:r>
              <a:rPr lang="en-US" sz="1650">
                <a:solidFill>
                  <a:srgbClr val="1A2230"/>
                </a:solidFill>
                <a:latin typeface="Microsoft YaHei"/>
                <a:ea typeface="Microsoft YaHei"/>
              </a:rPr>
              <a:t>Brian </a:t>
            </a:r>
            <a:r>
              <a:rPr lang="zh-CN" sz="1650">
                <a:solidFill>
                  <a:srgbClr val="1A2230"/>
                </a:solidFill>
                <a:latin typeface="Microsoft YaHei"/>
                <a:ea typeface="Microsoft YaHei"/>
              </a:rPr>
              <a:t>等）</a:t>
            </a:r>
            <a:endParaRPr/>
          </a:p>
        </p:txBody>
      </p:sp>
      <p:sp>
        <p:nvSpPr>
          <p:cNvPr id="840" name="文本框 839" descr="{&quot;isTemplate&quot;:true,&quot;type&quot;:&quot;text&quot;}"/>
          <p:cNvSpPr txBox="1"/>
          <p:nvPr/>
        </p:nvSpPr>
        <p:spPr>
          <a:xfrm>
            <a:off x="4171950" y="4714875"/>
            <a:ext cx="609600" cy="228600"/>
          </a:xfrm>
          <a:prstGeom prst="rect">
            <a:avLst/>
          </a:prstGeom>
        </p:spPr>
        <p:txBody>
          <a:bodyPr wrap="none" lIns="0" tIns="0" rIns="0" bIns="0"/>
          <a:lstStyle/>
          <a:p>
            <a:pPr>
              <a:lnSpc>
                <a:spcPct val="100000"/>
              </a:lnSpc>
            </a:pPr>
            <a:r>
              <a:rPr lang="zh-CN" sz="1500">
                <a:solidFill>
                  <a:srgbClr val="8B97A8"/>
                </a:solidFill>
                <a:latin typeface="Microsoft YaHei"/>
                <a:ea typeface="Microsoft YaHei"/>
              </a:rPr>
              <a:t>话题</a:t>
            </a:r>
            <a:endParaRPr/>
          </a:p>
        </p:txBody>
      </p:sp>
      <p:sp>
        <p:nvSpPr>
          <p:cNvPr id="841" name="文本框 840" descr="{&quot;isTemplate&quot;:true,&quot;type&quot;:&quot;text&quot;}"/>
          <p:cNvSpPr txBox="1"/>
          <p:nvPr/>
        </p:nvSpPr>
        <p:spPr>
          <a:xfrm>
            <a:off x="4895850" y="4714875"/>
            <a:ext cx="670560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学习困惑、旅行路线、活动策划、礼物推荐、投稿内容</a:t>
            </a:r>
            <a:endParaRPr/>
          </a:p>
        </p:txBody>
      </p:sp>
      <p:sp>
        <p:nvSpPr>
          <p:cNvPr id="842" name="文本框 841" descr="{&quot;isTemplate&quot;:true,&quot;type&quot;:&quot;text&quot;}"/>
          <p:cNvSpPr txBox="1"/>
          <p:nvPr/>
        </p:nvSpPr>
        <p:spPr>
          <a:xfrm>
            <a:off x="4171950" y="5105400"/>
            <a:ext cx="609600" cy="228600"/>
          </a:xfrm>
          <a:prstGeom prst="rect">
            <a:avLst/>
          </a:prstGeom>
        </p:spPr>
        <p:txBody>
          <a:bodyPr wrap="none" lIns="0" tIns="0" rIns="0" bIns="0"/>
          <a:lstStyle/>
          <a:p>
            <a:pPr>
              <a:lnSpc>
                <a:spcPct val="100000"/>
              </a:lnSpc>
            </a:pPr>
            <a:r>
              <a:rPr lang="zh-CN" sz="1500">
                <a:solidFill>
                  <a:srgbClr val="8B97A8"/>
                </a:solidFill>
                <a:latin typeface="Microsoft YaHei"/>
                <a:ea typeface="Microsoft YaHei"/>
              </a:rPr>
              <a:t>格式</a:t>
            </a:r>
            <a:endParaRPr/>
          </a:p>
        </p:txBody>
      </p:sp>
      <p:sp>
        <p:nvSpPr>
          <p:cNvPr id="843" name="文本框 842" descr="{&quot;isTemplate&quot;:true,&quot;type&quot;:&quot;text&quot;}"/>
          <p:cNvSpPr txBox="1"/>
          <p:nvPr/>
        </p:nvSpPr>
        <p:spPr>
          <a:xfrm>
            <a:off x="4895850" y="5105400"/>
            <a:ext cx="67056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Dear Jim …… Yours, Li Hua</a:t>
            </a:r>
            <a:endParaRPr/>
          </a:p>
        </p:txBody>
      </p:sp>
      <p:sp>
        <p:nvSpPr>
          <p:cNvPr id="844" name="文本框 843"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845" name="文本框 844"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04 / 30</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1&lt;/Text&gt;&#10;            &lt;/Box&gt;&#10;            &lt;Text style={{ fontSize: 30, fontWeight: 'bold', color: '#0E3F8C' }}&gt;北京卷建议类真题命题规律&lt;/Text&gt;&#10;        &lt;/Box&gt;&#10;        &lt;Text style={{ fontSize: 14, color: '#8B97A8' }}&gt;文体认知：建议信是什么&lt;/Text&gt;&#10;    &lt;/Box&gt;&#10;&#10;    {/* B 区 612px：左 480 洞察 + 24 + 右 696 表格 */}&#10;    &lt;Box style={{ width: 1280, height: 612, flexDirection: 'row', padding: '24px 40px 20px 40px', gap: 24 }}&gt;&#10;        &lt;Box style={{ width: 480, height: 568, flexDirection: 'column', gap: 16 }}&gt;&#10;            &lt;Box style={{ width: 480, padding: '14px 20px', background: '#0E3F8C', borderRadius: 10, flexDirection: 'row', alignItems: 'center', gap: 12 }}&gt;&#10;                &lt;FAIcon name='chart-line' style={{ fill: '#FFC107', width: 22, height: 22 }} /&gt;&#10;                &lt;Text style={{ fontSize: 24, fontWeight: 'bold', color: '#FFFFFF' }}&gt;三条命题规律&lt;/Text&gt;&#10;            &lt;/Box&gt;&#10;&#10;            &lt;Box style={{ width: 480, padding: 20, background: '#F7F9FC', border: '1px solid #D6DCE5', borderRadius: 12, flexDirection: 'column', gap: 10 }}&gt;&#10;                &lt;Box style={{ flexDirection: 'row', alignItems: 'center', gap: 10 }}&gt;&#10;                    &lt;Box style={{ width: 28, height: 28, borderRadius: 8, background: '#1E4FA8', justifyContent: 'center', alignItems: 'center' }}&gt;&#10;                        &lt;Text style={{ fontSize: 16, fontWeight: 'bold', color: '#FFFFFF' }}&gt;1&lt;/Text&gt;&#10;                    &lt;/Box&gt;&#10;                    &lt;Text style={{ fontSize: 22, fontWeight: 'bold', color: '#0E3F8C' }}&gt;情境高度统一&lt;/Text&gt;&#10;                &lt;/Box&gt;&#10;                &lt;Text style={{ fontSize: 22, color: '#1A2230', lineHeight: 1.5 }}&gt;&#10;                    几乎全部是「好友 Jim 来信求助 → 你回信给建议」的同一情境。&#10;                &lt;/Text&gt;&#10;            &lt;/Box&gt;&#10;&#10;            &lt;Box style={{ width: 480, padding: 20, background: '#F7F9FC', border: '1px solid #D6DCE5', borderRadius: 12, flexDirection: 'column', gap: 10 }}&gt;&#10;                &lt;Box style={{ flexDirection: 'row', alignItems: 'center', gap: 10 }}&gt;&#10;                    &lt;Box style={{ width: 28, height: 28, borderRadius: 8, background: '#1E4FA8', justifyContent: 'center', alignItems: 'center' }}&gt;&#10;                        &lt;Text style={{ fontSize: 16, fontWeight: 'bold', color: '#FFFFFF' }}&gt;2&lt;/Text&gt;&#10;                    &lt;/Box&gt;&#10;                    &lt;Text style={{ fontSize: 22, fontWeight: 'bold', color: '#0E3F8C' }}&gt;任务逐年升级&lt;/Text&gt;&#10;                &lt;/Box&gt;&#10;                &lt;Text style={{ fontSize: 22, color: '#1A2230', lineHeight: 1.5 }}&gt;&#10;                    从&quot;给建议 + 理由&quot;，到 2024 年要求结合国家发展成就，情境更宏观。&#10;                &lt;/Text&gt;&#10;            &lt;/Box&gt;&#10;&#10;            &lt;Box style={{ width: 480, padding: 20, background: '#F0F5FC', border: '1px solid #D6DCE5', borderRadius: 12, flexDirection: 'column', gap: 10 }}&gt;&#10;                &lt;Box style={{ flexDirection: 'row', alignItems: 'center', gap: 10 }}&gt;&#10;                    &lt;Box style={{ width: 28, height: 28, borderRadius: 8, background: '#D9534F', justifyContent: 'center', alignItems: 'center' }}&gt;&#10;                        &lt;Text style={{ fontSize: 16, fontWeight: 'bold', color: '#FFFFFF' }}&gt;3&lt;/Text&gt;&#10;                    &lt;/Box&gt;&#10;                    &lt;Text style={{ fontSize: 22, fontWeight: 'bold', color: '#0E3F8C' }}&gt;得分看逻辑不看难度&lt;/Text&gt;&#10;                &lt;/Box&gt;&#10;                &lt;Text style={{ fontSize: 22, color: '#1A2230', lineHeight: 1.5 }}&gt;&#10;                    要点齐全、建议与理由配套，永远比堆砌难句更重要。&#10;                &lt;/Text&gt;&#10;            &lt;/Box&gt;&#10;        &lt;/Box&gt;&#10;&#10;        &lt;Box style={{ width: 696, height: 568, flexDirection: 'column', gap: 14 }}&gt;&#10;            &lt;Text style={{ fontSize: 22, fontWeight: 'bold', color: '#0E3F8C' }}&gt;四类情境与考查要点（2017–2024）&lt;/Text&gt;&#10;            &lt;Table&#10;                style={{ width: 696, height: 500 }}&#10;                defaultTextStyle={{ fontSize: 18, textAlign: 'left', color: '#1A2230' }}&#10;                defaultCellStyle={{&#10;                    border: {&#10;                        left: { width: 1, color: '#D6DCE5' },&#10;                        right: { width: 1, color: '#D6DCE5' },&#10;                        top: { width: 1, color: '#D6DCE5' },&#10;                        bottom: { width: 1, color: '#D6DCE5' },&#10;                    },&#10;                }}&#10;                cells={[&#10;                    [&#10;                        { text: '情境类型', textStyle: { bold: true, color: '#FFFFFF' }, cellStyle: { background: { color: '#1E4FA8' } } },&#10;                        { text: '出现年份', textStyle: { bold: true, color: '#FFFFFF' }, cellStyle: { background: { color: '#1E4FA8' } } },&#10;                        { text: '任务要点', textStyle: { bold: true, color: '#FFFFFF' }, cellStyle: { background: { color: '#1E4FA8' } } },&#10;                    ],&#10;                    ['好友求助回信（活动策划）', '2022 / 2023', '活动形式 + 内容与理由'],&#10;                    [{ text: '推荐与选择', cellStyle: { background: { color: '#F7F9FC' } } }, { text: '2017 / 2018 / 2020', cellStyle: { background: { color: '#F7F9FC' } } }, { text: '推荐对象 + 理由 + 祝愿', cellStyle: { background: { color: '#F7F9FC' } } }],&#10;                    ['致歉与替代安排', '2021', '说明原因 + 替代方案'],&#10;                    [{ text: '介绍与投稿建议', cellStyle: { background: { color: '#F7F9FC' } } }, { text: '2024', cellStyle: { background: { color: '#F7F9FC' } } }, { text: '写作内容 + 理由', cellStyle: { background: { color: '#F7F9FC' } } }],&#10;                    ['出行与生活咨询', '2019', '交通出行 + 必备衣物'],&#10;                ]}&#10;            /&gt;&#10;            &lt;Text style={{ fontSize: 16, color: '#8B97A8' }}&gt;结论：所有情境共享同一写作骨架，练熟一套即可通用。&lt;/Text&gt;&#10;        &lt;/Box&gt;&#10;    &lt;/Box&gt;&#10;&#10;    &lt;Box style={{ width: 1280, height: 36, flexDirection: 'row', alignItems: 'center', justifyContent: 'space-between', padding: '0 40px' }}&gt;&#10;        &lt;Text style={{ fontSize: 14, color: '#8B97A8' }}&gt;高考建议信 · 北京专用&lt;/Text&gt;&#10;        &lt;Text style={{ fontSize: 14, color: '#8B97A8' }}&gt;05 / 30&lt;/Text&gt;&#10;    &lt;/Box&gt;&#10;&lt;/Slide&gt;&#10;"/>
        <p:cNvGrpSpPr/>
        <p:nvPr/>
      </p:nvGrpSpPr>
      <p:grpSpPr>
        <a:xfrm>
          <a:off x="0" y="0"/>
          <a:ext cx="0" cy="0"/>
          <a:chOff x="0" y="0"/>
          <a:chExt cx="0" cy="0"/>
        </a:xfrm>
      </p:grpSpPr>
      <p:sp>
        <p:nvSpPr>
          <p:cNvPr id="847" name="矩形 846"/>
          <p:cNvSpPr/>
          <p:nvPr/>
        </p:nvSpPr>
        <p:spPr>
          <a:xfrm>
            <a:off x="0" y="0"/>
            <a:ext cx="12192000" cy="6858000"/>
          </a:xfrm>
          <a:prstGeom prst="rect">
            <a:avLst/>
          </a:prstGeom>
          <a:solidFill>
            <a:srgbClr val="FFFFFF"/>
          </a:solidFill>
          <a:ln/>
        </p:spPr>
        <p:txBody>
          <a:bodyPr/>
          <a:lstStyle/>
          <a:p>
            <a:endParaRPr/>
          </a:p>
        </p:txBody>
      </p:sp>
      <p:sp>
        <p:nvSpPr>
          <p:cNvPr id="848" name="任意多边形: 形状 847"/>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849" name="矩形: 圆角 848"/>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850" name="文本框 849"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01</a:t>
            </a:r>
            <a:endParaRPr/>
          </a:p>
        </p:txBody>
      </p:sp>
      <p:sp>
        <p:nvSpPr>
          <p:cNvPr id="851" name="文本框 850" descr="{&quot;isTemplate&quot;:true,&quot;type&quot;:&quot;text&quot;}"/>
          <p:cNvSpPr txBox="1"/>
          <p:nvPr/>
        </p:nvSpPr>
        <p:spPr>
          <a:xfrm>
            <a:off x="819150" y="161925"/>
            <a:ext cx="3429000"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北京卷建议类真题命题规律</a:t>
            </a:r>
            <a:endParaRPr/>
          </a:p>
        </p:txBody>
      </p:sp>
      <p:sp>
        <p:nvSpPr>
          <p:cNvPr id="852" name="文本框 851" descr="{&quot;isTemplate&quot;:true,&quot;type&quot;:&quot;text&quot;}"/>
          <p:cNvSpPr txBox="1"/>
          <p:nvPr/>
        </p:nvSpPr>
        <p:spPr>
          <a:xfrm>
            <a:off x="10344150" y="257175"/>
            <a:ext cx="14668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文体认知：建议信是什么</a:t>
            </a:r>
            <a:endParaRPr/>
          </a:p>
        </p:txBody>
      </p:sp>
      <p:sp>
        <p:nvSpPr>
          <p:cNvPr id="853" name="矩形: 圆角 852"/>
          <p:cNvSpPr/>
          <p:nvPr/>
        </p:nvSpPr>
        <p:spPr>
          <a:xfrm>
            <a:off x="381000" y="914400"/>
            <a:ext cx="4572000" cy="542925"/>
          </a:xfrm>
          <a:prstGeom prst="roundRect">
            <a:avLst>
              <a:gd name="adj" fmla="val 17544"/>
            </a:avLst>
          </a:prstGeom>
          <a:solidFill>
            <a:srgbClr val="0E3F8C"/>
          </a:solidFill>
          <a:ln/>
        </p:spPr>
        <p:txBody>
          <a:bodyPr/>
          <a:lstStyle/>
          <a:p>
            <a:endParaRPr/>
          </a:p>
        </p:txBody>
      </p:sp>
      <p:pic>
        <p:nvPicPr>
          <p:cNvPr id="854" name="图形 853"/>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500" y="1085850"/>
            <a:ext cx="209550" cy="209550"/>
          </a:xfrm>
          <a:prstGeom prst="rect">
            <a:avLst/>
          </a:prstGeom>
          <a:ln/>
        </p:spPr>
      </p:pic>
      <p:sp>
        <p:nvSpPr>
          <p:cNvPr id="855" name="文本框 854" descr="{&quot;isTemplate&quot;:true,&quot;type&quot;:&quot;text&quot;}"/>
          <p:cNvSpPr txBox="1"/>
          <p:nvPr/>
        </p:nvSpPr>
        <p:spPr>
          <a:xfrm>
            <a:off x="895350" y="1047750"/>
            <a:ext cx="1371600" cy="276225"/>
          </a:xfrm>
          <a:prstGeom prst="rect">
            <a:avLst/>
          </a:prstGeom>
        </p:spPr>
        <p:txBody>
          <a:bodyPr wrap="none" lIns="0" tIns="0" rIns="0" bIns="0"/>
          <a:lstStyle/>
          <a:p>
            <a:pPr>
              <a:lnSpc>
                <a:spcPct val="100000"/>
              </a:lnSpc>
            </a:pPr>
            <a:r>
              <a:rPr lang="zh-CN" sz="1800" b="1">
                <a:solidFill>
                  <a:srgbClr val="FFFFFF"/>
                </a:solidFill>
                <a:latin typeface="Microsoft YaHei"/>
                <a:ea typeface="Microsoft YaHei"/>
              </a:rPr>
              <a:t>三条命题规律</a:t>
            </a:r>
            <a:endParaRPr/>
          </a:p>
        </p:txBody>
      </p:sp>
      <p:sp>
        <p:nvSpPr>
          <p:cNvPr id="856" name="矩形: 圆角 855"/>
          <p:cNvSpPr/>
          <p:nvPr/>
        </p:nvSpPr>
        <p:spPr>
          <a:xfrm>
            <a:off x="381000" y="1609725"/>
            <a:ext cx="4572000" cy="1504950"/>
          </a:xfrm>
          <a:prstGeom prst="roundRect">
            <a:avLst>
              <a:gd name="adj" fmla="val 7595"/>
            </a:avLst>
          </a:prstGeom>
          <a:solidFill>
            <a:srgbClr val="F7F9FC"/>
          </a:solidFill>
          <a:ln w="12700">
            <a:solidFill>
              <a:srgbClr val="D6DCE5"/>
            </a:solidFill>
            <a:prstDash val="solid"/>
          </a:ln>
        </p:spPr>
        <p:txBody>
          <a:bodyPr/>
          <a:lstStyle/>
          <a:p>
            <a:endParaRPr/>
          </a:p>
        </p:txBody>
      </p:sp>
      <p:sp>
        <p:nvSpPr>
          <p:cNvPr id="857" name="矩形: 圆角 856"/>
          <p:cNvSpPr/>
          <p:nvPr/>
        </p:nvSpPr>
        <p:spPr>
          <a:xfrm>
            <a:off x="571500" y="1800225"/>
            <a:ext cx="266700" cy="266700"/>
          </a:xfrm>
          <a:prstGeom prst="roundRect">
            <a:avLst>
              <a:gd name="adj" fmla="val 28571"/>
            </a:avLst>
          </a:prstGeom>
          <a:solidFill>
            <a:srgbClr val="1E4FA8"/>
          </a:solidFill>
          <a:ln/>
        </p:spPr>
        <p:txBody>
          <a:bodyPr/>
          <a:lstStyle/>
          <a:p>
            <a:endParaRPr/>
          </a:p>
        </p:txBody>
      </p:sp>
      <p:sp>
        <p:nvSpPr>
          <p:cNvPr id="858" name="文本框 857" descr="{&quot;isTemplate&quot;:true,&quot;type&quot;:&quot;text&quot;}"/>
          <p:cNvSpPr txBox="1"/>
          <p:nvPr/>
        </p:nvSpPr>
        <p:spPr>
          <a:xfrm>
            <a:off x="657225" y="1838325"/>
            <a:ext cx="952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1</a:t>
            </a:r>
            <a:endParaRPr/>
          </a:p>
        </p:txBody>
      </p:sp>
      <p:sp>
        <p:nvSpPr>
          <p:cNvPr id="859" name="文本框 858" descr="{&quot;isTemplate&quot;:true,&quot;type&quot;:&quot;text&quot;}"/>
          <p:cNvSpPr txBox="1"/>
          <p:nvPr/>
        </p:nvSpPr>
        <p:spPr>
          <a:xfrm>
            <a:off x="933450" y="1809750"/>
            <a:ext cx="1257300" cy="257175"/>
          </a:xfrm>
          <a:prstGeom prst="rect">
            <a:avLst/>
          </a:prstGeom>
        </p:spPr>
        <p:txBody>
          <a:bodyPr wrap="none" lIns="0" tIns="0" rIns="0" bIns="0"/>
          <a:lstStyle/>
          <a:p>
            <a:pPr>
              <a:lnSpc>
                <a:spcPct val="100000"/>
              </a:lnSpc>
            </a:pPr>
            <a:r>
              <a:rPr lang="zh-CN" sz="1650" b="1">
                <a:solidFill>
                  <a:srgbClr val="0E3F8C"/>
                </a:solidFill>
                <a:latin typeface="Microsoft YaHei"/>
                <a:ea typeface="Microsoft YaHei"/>
              </a:rPr>
              <a:t>情境高度统一</a:t>
            </a:r>
            <a:endParaRPr/>
          </a:p>
        </p:txBody>
      </p:sp>
      <p:sp>
        <p:nvSpPr>
          <p:cNvPr id="860" name="文本框 859" descr="{&quot;isTemplate&quot;:true,&quot;type&quot;:&quot;text&quot;}"/>
          <p:cNvSpPr txBox="1"/>
          <p:nvPr/>
        </p:nvSpPr>
        <p:spPr>
          <a:xfrm>
            <a:off x="571500" y="2162175"/>
            <a:ext cx="4191000" cy="762000"/>
          </a:xfrm>
          <a:prstGeom prst="rect">
            <a:avLst/>
          </a:prstGeom>
        </p:spPr>
        <p:txBody>
          <a:bodyPr wrap="square" lIns="0" tIns="0" rIns="0" bIns="0">
            <a:normAutofit/>
          </a:bodyPr>
          <a:lstStyle/>
          <a:p>
            <a:pPr>
              <a:lnSpc>
                <a:spcPct val="150000"/>
              </a:lnSpc>
            </a:pPr>
            <a:r>
              <a:rPr lang="zh-CN" sz="1650">
                <a:solidFill>
                  <a:srgbClr val="1A2230"/>
                </a:solidFill>
                <a:latin typeface="Microsoft YaHei"/>
                <a:ea typeface="Microsoft YaHei"/>
              </a:rPr>
              <a:t>几乎全部是「好友</a:t>
            </a:r>
            <a:r>
              <a:rPr lang="en-US" sz="1650">
                <a:solidFill>
                  <a:srgbClr val="1A2230"/>
                </a:solidFill>
                <a:latin typeface="Microsoft YaHei"/>
                <a:ea typeface="Microsoft YaHei"/>
              </a:rPr>
              <a:t> Jim </a:t>
            </a:r>
            <a:r>
              <a:rPr lang="zh-CN" sz="1650">
                <a:solidFill>
                  <a:srgbClr val="1A2230"/>
                </a:solidFill>
                <a:latin typeface="Microsoft YaHei"/>
                <a:ea typeface="Microsoft YaHei"/>
              </a:rPr>
              <a:t>来信求助</a:t>
            </a:r>
            <a:r>
              <a:rPr lang="en-US" sz="1650">
                <a:solidFill>
                  <a:srgbClr val="1A2230"/>
                </a:solidFill>
                <a:latin typeface="Microsoft YaHei"/>
                <a:ea typeface="Microsoft YaHei"/>
              </a:rPr>
              <a:t> → </a:t>
            </a:r>
            <a:r>
              <a:rPr lang="zh-CN" sz="1650">
                <a:solidFill>
                  <a:srgbClr val="1A2230"/>
                </a:solidFill>
                <a:latin typeface="Microsoft YaHei"/>
                <a:ea typeface="Microsoft YaHei"/>
              </a:rPr>
              <a:t>你回信给建议」的同一情境。</a:t>
            </a:r>
            <a:endParaRPr/>
          </a:p>
        </p:txBody>
      </p:sp>
      <p:sp>
        <p:nvSpPr>
          <p:cNvPr id="861" name="矩形: 圆角 860"/>
          <p:cNvSpPr/>
          <p:nvPr/>
        </p:nvSpPr>
        <p:spPr>
          <a:xfrm>
            <a:off x="381000" y="3267075"/>
            <a:ext cx="4572000" cy="1504950"/>
          </a:xfrm>
          <a:prstGeom prst="roundRect">
            <a:avLst>
              <a:gd name="adj" fmla="val 7595"/>
            </a:avLst>
          </a:prstGeom>
          <a:solidFill>
            <a:srgbClr val="F7F9FC"/>
          </a:solidFill>
          <a:ln w="12700">
            <a:solidFill>
              <a:srgbClr val="D6DCE5"/>
            </a:solidFill>
            <a:prstDash val="solid"/>
          </a:ln>
        </p:spPr>
        <p:txBody>
          <a:bodyPr/>
          <a:lstStyle/>
          <a:p>
            <a:endParaRPr/>
          </a:p>
        </p:txBody>
      </p:sp>
      <p:sp>
        <p:nvSpPr>
          <p:cNvPr id="862" name="矩形: 圆角 861"/>
          <p:cNvSpPr/>
          <p:nvPr/>
        </p:nvSpPr>
        <p:spPr>
          <a:xfrm>
            <a:off x="571500" y="3457575"/>
            <a:ext cx="266700" cy="266700"/>
          </a:xfrm>
          <a:prstGeom prst="roundRect">
            <a:avLst>
              <a:gd name="adj" fmla="val 28571"/>
            </a:avLst>
          </a:prstGeom>
          <a:solidFill>
            <a:srgbClr val="1E4FA8"/>
          </a:solidFill>
          <a:ln/>
        </p:spPr>
        <p:txBody>
          <a:bodyPr/>
          <a:lstStyle/>
          <a:p>
            <a:endParaRPr/>
          </a:p>
        </p:txBody>
      </p:sp>
      <p:sp>
        <p:nvSpPr>
          <p:cNvPr id="863" name="文本框 862" descr="{&quot;isTemplate&quot;:true,&quot;type&quot;:&quot;text&quot;}"/>
          <p:cNvSpPr txBox="1"/>
          <p:nvPr/>
        </p:nvSpPr>
        <p:spPr>
          <a:xfrm>
            <a:off x="657225" y="3495675"/>
            <a:ext cx="952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a:t>
            </a:r>
            <a:endParaRPr/>
          </a:p>
        </p:txBody>
      </p:sp>
      <p:sp>
        <p:nvSpPr>
          <p:cNvPr id="864" name="文本框 863" descr="{&quot;isTemplate&quot;:true,&quot;type&quot;:&quot;text&quot;}"/>
          <p:cNvSpPr txBox="1"/>
          <p:nvPr/>
        </p:nvSpPr>
        <p:spPr>
          <a:xfrm>
            <a:off x="933450" y="3467100"/>
            <a:ext cx="1257300" cy="257175"/>
          </a:xfrm>
          <a:prstGeom prst="rect">
            <a:avLst/>
          </a:prstGeom>
        </p:spPr>
        <p:txBody>
          <a:bodyPr wrap="none" lIns="0" tIns="0" rIns="0" bIns="0"/>
          <a:lstStyle/>
          <a:p>
            <a:pPr>
              <a:lnSpc>
                <a:spcPct val="100000"/>
              </a:lnSpc>
            </a:pPr>
            <a:r>
              <a:rPr lang="zh-CN" sz="1650" b="1">
                <a:solidFill>
                  <a:srgbClr val="0E3F8C"/>
                </a:solidFill>
                <a:latin typeface="Microsoft YaHei"/>
                <a:ea typeface="Microsoft YaHei"/>
              </a:rPr>
              <a:t>任务逐年升级</a:t>
            </a:r>
            <a:endParaRPr/>
          </a:p>
        </p:txBody>
      </p:sp>
      <p:sp>
        <p:nvSpPr>
          <p:cNvPr id="865" name="文本框 864" descr="{&quot;isTemplate&quot;:true,&quot;type&quot;:&quot;text&quot;}"/>
          <p:cNvSpPr txBox="1"/>
          <p:nvPr/>
        </p:nvSpPr>
        <p:spPr>
          <a:xfrm>
            <a:off x="571500" y="3819525"/>
            <a:ext cx="4191000" cy="762000"/>
          </a:xfrm>
          <a:prstGeom prst="rect">
            <a:avLst/>
          </a:prstGeom>
        </p:spPr>
        <p:txBody>
          <a:bodyPr wrap="square" lIns="0" tIns="0" rIns="0" bIns="0">
            <a:normAutofit/>
          </a:bodyPr>
          <a:lstStyle/>
          <a:p>
            <a:pPr>
              <a:lnSpc>
                <a:spcPct val="150000"/>
              </a:lnSpc>
            </a:pPr>
            <a:r>
              <a:rPr lang="zh-CN" sz="1650">
                <a:solidFill>
                  <a:srgbClr val="1A2230"/>
                </a:solidFill>
                <a:latin typeface="Microsoft YaHei"/>
                <a:ea typeface="Microsoft YaHei"/>
              </a:rPr>
              <a:t>从</a:t>
            </a:r>
            <a:r>
              <a:rPr lang="en-US" sz="1650">
                <a:solidFill>
                  <a:srgbClr val="1A2230"/>
                </a:solidFill>
                <a:latin typeface="Microsoft YaHei"/>
                <a:ea typeface="Microsoft YaHei"/>
              </a:rPr>
              <a:t>"</a:t>
            </a:r>
            <a:r>
              <a:rPr lang="zh-CN" sz="1650">
                <a:solidFill>
                  <a:srgbClr val="1A2230"/>
                </a:solidFill>
                <a:latin typeface="Microsoft YaHei"/>
                <a:ea typeface="Microsoft YaHei"/>
              </a:rPr>
              <a:t>给建议</a:t>
            </a:r>
            <a:r>
              <a:rPr lang="en-US" sz="1650">
                <a:solidFill>
                  <a:srgbClr val="1A2230"/>
                </a:solidFill>
                <a:latin typeface="Microsoft YaHei"/>
                <a:ea typeface="Microsoft YaHei"/>
              </a:rPr>
              <a:t> + </a:t>
            </a:r>
            <a:r>
              <a:rPr lang="zh-CN" sz="1650">
                <a:solidFill>
                  <a:srgbClr val="1A2230"/>
                </a:solidFill>
                <a:latin typeface="Microsoft YaHei"/>
                <a:ea typeface="Microsoft YaHei"/>
              </a:rPr>
              <a:t>理由</a:t>
            </a:r>
            <a:r>
              <a:rPr lang="en-US" sz="1650">
                <a:solidFill>
                  <a:srgbClr val="1A2230"/>
                </a:solidFill>
                <a:latin typeface="Microsoft YaHei"/>
                <a:ea typeface="Microsoft YaHei"/>
              </a:rPr>
              <a:t>"</a:t>
            </a:r>
            <a:r>
              <a:rPr lang="zh-CN" sz="1650">
                <a:solidFill>
                  <a:srgbClr val="1A2230"/>
                </a:solidFill>
                <a:latin typeface="Microsoft YaHei"/>
                <a:ea typeface="Microsoft YaHei"/>
              </a:rPr>
              <a:t>，到</a:t>
            </a:r>
            <a:r>
              <a:rPr lang="en-US" sz="1650">
                <a:solidFill>
                  <a:srgbClr val="1A2230"/>
                </a:solidFill>
                <a:latin typeface="Microsoft YaHei"/>
                <a:ea typeface="Microsoft YaHei"/>
              </a:rPr>
              <a:t> 2024 </a:t>
            </a:r>
            <a:r>
              <a:rPr lang="zh-CN" sz="1650">
                <a:solidFill>
                  <a:srgbClr val="1A2230"/>
                </a:solidFill>
                <a:latin typeface="Microsoft YaHei"/>
                <a:ea typeface="Microsoft YaHei"/>
              </a:rPr>
              <a:t>年要求结合国家发展成就，情境更宏观。</a:t>
            </a:r>
            <a:endParaRPr/>
          </a:p>
        </p:txBody>
      </p:sp>
      <p:sp>
        <p:nvSpPr>
          <p:cNvPr id="866" name="矩形: 圆角 865"/>
          <p:cNvSpPr/>
          <p:nvPr/>
        </p:nvSpPr>
        <p:spPr>
          <a:xfrm>
            <a:off x="381000" y="4924425"/>
            <a:ext cx="4572000" cy="1504950"/>
          </a:xfrm>
          <a:prstGeom prst="roundRect">
            <a:avLst>
              <a:gd name="adj" fmla="val 7595"/>
            </a:avLst>
          </a:prstGeom>
          <a:solidFill>
            <a:srgbClr val="F0F5FC"/>
          </a:solidFill>
          <a:ln w="12700">
            <a:solidFill>
              <a:srgbClr val="D6DCE5"/>
            </a:solidFill>
            <a:prstDash val="solid"/>
          </a:ln>
        </p:spPr>
        <p:txBody>
          <a:bodyPr/>
          <a:lstStyle/>
          <a:p>
            <a:endParaRPr/>
          </a:p>
        </p:txBody>
      </p:sp>
      <p:sp>
        <p:nvSpPr>
          <p:cNvPr id="867" name="矩形: 圆角 866"/>
          <p:cNvSpPr/>
          <p:nvPr/>
        </p:nvSpPr>
        <p:spPr>
          <a:xfrm>
            <a:off x="571500" y="5114925"/>
            <a:ext cx="266700" cy="266700"/>
          </a:xfrm>
          <a:prstGeom prst="roundRect">
            <a:avLst>
              <a:gd name="adj" fmla="val 28571"/>
            </a:avLst>
          </a:prstGeom>
          <a:solidFill>
            <a:srgbClr val="D9534F"/>
          </a:solidFill>
          <a:ln/>
        </p:spPr>
        <p:txBody>
          <a:bodyPr/>
          <a:lstStyle/>
          <a:p>
            <a:endParaRPr/>
          </a:p>
        </p:txBody>
      </p:sp>
      <p:sp>
        <p:nvSpPr>
          <p:cNvPr id="868" name="文本框 867" descr="{&quot;isTemplate&quot;:true,&quot;type&quot;:&quot;text&quot;}"/>
          <p:cNvSpPr txBox="1"/>
          <p:nvPr/>
        </p:nvSpPr>
        <p:spPr>
          <a:xfrm>
            <a:off x="657225" y="5153025"/>
            <a:ext cx="952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3</a:t>
            </a:r>
            <a:endParaRPr/>
          </a:p>
        </p:txBody>
      </p:sp>
      <p:sp>
        <p:nvSpPr>
          <p:cNvPr id="869" name="文本框 868" descr="{&quot;isTemplate&quot;:true,&quot;type&quot;:&quot;text&quot;}"/>
          <p:cNvSpPr txBox="1"/>
          <p:nvPr/>
        </p:nvSpPr>
        <p:spPr>
          <a:xfrm>
            <a:off x="933450" y="5124450"/>
            <a:ext cx="1885950" cy="257175"/>
          </a:xfrm>
          <a:prstGeom prst="rect">
            <a:avLst/>
          </a:prstGeom>
        </p:spPr>
        <p:txBody>
          <a:bodyPr wrap="none" lIns="0" tIns="0" rIns="0" bIns="0"/>
          <a:lstStyle/>
          <a:p>
            <a:pPr>
              <a:lnSpc>
                <a:spcPct val="100000"/>
              </a:lnSpc>
            </a:pPr>
            <a:r>
              <a:rPr lang="zh-CN" sz="1650" b="1">
                <a:solidFill>
                  <a:srgbClr val="0E3F8C"/>
                </a:solidFill>
                <a:latin typeface="Microsoft YaHei"/>
                <a:ea typeface="Microsoft YaHei"/>
              </a:rPr>
              <a:t>得分看逻辑不看难度</a:t>
            </a:r>
            <a:endParaRPr/>
          </a:p>
        </p:txBody>
      </p:sp>
      <p:sp>
        <p:nvSpPr>
          <p:cNvPr id="870" name="文本框 869" descr="{&quot;isTemplate&quot;:true,&quot;type&quot;:&quot;text&quot;}"/>
          <p:cNvSpPr txBox="1"/>
          <p:nvPr/>
        </p:nvSpPr>
        <p:spPr>
          <a:xfrm>
            <a:off x="571500" y="5476875"/>
            <a:ext cx="4191000" cy="762000"/>
          </a:xfrm>
          <a:prstGeom prst="rect">
            <a:avLst/>
          </a:prstGeom>
        </p:spPr>
        <p:txBody>
          <a:bodyPr wrap="square" lIns="0" tIns="0" rIns="0" bIns="0">
            <a:normAutofit/>
          </a:bodyPr>
          <a:lstStyle/>
          <a:p>
            <a:pPr>
              <a:lnSpc>
                <a:spcPct val="150000"/>
              </a:lnSpc>
            </a:pPr>
            <a:r>
              <a:rPr lang="zh-CN" sz="1650">
                <a:solidFill>
                  <a:srgbClr val="1A2230"/>
                </a:solidFill>
                <a:latin typeface="Microsoft YaHei"/>
                <a:ea typeface="Microsoft YaHei"/>
              </a:rPr>
              <a:t>要点齐全、建议与理由配套，永远比堆砌难句更重要。</a:t>
            </a:r>
            <a:endParaRPr/>
          </a:p>
        </p:txBody>
      </p:sp>
      <p:sp>
        <p:nvSpPr>
          <p:cNvPr id="871" name="文本框 870" descr="{&quot;isTemplate&quot;:true,&quot;type&quot;:&quot;text&quot;}"/>
          <p:cNvSpPr txBox="1"/>
          <p:nvPr/>
        </p:nvSpPr>
        <p:spPr>
          <a:xfrm>
            <a:off x="5181600" y="914400"/>
            <a:ext cx="6629400" cy="257175"/>
          </a:xfrm>
          <a:prstGeom prst="rect">
            <a:avLst/>
          </a:prstGeom>
        </p:spPr>
        <p:txBody>
          <a:bodyPr wrap="none" lIns="0" tIns="0" rIns="0" bIns="0"/>
          <a:lstStyle/>
          <a:p>
            <a:pPr>
              <a:lnSpc>
                <a:spcPct val="100000"/>
              </a:lnSpc>
            </a:pPr>
            <a:r>
              <a:rPr lang="zh-CN" sz="1650" b="1">
                <a:solidFill>
                  <a:srgbClr val="0E3F8C"/>
                </a:solidFill>
                <a:latin typeface="Microsoft YaHei"/>
                <a:ea typeface="Microsoft YaHei"/>
              </a:rPr>
              <a:t>四类情境与考查要点（</a:t>
            </a:r>
            <a:r>
              <a:rPr lang="en-US" sz="1650" b="1">
                <a:solidFill>
                  <a:srgbClr val="0E3F8C"/>
                </a:solidFill>
                <a:latin typeface="Microsoft YaHei"/>
                <a:ea typeface="Microsoft YaHei"/>
              </a:rPr>
              <a:t>2017–2024</a:t>
            </a:r>
            <a:r>
              <a:rPr lang="zh-CN" sz="1650" b="1">
                <a:solidFill>
                  <a:srgbClr val="0E3F8C"/>
                </a:solidFill>
                <a:latin typeface="Microsoft YaHei"/>
                <a:ea typeface="Microsoft YaHei"/>
              </a:rPr>
              <a:t>）</a:t>
            </a:r>
            <a:endParaRPr/>
          </a:p>
        </p:txBody>
      </p:sp>
      <p:graphicFrame>
        <p:nvGraphicFramePr>
          <p:cNvPr id="872" name="表格 871"/>
          <p:cNvGraphicFramePr/>
          <p:nvPr/>
        </p:nvGraphicFramePr>
        <p:xfrm>
          <a:off x="5181600" y="1304925"/>
          <a:ext cx="6629400" cy="4762500"/>
        </p:xfrm>
        <a:graphic>
          <a:graphicData uri="http://schemas.openxmlformats.org/drawingml/2006/table">
            <a:tbl>
              <a:tblPr/>
              <a:tblGrid>
                <a:gridCol w="2485199">
                  <a:extLst>
                    <a:ext uri="{9D8B030D-6E8A-4147-A177-3AD203B41FA5}">
                      <a16:colId xmlns:a16="http://schemas.microsoft.com/office/drawing/2014/main" val="1"/>
                    </a:ext>
                  </a:extLst>
                </a:gridCol>
                <a:gridCol w="1912369">
                  <a:extLst>
                    <a:ext uri="{9D8B030D-6E8A-4147-A177-3AD203B41FA5}">
                      <a16:colId xmlns:a16="http://schemas.microsoft.com/office/drawing/2014/main" val="2"/>
                    </a:ext>
                  </a:extLst>
                </a:gridCol>
                <a:gridCol w="2231832">
                  <a:extLst>
                    <a:ext uri="{9D8B030D-6E8A-4147-A177-3AD203B41FA5}">
                      <a16:colId xmlns:a16="http://schemas.microsoft.com/office/drawing/2014/main" val="3"/>
                    </a:ext>
                  </a:extLst>
                </a:gridCol>
              </a:tblGrid>
              <a:tr h="793750">
                <a:tc>
                  <a:txBody>
                    <a:bodyPr/>
                    <a:lstStyle/>
                    <a:p>
                      <a:pPr marL="114300" marR="114300" algn="l">
                        <a:lnSpc>
                          <a:spcPct val="120000"/>
                        </a:lnSpc>
                      </a:pPr>
                      <a:r>
                        <a:rPr sz="1350" b="1">
                          <a:solidFill>
                            <a:srgbClr val="FFFFFF"/>
                          </a:solidFill>
                          <a:latin typeface="Microsoft YaHei"/>
                          <a:ea typeface="Microsoft YaHei"/>
                        </a:rPr>
                        <a:t>情境类型</a:t>
                      </a:r>
                      <a:endParaRPr/>
                    </a:p>
                  </a:txBody>
                  <a:tcPr marL="45720" marR="45720" anchor="ctr">
                    <a:lnL>
                      <a:noFill/>
                    </a:lnL>
                    <a:lnR>
                      <a:noFill/>
                    </a:lnR>
                    <a:lnT>
                      <a:noFill/>
                    </a:lnT>
                    <a:lnB>
                      <a:noFill/>
                    </a:lnB>
                    <a:solidFill>
                      <a:srgbClr val="1E4FA8"/>
                    </a:solidFill>
                  </a:tcPr>
                </a:tc>
                <a:tc>
                  <a:txBody>
                    <a:bodyPr/>
                    <a:lstStyle/>
                    <a:p>
                      <a:pPr marL="114300" marR="114300" algn="l">
                        <a:lnSpc>
                          <a:spcPct val="120000"/>
                        </a:lnSpc>
                      </a:pPr>
                      <a:r>
                        <a:rPr sz="1350" b="1">
                          <a:solidFill>
                            <a:srgbClr val="FFFFFF"/>
                          </a:solidFill>
                          <a:latin typeface="Microsoft YaHei"/>
                          <a:ea typeface="Microsoft YaHei"/>
                        </a:rPr>
                        <a:t>出现年份</a:t>
                      </a:r>
                      <a:endParaRPr/>
                    </a:p>
                  </a:txBody>
                  <a:tcPr marL="45720" marR="45720" anchor="ctr">
                    <a:lnL>
                      <a:noFill/>
                    </a:lnL>
                    <a:lnR>
                      <a:noFill/>
                    </a:lnR>
                    <a:lnT>
                      <a:noFill/>
                    </a:lnT>
                    <a:lnB>
                      <a:noFill/>
                    </a:lnB>
                    <a:solidFill>
                      <a:srgbClr val="1E4FA8"/>
                    </a:solidFill>
                  </a:tcPr>
                </a:tc>
                <a:tc>
                  <a:txBody>
                    <a:bodyPr/>
                    <a:lstStyle/>
                    <a:p>
                      <a:pPr marL="114300" marR="114300" algn="l">
                        <a:lnSpc>
                          <a:spcPct val="120000"/>
                        </a:lnSpc>
                      </a:pPr>
                      <a:r>
                        <a:rPr sz="1350" b="1">
                          <a:solidFill>
                            <a:srgbClr val="FFFFFF"/>
                          </a:solidFill>
                          <a:latin typeface="Microsoft YaHei"/>
                          <a:ea typeface="Microsoft YaHei"/>
                        </a:rPr>
                        <a:t>任务要点</a:t>
                      </a:r>
                      <a:endParaRPr/>
                    </a:p>
                  </a:txBody>
                  <a:tcPr marL="45720" marR="45720" anchor="ctr">
                    <a:lnL>
                      <a:noFill/>
                    </a:lnL>
                    <a:lnR>
                      <a:noFill/>
                    </a:lnR>
                    <a:lnT>
                      <a:noFill/>
                    </a:lnT>
                    <a:lnB>
                      <a:noFill/>
                    </a:lnB>
                    <a:solidFill>
                      <a:srgbClr val="1E4FA8"/>
                    </a:solidFill>
                  </a:tcPr>
                </a:tc>
                <a:extLst>
                  <a:ext uri="{0D108BD9-81ED-4DB2-BD59-A6C34878D82A}">
                    <a16:rowId xmlns:a16="http://schemas.microsoft.com/office/drawing/2014/main" val="1"/>
                  </a:ext>
                </a:extLst>
              </a:tr>
              <a:tr h="793750">
                <a:tc>
                  <a:txBody>
                    <a:bodyPr/>
                    <a:lstStyle/>
                    <a:p>
                      <a:pPr marL="114300" marR="114300" algn="l">
                        <a:lnSpc>
                          <a:spcPct val="120000"/>
                        </a:lnSpc>
                      </a:pPr>
                      <a:r>
                        <a:rPr sz="1350">
                          <a:solidFill>
                            <a:srgbClr val="1A2230"/>
                          </a:solidFill>
                          <a:latin typeface="Microsoft YaHei"/>
                          <a:ea typeface="Microsoft YaHei"/>
                        </a:rPr>
                        <a:t>好友求助回信（活动策划）</a:t>
                      </a:r>
                      <a:endParaRPr/>
                    </a:p>
                  </a:txBody>
                  <a:tcPr marL="45720" marR="45720" anchor="ctr">
                    <a:lnL>
                      <a:noFill/>
                    </a:lnL>
                    <a:lnR>
                      <a:noFill/>
                    </a:lnR>
                    <a:lnT>
                      <a:noFill/>
                    </a:lnT>
                    <a:lnB>
                      <a:noFill/>
                    </a:lnB>
                  </a:tcPr>
                </a:tc>
                <a:tc>
                  <a:txBody>
                    <a:bodyPr/>
                    <a:lstStyle/>
                    <a:p>
                      <a:pPr marL="114300" marR="114300" algn="l">
                        <a:lnSpc>
                          <a:spcPct val="120000"/>
                        </a:lnSpc>
                      </a:pPr>
                      <a:r>
                        <a:rPr sz="1350">
                          <a:solidFill>
                            <a:srgbClr val="1A2230"/>
                          </a:solidFill>
                          <a:latin typeface="Microsoft YaHei"/>
                          <a:ea typeface="Microsoft YaHei"/>
                        </a:rPr>
                        <a:t>2022 / 2023</a:t>
                      </a:r>
                      <a:endParaRPr/>
                    </a:p>
                  </a:txBody>
                  <a:tcPr marL="45720" marR="45720" anchor="ctr">
                    <a:lnL>
                      <a:noFill/>
                    </a:lnL>
                    <a:lnR>
                      <a:noFill/>
                    </a:lnR>
                    <a:lnT>
                      <a:noFill/>
                    </a:lnT>
                    <a:lnB>
                      <a:noFill/>
                    </a:lnB>
                  </a:tcPr>
                </a:tc>
                <a:tc>
                  <a:txBody>
                    <a:bodyPr/>
                    <a:lstStyle/>
                    <a:p>
                      <a:pPr marL="114300" marR="114300" algn="l">
                        <a:lnSpc>
                          <a:spcPct val="120000"/>
                        </a:lnSpc>
                      </a:pPr>
                      <a:r>
                        <a:rPr sz="1350">
                          <a:solidFill>
                            <a:srgbClr val="1A2230"/>
                          </a:solidFill>
                          <a:latin typeface="Microsoft YaHei"/>
                          <a:ea typeface="Microsoft YaHei"/>
                        </a:rPr>
                        <a:t>活动形式 + 内容与理由</a:t>
                      </a:r>
                      <a:endParaRPr/>
                    </a:p>
                  </a:txBody>
                  <a:tcPr marL="45720" marR="45720" anchor="ctr">
                    <a:lnL>
                      <a:noFill/>
                    </a:lnL>
                    <a:lnR>
                      <a:noFill/>
                    </a:lnR>
                    <a:lnT>
                      <a:noFill/>
                    </a:lnT>
                    <a:lnB>
                      <a:noFill/>
                    </a:lnB>
                  </a:tcPr>
                </a:tc>
                <a:extLst>
                  <a:ext uri="{0D108BD9-81ED-4DB2-BD59-A6C34878D82A}">
                    <a16:rowId xmlns:a16="http://schemas.microsoft.com/office/drawing/2014/main" val="2"/>
                  </a:ext>
                </a:extLst>
              </a:tr>
              <a:tr h="793750">
                <a:tc>
                  <a:txBody>
                    <a:bodyPr/>
                    <a:lstStyle/>
                    <a:p>
                      <a:pPr marL="114300" marR="114300" algn="l">
                        <a:lnSpc>
                          <a:spcPct val="120000"/>
                        </a:lnSpc>
                      </a:pPr>
                      <a:r>
                        <a:rPr sz="1350">
                          <a:solidFill>
                            <a:srgbClr val="1A2230"/>
                          </a:solidFill>
                          <a:latin typeface="Microsoft YaHei"/>
                          <a:ea typeface="Microsoft YaHei"/>
                        </a:rPr>
                        <a:t>推荐与选择</a:t>
                      </a:r>
                      <a:endParaRPr/>
                    </a:p>
                  </a:txBody>
                  <a:tcPr marL="45720" marR="45720" anchor="ctr">
                    <a:lnL>
                      <a:noFill/>
                    </a:lnL>
                    <a:lnR>
                      <a:noFill/>
                    </a:lnR>
                    <a:lnT>
                      <a:noFill/>
                    </a:lnT>
                    <a:lnB>
                      <a:noFill/>
                    </a:lnB>
                    <a:solidFill>
                      <a:srgbClr val="F7F9FC"/>
                    </a:solidFill>
                  </a:tcPr>
                </a:tc>
                <a:tc>
                  <a:txBody>
                    <a:bodyPr/>
                    <a:lstStyle/>
                    <a:p>
                      <a:pPr marL="114300" marR="114300" algn="l">
                        <a:lnSpc>
                          <a:spcPct val="120000"/>
                        </a:lnSpc>
                      </a:pPr>
                      <a:r>
                        <a:rPr sz="1350">
                          <a:solidFill>
                            <a:srgbClr val="1A2230"/>
                          </a:solidFill>
                          <a:latin typeface="Microsoft YaHei"/>
                          <a:ea typeface="Microsoft YaHei"/>
                        </a:rPr>
                        <a:t>2017 / 2018 / 2020</a:t>
                      </a:r>
                      <a:endParaRPr/>
                    </a:p>
                  </a:txBody>
                  <a:tcPr marL="45720" marR="45720" anchor="ctr">
                    <a:lnL>
                      <a:noFill/>
                    </a:lnL>
                    <a:lnR>
                      <a:noFill/>
                    </a:lnR>
                    <a:lnT>
                      <a:noFill/>
                    </a:lnT>
                    <a:lnB>
                      <a:noFill/>
                    </a:lnB>
                    <a:solidFill>
                      <a:srgbClr val="F7F9FC"/>
                    </a:solidFill>
                  </a:tcPr>
                </a:tc>
                <a:tc>
                  <a:txBody>
                    <a:bodyPr/>
                    <a:lstStyle/>
                    <a:p>
                      <a:pPr marL="114300" marR="114300" algn="l">
                        <a:lnSpc>
                          <a:spcPct val="120000"/>
                        </a:lnSpc>
                      </a:pPr>
                      <a:r>
                        <a:rPr sz="1350">
                          <a:solidFill>
                            <a:srgbClr val="1A2230"/>
                          </a:solidFill>
                          <a:latin typeface="Microsoft YaHei"/>
                          <a:ea typeface="Microsoft YaHei"/>
                        </a:rPr>
                        <a:t>推荐对象 + 理由 + 祝愿</a:t>
                      </a:r>
                      <a:endParaRPr/>
                    </a:p>
                  </a:txBody>
                  <a:tcPr marL="45720" marR="45720" anchor="ctr">
                    <a:lnL>
                      <a:noFill/>
                    </a:lnL>
                    <a:lnR>
                      <a:noFill/>
                    </a:lnR>
                    <a:lnT>
                      <a:noFill/>
                    </a:lnT>
                    <a:lnB>
                      <a:noFill/>
                    </a:lnB>
                    <a:solidFill>
                      <a:srgbClr val="F7F9FC"/>
                    </a:solidFill>
                  </a:tcPr>
                </a:tc>
                <a:extLst>
                  <a:ext uri="{0D108BD9-81ED-4DB2-BD59-A6C34878D82A}">
                    <a16:rowId xmlns:a16="http://schemas.microsoft.com/office/drawing/2014/main" val="3"/>
                  </a:ext>
                </a:extLst>
              </a:tr>
              <a:tr h="793750">
                <a:tc>
                  <a:txBody>
                    <a:bodyPr/>
                    <a:lstStyle/>
                    <a:p>
                      <a:pPr marL="114300" marR="114300" algn="l">
                        <a:lnSpc>
                          <a:spcPct val="120000"/>
                        </a:lnSpc>
                      </a:pPr>
                      <a:r>
                        <a:rPr sz="1350">
                          <a:solidFill>
                            <a:srgbClr val="1A2230"/>
                          </a:solidFill>
                          <a:latin typeface="Microsoft YaHei"/>
                          <a:ea typeface="Microsoft YaHei"/>
                        </a:rPr>
                        <a:t>致歉与替代安排</a:t>
                      </a:r>
                      <a:endParaRPr/>
                    </a:p>
                  </a:txBody>
                  <a:tcPr marL="45720" marR="45720" anchor="ctr">
                    <a:lnL>
                      <a:noFill/>
                    </a:lnL>
                    <a:lnR>
                      <a:noFill/>
                    </a:lnR>
                    <a:lnT>
                      <a:noFill/>
                    </a:lnT>
                    <a:lnB>
                      <a:noFill/>
                    </a:lnB>
                  </a:tcPr>
                </a:tc>
                <a:tc>
                  <a:txBody>
                    <a:bodyPr/>
                    <a:lstStyle/>
                    <a:p>
                      <a:pPr marL="114300" marR="114300" algn="l">
                        <a:lnSpc>
                          <a:spcPct val="120000"/>
                        </a:lnSpc>
                      </a:pPr>
                      <a:r>
                        <a:rPr sz="1350">
                          <a:solidFill>
                            <a:srgbClr val="1A2230"/>
                          </a:solidFill>
                          <a:latin typeface="Microsoft YaHei"/>
                          <a:ea typeface="Microsoft YaHei"/>
                        </a:rPr>
                        <a:t>2021</a:t>
                      </a:r>
                      <a:endParaRPr/>
                    </a:p>
                  </a:txBody>
                  <a:tcPr marL="45720" marR="45720" anchor="ctr">
                    <a:lnL>
                      <a:noFill/>
                    </a:lnL>
                    <a:lnR>
                      <a:noFill/>
                    </a:lnR>
                    <a:lnT>
                      <a:noFill/>
                    </a:lnT>
                    <a:lnB>
                      <a:noFill/>
                    </a:lnB>
                  </a:tcPr>
                </a:tc>
                <a:tc>
                  <a:txBody>
                    <a:bodyPr/>
                    <a:lstStyle/>
                    <a:p>
                      <a:pPr marL="114300" marR="114300" algn="l">
                        <a:lnSpc>
                          <a:spcPct val="120000"/>
                        </a:lnSpc>
                      </a:pPr>
                      <a:r>
                        <a:rPr sz="1350">
                          <a:solidFill>
                            <a:srgbClr val="1A2230"/>
                          </a:solidFill>
                          <a:latin typeface="Microsoft YaHei"/>
                          <a:ea typeface="Microsoft YaHei"/>
                        </a:rPr>
                        <a:t>说明原因 + 替代方案</a:t>
                      </a:r>
                      <a:endParaRPr/>
                    </a:p>
                  </a:txBody>
                  <a:tcPr marL="45720" marR="45720" anchor="ctr">
                    <a:lnL>
                      <a:noFill/>
                    </a:lnL>
                    <a:lnR>
                      <a:noFill/>
                    </a:lnR>
                    <a:lnT>
                      <a:noFill/>
                    </a:lnT>
                    <a:lnB>
                      <a:noFill/>
                    </a:lnB>
                  </a:tcPr>
                </a:tc>
                <a:extLst>
                  <a:ext uri="{0D108BD9-81ED-4DB2-BD59-A6C34878D82A}">
                    <a16:rowId xmlns:a16="http://schemas.microsoft.com/office/drawing/2014/main" val="4"/>
                  </a:ext>
                </a:extLst>
              </a:tr>
              <a:tr h="793750">
                <a:tc>
                  <a:txBody>
                    <a:bodyPr/>
                    <a:lstStyle/>
                    <a:p>
                      <a:pPr marL="114300" marR="114300" algn="l">
                        <a:lnSpc>
                          <a:spcPct val="120000"/>
                        </a:lnSpc>
                      </a:pPr>
                      <a:r>
                        <a:rPr sz="1350">
                          <a:solidFill>
                            <a:srgbClr val="1A2230"/>
                          </a:solidFill>
                          <a:latin typeface="Microsoft YaHei"/>
                          <a:ea typeface="Microsoft YaHei"/>
                        </a:rPr>
                        <a:t>介绍与投稿建议</a:t>
                      </a:r>
                      <a:endParaRPr/>
                    </a:p>
                  </a:txBody>
                  <a:tcPr marL="45720" marR="45720" anchor="ctr">
                    <a:lnL>
                      <a:noFill/>
                    </a:lnL>
                    <a:lnR>
                      <a:noFill/>
                    </a:lnR>
                    <a:lnT>
                      <a:noFill/>
                    </a:lnT>
                    <a:lnB>
                      <a:noFill/>
                    </a:lnB>
                    <a:solidFill>
                      <a:srgbClr val="F7F9FC"/>
                    </a:solidFill>
                  </a:tcPr>
                </a:tc>
                <a:tc>
                  <a:txBody>
                    <a:bodyPr/>
                    <a:lstStyle/>
                    <a:p>
                      <a:pPr marL="114300" marR="114300" algn="l">
                        <a:lnSpc>
                          <a:spcPct val="120000"/>
                        </a:lnSpc>
                      </a:pPr>
                      <a:r>
                        <a:rPr sz="1350">
                          <a:solidFill>
                            <a:srgbClr val="1A2230"/>
                          </a:solidFill>
                          <a:latin typeface="Microsoft YaHei"/>
                          <a:ea typeface="Microsoft YaHei"/>
                        </a:rPr>
                        <a:t>2024</a:t>
                      </a:r>
                      <a:endParaRPr/>
                    </a:p>
                  </a:txBody>
                  <a:tcPr marL="45720" marR="45720" anchor="ctr">
                    <a:lnL>
                      <a:noFill/>
                    </a:lnL>
                    <a:lnR>
                      <a:noFill/>
                    </a:lnR>
                    <a:lnT>
                      <a:noFill/>
                    </a:lnT>
                    <a:lnB>
                      <a:noFill/>
                    </a:lnB>
                    <a:solidFill>
                      <a:srgbClr val="F7F9FC"/>
                    </a:solidFill>
                  </a:tcPr>
                </a:tc>
                <a:tc>
                  <a:txBody>
                    <a:bodyPr/>
                    <a:lstStyle/>
                    <a:p>
                      <a:pPr marL="114300" marR="114300" algn="l">
                        <a:lnSpc>
                          <a:spcPct val="120000"/>
                        </a:lnSpc>
                      </a:pPr>
                      <a:r>
                        <a:rPr sz="1350">
                          <a:solidFill>
                            <a:srgbClr val="1A2230"/>
                          </a:solidFill>
                          <a:latin typeface="Microsoft YaHei"/>
                          <a:ea typeface="Microsoft YaHei"/>
                        </a:rPr>
                        <a:t>写作内容 + 理由</a:t>
                      </a:r>
                      <a:endParaRPr/>
                    </a:p>
                  </a:txBody>
                  <a:tcPr marL="45720" marR="45720" anchor="ctr">
                    <a:lnL>
                      <a:noFill/>
                    </a:lnL>
                    <a:lnR>
                      <a:noFill/>
                    </a:lnR>
                    <a:lnT>
                      <a:noFill/>
                    </a:lnT>
                    <a:lnB>
                      <a:noFill/>
                    </a:lnB>
                    <a:solidFill>
                      <a:srgbClr val="F7F9FC"/>
                    </a:solidFill>
                  </a:tcPr>
                </a:tc>
                <a:extLst>
                  <a:ext uri="{0D108BD9-81ED-4DB2-BD59-A6C34878D82A}">
                    <a16:rowId xmlns:a16="http://schemas.microsoft.com/office/drawing/2014/main" val="5"/>
                  </a:ext>
                </a:extLst>
              </a:tr>
              <a:tr h="793750">
                <a:tc>
                  <a:txBody>
                    <a:bodyPr/>
                    <a:lstStyle/>
                    <a:p>
                      <a:pPr marL="114300" marR="114300" algn="l">
                        <a:lnSpc>
                          <a:spcPct val="120000"/>
                        </a:lnSpc>
                      </a:pPr>
                      <a:r>
                        <a:rPr sz="1350">
                          <a:solidFill>
                            <a:srgbClr val="1A2230"/>
                          </a:solidFill>
                          <a:latin typeface="Microsoft YaHei"/>
                          <a:ea typeface="Microsoft YaHei"/>
                        </a:rPr>
                        <a:t>出行与生活咨询</a:t>
                      </a:r>
                      <a:endParaRPr/>
                    </a:p>
                  </a:txBody>
                  <a:tcPr marL="45720" marR="45720" anchor="ctr">
                    <a:lnL>
                      <a:noFill/>
                    </a:lnL>
                    <a:lnR>
                      <a:noFill/>
                    </a:lnR>
                    <a:lnT>
                      <a:noFill/>
                    </a:lnT>
                    <a:lnB>
                      <a:noFill/>
                    </a:lnB>
                  </a:tcPr>
                </a:tc>
                <a:tc>
                  <a:txBody>
                    <a:bodyPr/>
                    <a:lstStyle/>
                    <a:p>
                      <a:pPr marL="114300" marR="114300" algn="l">
                        <a:lnSpc>
                          <a:spcPct val="120000"/>
                        </a:lnSpc>
                      </a:pPr>
                      <a:r>
                        <a:rPr sz="1350">
                          <a:solidFill>
                            <a:srgbClr val="1A2230"/>
                          </a:solidFill>
                          <a:latin typeface="Microsoft YaHei"/>
                          <a:ea typeface="Microsoft YaHei"/>
                        </a:rPr>
                        <a:t>2019</a:t>
                      </a:r>
                      <a:endParaRPr/>
                    </a:p>
                  </a:txBody>
                  <a:tcPr marL="45720" marR="45720" anchor="ctr">
                    <a:lnL>
                      <a:noFill/>
                    </a:lnL>
                    <a:lnR>
                      <a:noFill/>
                    </a:lnR>
                    <a:lnT>
                      <a:noFill/>
                    </a:lnT>
                    <a:lnB>
                      <a:noFill/>
                    </a:lnB>
                  </a:tcPr>
                </a:tc>
                <a:tc>
                  <a:txBody>
                    <a:bodyPr/>
                    <a:lstStyle/>
                    <a:p>
                      <a:pPr marL="114300" marR="114300" algn="l">
                        <a:lnSpc>
                          <a:spcPct val="120000"/>
                        </a:lnSpc>
                      </a:pPr>
                      <a:r>
                        <a:rPr sz="1350">
                          <a:solidFill>
                            <a:srgbClr val="1A2230"/>
                          </a:solidFill>
                          <a:latin typeface="Microsoft YaHei"/>
                          <a:ea typeface="Microsoft YaHei"/>
                        </a:rPr>
                        <a:t>交通出行 + 必备衣物</a:t>
                      </a:r>
                      <a:endParaRPr/>
                    </a:p>
                  </a:txBody>
                  <a:tcPr marL="45720" marR="45720" anchor="ctr">
                    <a:lnL>
                      <a:noFill/>
                    </a:lnL>
                    <a:lnR>
                      <a:noFill/>
                    </a:lnR>
                    <a:lnT>
                      <a:noFill/>
                    </a:lnT>
                    <a:lnB>
                      <a:noFill/>
                    </a:lnB>
                  </a:tcPr>
                </a:tc>
                <a:extLst>
                  <a:ext uri="{0D108BD9-81ED-4DB2-BD59-A6C34878D82A}">
                    <a16:rowId xmlns:a16="http://schemas.microsoft.com/office/drawing/2014/main" val="6"/>
                  </a:ext>
                </a:extLst>
              </a:tr>
            </a:tbl>
          </a:graphicData>
        </a:graphic>
      </p:graphicFrame>
      <p:sp>
        <p:nvSpPr>
          <p:cNvPr id="873" name="文本框 872" descr="{&quot;isTemplate&quot;:true,&quot;type&quot;:&quot;text&quot;}"/>
          <p:cNvSpPr txBox="1"/>
          <p:nvPr/>
        </p:nvSpPr>
        <p:spPr>
          <a:xfrm>
            <a:off x="5181600" y="6200775"/>
            <a:ext cx="66294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结论：所有情境共享同一写作骨架，练熟一套即可通用。</a:t>
            </a:r>
            <a:endParaRPr/>
          </a:p>
        </p:txBody>
      </p:sp>
      <p:sp>
        <p:nvSpPr>
          <p:cNvPr id="874" name="文本框 873"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875" name="文本框 874"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05 / 30</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descr="&lt;Slide style={{&#10;    width: 1280,&#10;    height: 720,&#10;    position: 'relative',&#10;    background: '#0E3F8C',&#10;    flexDirection: 'column',&#10;    justifyContent: 'center',&#10;    alignItems: 'center',&#10;    padding: 0,&#10;    overflow: 'hidden',&#10;}}&gt;&#10;    &lt;Box style={{ position: 'absolute', top: 42, right: 64, width: 208, height: 208, borderRadius: 104, border: '1px solid rgba(255,255,255,0.14)' }} /&gt;&#10;    &lt;Box style={{ position: 'absolute', bottom: 56, left: 72, width: 144, height: 144, borderRadius: 72, border: '1px solid rgba(61,123,217,0.55)' }} /&gt;&#10;    &lt;Box style={{ position: 'absolute', top: 96, left: 96, width: 120, height: 1, background: 'rgba(255,255,255,0.12)' }} /&gt;&#10;    &lt;Box style={{ position: 'absolute', bottom: 110, right: 96, width: 180, height: 1, background: 'rgba(255,255,255,0.12)' }} /&gt;&#10;    &lt;Box style={{ position: 'absolute', left: 0, top: 0, width: 10, height: 720, background: '#FFC107' }} /&gt;&#10;&#10;    &lt;Text style={{ width: 1200, fontSize: 166, fontWeight: 'bold', color: '#2E62BE', lineHeight: 1, textAlign: 'center' }}&gt;&#10;        02&#10;    &lt;/Text&gt;&#10;    &lt;Box style={{ width: 76, height: 5, background: '#FFC107', borderRadius: 3, marginTop: 12, marginBottom: 26 }} /&gt;&#10;    &lt;Text style={{ width: 1200, fontSize: 46, fontWeight: 'bold', color: '#FFFFFF', letterSpacing: 2, textAlign: 'center' }}&gt;&#10;        结构要素：六要素与黄金三段式&#10;    &lt;/Text&gt;&#10;    &lt;Text style={{ width: 1200, fontSize: 20, color: 'rgba(255,255,255,0.78)', marginTop: 20, textAlign: 'center' }}&gt;&#10;        六要素闭环 + 三段式框架，一封信立刻成型&#10;    &lt;/Text&gt;&#10;&#10;    &lt;Box style={{ flexDirection: 'row', gap: 16, marginTop: 36 }}&gt;&#10;        &lt;Box style={{ padding: '11px 22px', border: '1px solid rgba(255,255,255,0.30)', borderRadius: 999 }}&gt;&#10;            &lt;Text style={{ fontSize: 17, color: 'rgba(255,255,255,0.86)' }}&gt;六要素逐项拆解&lt;/Text&gt;&#10;        &lt;/Box&gt;&#10;        &lt;Box style={{ padding: '11px 22px', border: '1px solid rgba(255,255,255,0.30)', borderRadius: 999 }}&gt;&#10;            &lt;Text style={{ fontSize: 17, color: 'rgba(255,255,255,0.86)' }}&gt;黄金三段式&lt;/Text&gt;&#10;        &lt;/Box&gt;&#10;        &lt;Box style={{ padding: '11px 22px', border: '1px solid rgba(255,255,255,0.30)', borderRadius: 999 }}&gt;&#10;            &lt;Text style={{ fontSize: 17, color: 'rgba(255,255,255,0.86)' }}&gt;篇幅按句数分配&lt;/Text&gt;&#10;        &lt;/Box&gt;&#10;    &lt;/Box&gt;&#10;&#10;    &lt;Text style={{ position: 'absolute', bottom: 26, right: 40, fontSize: 14, color: 'rgba(255,255,255,0.55)' }}&gt;&#10;        06 / 30&#10;    &lt;/Text&gt;&#10;&lt;/Slide&gt;&#10;"/>
        <p:cNvGrpSpPr/>
        <p:nvPr/>
      </p:nvGrpSpPr>
      <p:grpSpPr>
        <a:xfrm>
          <a:off x="0" y="0"/>
          <a:ext cx="0" cy="0"/>
          <a:chOff x="0" y="0"/>
          <a:chExt cx="0" cy="0"/>
        </a:xfrm>
      </p:grpSpPr>
      <p:sp>
        <p:nvSpPr>
          <p:cNvPr id="877" name="矩形 876"/>
          <p:cNvSpPr/>
          <p:nvPr/>
        </p:nvSpPr>
        <p:spPr>
          <a:xfrm>
            <a:off x="0" y="0"/>
            <a:ext cx="12192000" cy="6858000"/>
          </a:xfrm>
          <a:prstGeom prst="rect">
            <a:avLst/>
          </a:prstGeom>
          <a:solidFill>
            <a:srgbClr val="0E3F8C"/>
          </a:solidFill>
          <a:ln/>
        </p:spPr>
        <p:txBody>
          <a:bodyPr/>
          <a:lstStyle/>
          <a:p>
            <a:endParaRPr/>
          </a:p>
        </p:txBody>
      </p:sp>
      <p:sp>
        <p:nvSpPr>
          <p:cNvPr id="878" name="文本框 877" descr="{&quot;isTemplate&quot;:true,&quot;type&quot;:&quot;text&quot;}"/>
          <p:cNvSpPr txBox="1"/>
          <p:nvPr/>
        </p:nvSpPr>
        <p:spPr>
          <a:xfrm>
            <a:off x="381000" y="1419225"/>
            <a:ext cx="11430000" cy="1905000"/>
          </a:xfrm>
          <a:prstGeom prst="rect">
            <a:avLst/>
          </a:prstGeom>
        </p:spPr>
        <p:txBody>
          <a:bodyPr wrap="none" lIns="0" tIns="0" rIns="0" bIns="0"/>
          <a:lstStyle/>
          <a:p>
            <a:pPr algn="ctr">
              <a:lnSpc>
                <a:spcPct val="100000"/>
              </a:lnSpc>
            </a:pPr>
            <a:r>
              <a:rPr lang="en-US" sz="12450" b="1">
                <a:solidFill>
                  <a:srgbClr val="2E62BE"/>
                </a:solidFill>
                <a:latin typeface="Microsoft YaHei"/>
                <a:ea typeface="Microsoft YaHei"/>
              </a:rPr>
              <a:t>02</a:t>
            </a:r>
            <a:endParaRPr/>
          </a:p>
        </p:txBody>
      </p:sp>
      <p:sp>
        <p:nvSpPr>
          <p:cNvPr id="879" name="矩形: 圆角 878"/>
          <p:cNvSpPr/>
          <p:nvPr/>
        </p:nvSpPr>
        <p:spPr>
          <a:xfrm>
            <a:off x="5734050" y="3438525"/>
            <a:ext cx="723900" cy="47625"/>
          </a:xfrm>
          <a:prstGeom prst="roundRect">
            <a:avLst>
              <a:gd name="adj" fmla="val 60000"/>
            </a:avLst>
          </a:prstGeom>
          <a:solidFill>
            <a:srgbClr val="FFC107"/>
          </a:solidFill>
          <a:ln/>
        </p:spPr>
        <p:txBody>
          <a:bodyPr/>
          <a:lstStyle/>
          <a:p>
            <a:endParaRPr/>
          </a:p>
        </p:txBody>
      </p:sp>
      <p:sp>
        <p:nvSpPr>
          <p:cNvPr id="880" name="文本框 879" descr="{&quot;isTemplate&quot;:true,&quot;type&quot;:&quot;text&quot;}"/>
          <p:cNvSpPr txBox="1"/>
          <p:nvPr/>
        </p:nvSpPr>
        <p:spPr>
          <a:xfrm>
            <a:off x="381000" y="3733800"/>
            <a:ext cx="11430000" cy="533400"/>
          </a:xfrm>
          <a:prstGeom prst="rect">
            <a:avLst/>
          </a:prstGeom>
        </p:spPr>
        <p:txBody>
          <a:bodyPr wrap="none" lIns="0" tIns="0" rIns="0" bIns="0"/>
          <a:lstStyle/>
          <a:p>
            <a:pPr algn="ctr">
              <a:lnSpc>
                <a:spcPct val="100000"/>
              </a:lnSpc>
            </a:pPr>
            <a:r>
              <a:rPr lang="zh-CN" sz="3450" b="1" spc="150">
                <a:solidFill>
                  <a:srgbClr val="FFFFFF"/>
                </a:solidFill>
                <a:latin typeface="Microsoft YaHei"/>
                <a:ea typeface="Microsoft YaHei"/>
              </a:rPr>
              <a:t>结构要素：六要素与黄金三段式</a:t>
            </a:r>
            <a:endParaRPr/>
          </a:p>
        </p:txBody>
      </p:sp>
      <p:sp>
        <p:nvSpPr>
          <p:cNvPr id="881" name="文本框 880" descr="{&quot;isTemplate&quot;:true,&quot;type&quot;:&quot;text&quot;}"/>
          <p:cNvSpPr txBox="1"/>
          <p:nvPr/>
        </p:nvSpPr>
        <p:spPr>
          <a:xfrm>
            <a:off x="381000" y="4457700"/>
            <a:ext cx="11430000" cy="228600"/>
          </a:xfrm>
          <a:prstGeom prst="rect">
            <a:avLst/>
          </a:prstGeom>
        </p:spPr>
        <p:txBody>
          <a:bodyPr wrap="none" lIns="0" tIns="0" rIns="0" bIns="0"/>
          <a:lstStyle/>
          <a:p>
            <a:pPr algn="ctr">
              <a:lnSpc>
                <a:spcPct val="100000"/>
              </a:lnSpc>
            </a:pPr>
            <a:r>
              <a:rPr lang="zh-CN" sz="1500">
                <a:solidFill>
                  <a:srgbClr val="FFFFFF">
                    <a:alpha val="78000"/>
                  </a:srgbClr>
                </a:solidFill>
                <a:latin typeface="Microsoft YaHei"/>
                <a:ea typeface="Microsoft YaHei"/>
              </a:rPr>
              <a:t>六要素闭环</a:t>
            </a:r>
            <a:r>
              <a:rPr lang="en-US" sz="1500">
                <a:solidFill>
                  <a:srgbClr val="FFFFFF">
                    <a:alpha val="78000"/>
                  </a:srgbClr>
                </a:solidFill>
                <a:latin typeface="Microsoft YaHei"/>
                <a:ea typeface="Microsoft YaHei"/>
              </a:rPr>
              <a:t> + </a:t>
            </a:r>
            <a:r>
              <a:rPr lang="zh-CN" sz="1500">
                <a:solidFill>
                  <a:srgbClr val="FFFFFF">
                    <a:alpha val="78000"/>
                  </a:srgbClr>
                </a:solidFill>
                <a:latin typeface="Microsoft YaHei"/>
                <a:ea typeface="Microsoft YaHei"/>
              </a:rPr>
              <a:t>三段式框架，一封信立刻成型</a:t>
            </a:r>
            <a:endParaRPr/>
          </a:p>
        </p:txBody>
      </p:sp>
      <p:sp>
        <p:nvSpPr>
          <p:cNvPr id="882" name="矩形: 圆角 881"/>
          <p:cNvSpPr/>
          <p:nvPr/>
        </p:nvSpPr>
        <p:spPr>
          <a:xfrm>
            <a:off x="3781425" y="5029200"/>
            <a:ext cx="1552575" cy="409575"/>
          </a:xfrm>
          <a:prstGeom prst="roundRect">
            <a:avLst>
              <a:gd name="adj" fmla="val 2323256"/>
            </a:avLst>
          </a:prstGeom>
          <a:ln w="12700">
            <a:solidFill>
              <a:srgbClr val="FFFFFF">
                <a:alpha val="30000"/>
              </a:srgbClr>
            </a:solidFill>
            <a:prstDash val="solid"/>
          </a:ln>
        </p:spPr>
        <p:txBody>
          <a:bodyPr/>
          <a:lstStyle/>
          <a:p>
            <a:endParaRPr/>
          </a:p>
        </p:txBody>
      </p:sp>
      <p:sp>
        <p:nvSpPr>
          <p:cNvPr id="883" name="文本框 882" descr="{&quot;isTemplate&quot;:true,&quot;type&quot;:&quot;text&quot;}"/>
          <p:cNvSpPr txBox="1"/>
          <p:nvPr/>
        </p:nvSpPr>
        <p:spPr>
          <a:xfrm>
            <a:off x="3990975" y="5133975"/>
            <a:ext cx="1133475"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六要素逐项拆解</a:t>
            </a:r>
            <a:endParaRPr/>
          </a:p>
        </p:txBody>
      </p:sp>
      <p:sp>
        <p:nvSpPr>
          <p:cNvPr id="884" name="矩形: 圆角 883"/>
          <p:cNvSpPr/>
          <p:nvPr/>
        </p:nvSpPr>
        <p:spPr>
          <a:xfrm>
            <a:off x="5486400" y="5029200"/>
            <a:ext cx="1228725" cy="409575"/>
          </a:xfrm>
          <a:prstGeom prst="roundRect">
            <a:avLst>
              <a:gd name="adj" fmla="val 2323256"/>
            </a:avLst>
          </a:prstGeom>
          <a:ln w="12700">
            <a:solidFill>
              <a:srgbClr val="FFFFFF">
                <a:alpha val="30000"/>
              </a:srgbClr>
            </a:solidFill>
            <a:prstDash val="solid"/>
          </a:ln>
        </p:spPr>
        <p:txBody>
          <a:bodyPr/>
          <a:lstStyle/>
          <a:p>
            <a:endParaRPr/>
          </a:p>
        </p:txBody>
      </p:sp>
      <p:sp>
        <p:nvSpPr>
          <p:cNvPr id="885" name="文本框 884" descr="{&quot;isTemplate&quot;:true,&quot;type&quot;:&quot;text&quot;}"/>
          <p:cNvSpPr txBox="1"/>
          <p:nvPr/>
        </p:nvSpPr>
        <p:spPr>
          <a:xfrm>
            <a:off x="5695950" y="5133975"/>
            <a:ext cx="809625"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黄金三段式</a:t>
            </a:r>
            <a:endParaRPr/>
          </a:p>
        </p:txBody>
      </p:sp>
      <p:sp>
        <p:nvSpPr>
          <p:cNvPr id="886" name="矩形: 圆角 885"/>
          <p:cNvSpPr/>
          <p:nvPr/>
        </p:nvSpPr>
        <p:spPr>
          <a:xfrm>
            <a:off x="6867525" y="5029200"/>
            <a:ext cx="1552575" cy="409575"/>
          </a:xfrm>
          <a:prstGeom prst="roundRect">
            <a:avLst>
              <a:gd name="adj" fmla="val 2323256"/>
            </a:avLst>
          </a:prstGeom>
          <a:ln w="12700">
            <a:solidFill>
              <a:srgbClr val="FFFFFF">
                <a:alpha val="30000"/>
              </a:srgbClr>
            </a:solidFill>
            <a:prstDash val="solid"/>
          </a:ln>
        </p:spPr>
        <p:txBody>
          <a:bodyPr/>
          <a:lstStyle/>
          <a:p>
            <a:endParaRPr/>
          </a:p>
        </p:txBody>
      </p:sp>
      <p:sp>
        <p:nvSpPr>
          <p:cNvPr id="887" name="文本框 886" descr="{&quot;isTemplate&quot;:true,&quot;type&quot;:&quot;text&quot;}"/>
          <p:cNvSpPr txBox="1"/>
          <p:nvPr/>
        </p:nvSpPr>
        <p:spPr>
          <a:xfrm>
            <a:off x="7077075" y="5133975"/>
            <a:ext cx="1133475"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篇幅按句数分配</a:t>
            </a:r>
            <a:endParaRPr/>
          </a:p>
        </p:txBody>
      </p:sp>
      <p:sp>
        <p:nvSpPr>
          <p:cNvPr id="888" name="矩形: 圆角 887"/>
          <p:cNvSpPr/>
          <p:nvPr/>
        </p:nvSpPr>
        <p:spPr>
          <a:xfrm>
            <a:off x="9601200" y="400050"/>
            <a:ext cx="1981200" cy="1981200"/>
          </a:xfrm>
          <a:prstGeom prst="roundRect">
            <a:avLst>
              <a:gd name="adj" fmla="val 50000"/>
            </a:avLst>
          </a:prstGeom>
          <a:ln w="12700">
            <a:solidFill>
              <a:srgbClr val="FFFFFF">
                <a:alpha val="14000"/>
              </a:srgbClr>
            </a:solidFill>
            <a:prstDash val="solid"/>
          </a:ln>
        </p:spPr>
        <p:txBody>
          <a:bodyPr/>
          <a:lstStyle/>
          <a:p>
            <a:endParaRPr/>
          </a:p>
        </p:txBody>
      </p:sp>
      <p:sp>
        <p:nvSpPr>
          <p:cNvPr id="889" name="矩形: 圆角 888"/>
          <p:cNvSpPr/>
          <p:nvPr/>
        </p:nvSpPr>
        <p:spPr>
          <a:xfrm>
            <a:off x="685800" y="4953000"/>
            <a:ext cx="1371600" cy="1371600"/>
          </a:xfrm>
          <a:prstGeom prst="roundRect">
            <a:avLst>
              <a:gd name="adj" fmla="val 50000"/>
            </a:avLst>
          </a:prstGeom>
          <a:ln w="12700">
            <a:solidFill>
              <a:srgbClr val="3D7BD9">
                <a:alpha val="55000"/>
              </a:srgbClr>
            </a:solidFill>
            <a:prstDash val="solid"/>
          </a:ln>
        </p:spPr>
        <p:txBody>
          <a:bodyPr/>
          <a:lstStyle/>
          <a:p>
            <a:endParaRPr/>
          </a:p>
        </p:txBody>
      </p:sp>
      <p:sp>
        <p:nvSpPr>
          <p:cNvPr id="890" name="矩形 889"/>
          <p:cNvSpPr/>
          <p:nvPr/>
        </p:nvSpPr>
        <p:spPr>
          <a:xfrm>
            <a:off x="914400" y="914400"/>
            <a:ext cx="1143000" cy="9525"/>
          </a:xfrm>
          <a:prstGeom prst="rect">
            <a:avLst/>
          </a:prstGeom>
          <a:solidFill>
            <a:srgbClr val="FFFFFF">
              <a:alpha val="12000"/>
            </a:srgbClr>
          </a:solidFill>
          <a:ln/>
        </p:spPr>
        <p:txBody>
          <a:bodyPr/>
          <a:lstStyle/>
          <a:p>
            <a:endParaRPr/>
          </a:p>
        </p:txBody>
      </p:sp>
      <p:sp>
        <p:nvSpPr>
          <p:cNvPr id="891" name="矩形 890"/>
          <p:cNvSpPr/>
          <p:nvPr/>
        </p:nvSpPr>
        <p:spPr>
          <a:xfrm>
            <a:off x="9563100" y="5800725"/>
            <a:ext cx="1714500" cy="9525"/>
          </a:xfrm>
          <a:prstGeom prst="rect">
            <a:avLst/>
          </a:prstGeom>
          <a:solidFill>
            <a:srgbClr val="FFFFFF">
              <a:alpha val="12000"/>
            </a:srgbClr>
          </a:solidFill>
          <a:ln/>
        </p:spPr>
        <p:txBody>
          <a:bodyPr/>
          <a:lstStyle/>
          <a:p>
            <a:endParaRPr/>
          </a:p>
        </p:txBody>
      </p:sp>
      <p:sp>
        <p:nvSpPr>
          <p:cNvPr id="892" name="矩形 891"/>
          <p:cNvSpPr/>
          <p:nvPr/>
        </p:nvSpPr>
        <p:spPr>
          <a:xfrm>
            <a:off x="0" y="0"/>
            <a:ext cx="95250" cy="6858000"/>
          </a:xfrm>
          <a:prstGeom prst="rect">
            <a:avLst/>
          </a:prstGeom>
          <a:solidFill>
            <a:srgbClr val="FFC107"/>
          </a:solidFill>
          <a:ln/>
        </p:spPr>
        <p:txBody>
          <a:bodyPr/>
          <a:lstStyle/>
          <a:p>
            <a:endParaRPr/>
          </a:p>
        </p:txBody>
      </p:sp>
      <p:sp>
        <p:nvSpPr>
          <p:cNvPr id="893" name="文本框 892" descr="{&quot;isTemplate&quot;:true,&quot;type&quot;:&quot;text&quot;}"/>
          <p:cNvSpPr txBox="1"/>
          <p:nvPr/>
        </p:nvSpPr>
        <p:spPr>
          <a:xfrm>
            <a:off x="11353800" y="6448425"/>
            <a:ext cx="457200" cy="161925"/>
          </a:xfrm>
          <a:prstGeom prst="rect">
            <a:avLst/>
          </a:prstGeom>
        </p:spPr>
        <p:txBody>
          <a:bodyPr wrap="none" lIns="0" tIns="0" rIns="0" bIns="0"/>
          <a:lstStyle/>
          <a:p>
            <a:pPr>
              <a:lnSpc>
                <a:spcPct val="100000"/>
              </a:lnSpc>
            </a:pPr>
            <a:r>
              <a:rPr lang="en-US" sz="1050">
                <a:solidFill>
                  <a:srgbClr val="FFFFFF">
                    <a:alpha val="55000"/>
                  </a:srgbClr>
                </a:solidFill>
                <a:latin typeface="Microsoft YaHei"/>
                <a:ea typeface="Microsoft YaHei"/>
              </a:rPr>
              <a:t>06 / 30</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2&lt;/Text&gt;&#10;            &lt;/Box&gt;&#10;            &lt;Text style={{ fontSize: 30, fontWeight: 'bold', color: '#0E3F8C' }}&gt;核心六要素（上）：缘由 · 问题 · 建议&lt;/Text&gt;&#10;        &lt;/Box&gt;&#10;        &lt;Text style={{ fontSize: 14, color: '#8B97A8' }}&gt;结构要素：六要素与黄金三段式&lt;/Text&gt;&#10;    &lt;/Box&gt;&#10;&#10;    &lt;Box style={{ width: 1280, height: 612, flexDirection: 'row', padding: '24px 40px 20px 40px', gap: 24 }}&gt;&#10;        &lt;Box style={{ width: 352, height: 568, padding: 22, background: '#F0F5FC', border: '1px solid #D6DCE5', borderRadius: 12, flexDirection: 'column', gap: 16 }}&gt;&#10;            &lt;Text style={{ fontSize: 24, fontWeight: 'bold', color: '#0E3F8C' }}&gt;六要素分两屏看&lt;/Text&gt;&#10;            &lt;Text style={{ fontSize: 22, color: '#1A2230', lineHeight: 1.55 }}&gt;&#10;                上半页解决三件事：怎么开头、怎么点出问题、怎么给建议。&#10;            &lt;/Text&gt;&#10;            &lt;Box style={{ width: 308, height: 1, background: '#D6DCE5' }} /&gt;&#10;            &lt;Box style={{ flexDirection: 'row', alignItems: 'center', gap: 12 }}&gt;&#10;                &lt;Box style={{ width: 28, height: 28, borderRadius: 8, background: '#1E4FA8', justifyContent: 'center', alignItems: 'center' }}&gt;&#10;                    &lt;Text style={{ fontSize: 16, fontWeight: 'bold', color: '#FFFFFF' }}&gt;1&lt;/Text&gt;&#10;                &lt;/Box&gt;&#10;                &lt;Text style={{ width: 250, fontSize: 22, color: '#1A2230' }}&gt;自我介绍 + 写信缘由&lt;/Text&gt;&#10;            &lt;/Box&gt;&#10;            &lt;Box style={{ flexDirection: 'row', alignItems: 'center', gap: 12 }}&gt;&#10;                &lt;Box style={{ width: 28, height: 28, borderRadius: 8, background: '#1E4FA8', justifyContent: 'center', alignItems: 'center' }}&gt;&#10;                    &lt;Text style={{ fontSize: 16, fontWeight: 'bold', color: '#FFFFFF' }}&gt;2&lt;/Text&gt;&#10;                &lt;/Box&gt;&#10;                &lt;Text style={{ width: 250, fontSize: 22, color: '#1A2230' }}&gt;点明现存问题（铺垫）&lt;/Text&gt;&#10;            &lt;/Box&gt;&#10;            &lt;Box style={{ flexDirection: 'row', alignItems: 'center', gap: 12 }}&gt;&#10;                &lt;Box style={{ width: 28, height: 28, borderRadius: 8, background: '#D9534F', justifyContent: 'center', alignItems: 'center' }}&gt;&#10;                    &lt;Text style={{ fontSize: 16, fontWeight: 'bold', color: '#FFFFFF' }}&gt;3&lt;/Text&gt;&#10;                &lt;/Box&gt;&#10;                &lt;Text style={{ width: 250, fontSize: 22, color: '#1A2230' }}&gt;分条给出具体建议&lt;/Text&gt;&#10;            &lt;/Box&gt;&#10;            &lt;Text style={{ fontSize: 16, color: '#8B97A8', marginTop: 6, lineHeight: 1.5 }}&gt;&#10;                第 3 条是全文核心，占主体段 4–6 句&#10;            &lt;/Text&gt;&#10;        &lt;/Box&gt;&#10;&#10;        &lt;Box style={{ width: 824, height: 568, flexDirection: 'column', gap: 14 }}&gt;&#10;            &lt;Box style={{ width: 824, height: 180, padding: 18, background: '#FFFFFF', border: '1px solid #D6DCE5', borderRadius: 12, flexDirection: 'column', gap: 8 }}&gt;&#10;                &lt;Box style={{ flexDirection: 'row', alignItems: 'center', gap: 12 }}&gt;&#10;                    &lt;Box style={{ width: 32, height: 32, borderRadius: 8, background: '#1E4FA8', justifyContent: 'center', alignItems: 'center' }}&gt;&#10;                        &lt;Text style={{ fontSize: 17, fontWeight: 'bold', color: '#FFFFFF' }}&gt;1&lt;/Text&gt;&#10;                    &lt;/Box&gt;&#10;                    &lt;Text style={{ fontSize: 24, fontWeight: 'bold', color: '#0E3F8C' }}&gt;自我介绍 + 写信缘由&lt;/Text&gt;&#10;                &lt;/Box&gt;&#10;                &lt;Text style={{ fontSize: 16, color: '#8B97A8' }}&gt;表明身份，点明发现问题，说明来信目的是提建议&lt;/Text&gt;&#10;                &lt;Text style={{ fontSize: 22, color: '#1A2230', lineHeight: 1.45 }}&gt;&#10;                    I am Li Hua, a student from Grade Two Class Three. I'm writing to offer some practical suggestions on our school library.&#10;                &lt;/Text&gt;&#10;            &lt;/Box&gt;&#10;&#10;            &lt;Box style={{ width: 824, height: 180, padding: 18, background: '#F7F9FC', border: '1px solid #D6DCE5', borderRadius: 12, flexDirection: 'column', gap: 8 }}&gt;&#10;                &lt;Box style={{ flexDirection: 'row', alignItems: 'center', gap: 12 }}&gt;&#10;                    &lt;Box style={{ width: 32, height: 32, borderRadius: 8, background: '#1E4FA8', justifyContent: 'center', alignItems: 'center' }}&gt;&#10;                        &lt;Text style={{ fontSize: 17, fontWeight: 'bold', color: '#FFFFFF' }}&gt;2&lt;/Text&gt;&#10;                    &lt;/Box&gt;&#10;                    &lt;Text style={{ fontSize: 24, fontWeight: 'bold', color: '#0E3F8C' }}&gt;点明现存问题（铺垫）&lt;/Text&gt;&#10;                &lt;/Box&gt;&#10;                &lt;Text style={{ fontSize: 16, color: '#8B97A8' }}&gt;简单描述目前存在的不足，体现提建议的必要性&lt;/Text&gt;&#10;                &lt;Text style={{ fontSize: 22, color: '#1A2230', lineHeight: 1.45 }}&gt;&#10;                    Now there are few new books and the reading room closes too early, which brings inconvenience to us students.&#10;                &lt;/Text&gt;&#10;            &lt;/Box&gt;&#10;&#10;            &lt;Box style={{ width: 824, height: 180, padding: 18, background: '#FFFFFF', border: '1px solid #D6DCE5', borderLeft: '4px solid #D9534F', borderRadius: 12, flexDirection: 'column', gap: 8 }}&gt;&#10;                &lt;Box style={{ flexDirection: 'row', alignItems: 'center', gap: 12 }}&gt;&#10;                    &lt;Box style={{ width: 32, height: 32, borderRadius: 8, background: '#D9534F', justifyContent: 'center', alignItems: 'center' }}&gt;&#10;                        &lt;Text style={{ fontSize: 17, fontWeight: 'bold', color: '#FFFFFF' }}&gt;3&lt;/Text&gt;&#10;                    &lt;/Box&gt;&#10;                    &lt;Text style={{ fontSize: 24, fontWeight: 'bold', color: '#0E3F8C' }}&gt;分条给出具体建议（核心）&lt;/Text&gt;&#10;                &lt;/Box&gt;&#10;                &lt;Text style={{ fontSize: 16, color: '#8B97A8' }}&gt;2–3 条清晰建议，具体可落地，用 First / Besides / Last but not least 分层&lt;/Text&gt;&#10;                &lt;Text style={{ fontSize: 22, color: '#1A2230', lineHeight: 1.45 }}&gt;&#10;                    First, the school should buy more latest magazines. Besides, we hope to extend the opening time to 8 p.m.&#10;                &lt;/Text&gt;&#10;            &lt;/Box&gt;&#10;        &lt;/Box&gt;&#10;    &lt;/Box&gt;&#10;&#10;    &lt;Box style={{ width: 1280, height: 36, flexDirection: 'row', alignItems: 'center', justifyContent: 'space-between', padding: '0 40px' }}&gt;&#10;        &lt;Text style={{ fontSize: 14, color: '#8B97A8' }}&gt;高考建议信 · 北京专用&lt;/Text&gt;&#10;        &lt;Text style={{ fontSize: 14, color: '#8B97A8' }}&gt;07 / 30&lt;/Text&gt;&#10;    &lt;/Box&gt;&#10;&lt;/Slide&gt;&#10;"/>
        <p:cNvGrpSpPr/>
        <p:nvPr/>
      </p:nvGrpSpPr>
      <p:grpSpPr>
        <a:xfrm>
          <a:off x="0" y="0"/>
          <a:ext cx="0" cy="0"/>
          <a:chOff x="0" y="0"/>
          <a:chExt cx="0" cy="0"/>
        </a:xfrm>
      </p:grpSpPr>
      <p:sp>
        <p:nvSpPr>
          <p:cNvPr id="895" name="矩形 894"/>
          <p:cNvSpPr/>
          <p:nvPr/>
        </p:nvSpPr>
        <p:spPr>
          <a:xfrm>
            <a:off x="0" y="0"/>
            <a:ext cx="12192000" cy="6858000"/>
          </a:xfrm>
          <a:prstGeom prst="rect">
            <a:avLst/>
          </a:prstGeom>
          <a:solidFill>
            <a:srgbClr val="FFFFFF"/>
          </a:solidFill>
          <a:ln/>
        </p:spPr>
        <p:txBody>
          <a:bodyPr/>
          <a:lstStyle/>
          <a:p>
            <a:endParaRPr/>
          </a:p>
        </p:txBody>
      </p:sp>
      <p:sp>
        <p:nvSpPr>
          <p:cNvPr id="896" name="任意多边形: 形状 895"/>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897" name="矩形: 圆角 896"/>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898" name="文本框 897"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02</a:t>
            </a:r>
            <a:endParaRPr/>
          </a:p>
        </p:txBody>
      </p:sp>
      <p:sp>
        <p:nvSpPr>
          <p:cNvPr id="899" name="文本框 898" descr="{&quot;isTemplate&quot;:true,&quot;type&quot;:&quot;text&quot;}"/>
          <p:cNvSpPr txBox="1"/>
          <p:nvPr/>
        </p:nvSpPr>
        <p:spPr>
          <a:xfrm>
            <a:off x="819150" y="161925"/>
            <a:ext cx="4886325"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核心六要素（上）：缘由</a:t>
            </a:r>
            <a:r>
              <a:rPr lang="en-US" sz="2250" b="1">
                <a:solidFill>
                  <a:srgbClr val="0E3F8C"/>
                </a:solidFill>
                <a:latin typeface="Microsoft YaHei"/>
                <a:ea typeface="Microsoft YaHei"/>
              </a:rPr>
              <a:t> · </a:t>
            </a:r>
            <a:r>
              <a:rPr lang="zh-CN" sz="2250" b="1">
                <a:solidFill>
                  <a:srgbClr val="0E3F8C"/>
                </a:solidFill>
                <a:latin typeface="Microsoft YaHei"/>
                <a:ea typeface="Microsoft YaHei"/>
              </a:rPr>
              <a:t>问题</a:t>
            </a:r>
            <a:r>
              <a:rPr lang="en-US" sz="2250" b="1">
                <a:solidFill>
                  <a:srgbClr val="0E3F8C"/>
                </a:solidFill>
                <a:latin typeface="Microsoft YaHei"/>
                <a:ea typeface="Microsoft YaHei"/>
              </a:rPr>
              <a:t> · </a:t>
            </a:r>
            <a:r>
              <a:rPr lang="zh-CN" sz="2250" b="1">
                <a:solidFill>
                  <a:srgbClr val="0E3F8C"/>
                </a:solidFill>
                <a:latin typeface="Microsoft YaHei"/>
                <a:ea typeface="Microsoft YaHei"/>
              </a:rPr>
              <a:t>建议</a:t>
            </a:r>
            <a:endParaRPr/>
          </a:p>
        </p:txBody>
      </p:sp>
      <p:sp>
        <p:nvSpPr>
          <p:cNvPr id="900" name="文本框 899" descr="{&quot;isTemplate&quot;:true,&quot;type&quot;:&quot;text&quot;}"/>
          <p:cNvSpPr txBox="1"/>
          <p:nvPr/>
        </p:nvSpPr>
        <p:spPr>
          <a:xfrm>
            <a:off x="9944100" y="257175"/>
            <a:ext cx="186690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结构要素：六要素与黄金三段式</a:t>
            </a:r>
            <a:endParaRPr/>
          </a:p>
        </p:txBody>
      </p:sp>
      <p:sp>
        <p:nvSpPr>
          <p:cNvPr id="901" name="矩形: 圆角 900"/>
          <p:cNvSpPr/>
          <p:nvPr/>
        </p:nvSpPr>
        <p:spPr>
          <a:xfrm>
            <a:off x="381000" y="914400"/>
            <a:ext cx="3352800" cy="5410200"/>
          </a:xfrm>
          <a:prstGeom prst="roundRect">
            <a:avLst>
              <a:gd name="adj" fmla="val 3409"/>
            </a:avLst>
          </a:prstGeom>
          <a:solidFill>
            <a:srgbClr val="F0F5FC"/>
          </a:solidFill>
          <a:ln w="12700">
            <a:solidFill>
              <a:srgbClr val="D6DCE5"/>
            </a:solidFill>
            <a:prstDash val="solid"/>
          </a:ln>
        </p:spPr>
        <p:txBody>
          <a:bodyPr/>
          <a:lstStyle/>
          <a:p>
            <a:endParaRPr/>
          </a:p>
        </p:txBody>
      </p:sp>
      <p:sp>
        <p:nvSpPr>
          <p:cNvPr id="902" name="文本框 901" descr="{&quot;isTemplate&quot;:true,&quot;type&quot;:&quot;text&quot;}"/>
          <p:cNvSpPr txBox="1"/>
          <p:nvPr/>
        </p:nvSpPr>
        <p:spPr>
          <a:xfrm>
            <a:off x="590550" y="1123950"/>
            <a:ext cx="29337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六要素分两屏看</a:t>
            </a:r>
            <a:endParaRPr/>
          </a:p>
        </p:txBody>
      </p:sp>
      <p:sp>
        <p:nvSpPr>
          <p:cNvPr id="903" name="文本框 902" descr="{&quot;isTemplate&quot;:true,&quot;type&quot;:&quot;text&quot;}"/>
          <p:cNvSpPr txBox="1"/>
          <p:nvPr/>
        </p:nvSpPr>
        <p:spPr>
          <a:xfrm>
            <a:off x="590550" y="1552575"/>
            <a:ext cx="2933700" cy="781050"/>
          </a:xfrm>
          <a:prstGeom prst="rect">
            <a:avLst/>
          </a:prstGeom>
        </p:spPr>
        <p:txBody>
          <a:bodyPr wrap="square" lIns="0" tIns="0" rIns="0" bIns="0">
            <a:normAutofit/>
          </a:bodyPr>
          <a:lstStyle/>
          <a:p>
            <a:pPr>
              <a:lnSpc>
                <a:spcPct val="155000"/>
              </a:lnSpc>
            </a:pPr>
            <a:r>
              <a:rPr lang="zh-CN" sz="1650">
                <a:solidFill>
                  <a:srgbClr val="1A2230"/>
                </a:solidFill>
                <a:latin typeface="Microsoft YaHei"/>
                <a:ea typeface="Microsoft YaHei"/>
              </a:rPr>
              <a:t>上半页解决三件事：怎么开头、怎么点出问题、怎么给建议。</a:t>
            </a:r>
            <a:endParaRPr/>
          </a:p>
        </p:txBody>
      </p:sp>
      <p:sp>
        <p:nvSpPr>
          <p:cNvPr id="904" name="矩形 903"/>
          <p:cNvSpPr/>
          <p:nvPr/>
        </p:nvSpPr>
        <p:spPr>
          <a:xfrm>
            <a:off x="590550" y="2486025"/>
            <a:ext cx="2933700" cy="9525"/>
          </a:xfrm>
          <a:prstGeom prst="rect">
            <a:avLst/>
          </a:prstGeom>
          <a:solidFill>
            <a:srgbClr val="D6DCE5"/>
          </a:solidFill>
          <a:ln/>
        </p:spPr>
        <p:txBody>
          <a:bodyPr/>
          <a:lstStyle/>
          <a:p>
            <a:endParaRPr/>
          </a:p>
        </p:txBody>
      </p:sp>
      <p:sp>
        <p:nvSpPr>
          <p:cNvPr id="905" name="矩形: 圆角 904"/>
          <p:cNvSpPr/>
          <p:nvPr/>
        </p:nvSpPr>
        <p:spPr>
          <a:xfrm>
            <a:off x="590550" y="2647950"/>
            <a:ext cx="266700" cy="266700"/>
          </a:xfrm>
          <a:prstGeom prst="roundRect">
            <a:avLst>
              <a:gd name="adj" fmla="val 28571"/>
            </a:avLst>
          </a:prstGeom>
          <a:solidFill>
            <a:srgbClr val="1E4FA8"/>
          </a:solidFill>
          <a:ln/>
        </p:spPr>
        <p:txBody>
          <a:bodyPr/>
          <a:lstStyle/>
          <a:p>
            <a:endParaRPr/>
          </a:p>
        </p:txBody>
      </p:sp>
      <p:sp>
        <p:nvSpPr>
          <p:cNvPr id="906" name="文本框 905" descr="{&quot;isTemplate&quot;:true,&quot;type&quot;:&quot;text&quot;}"/>
          <p:cNvSpPr txBox="1"/>
          <p:nvPr/>
        </p:nvSpPr>
        <p:spPr>
          <a:xfrm>
            <a:off x="676275" y="2686050"/>
            <a:ext cx="952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1</a:t>
            </a:r>
            <a:endParaRPr/>
          </a:p>
        </p:txBody>
      </p:sp>
      <p:sp>
        <p:nvSpPr>
          <p:cNvPr id="907" name="文本框 906" descr="{&quot;isTemplate&quot;:true,&quot;type&quot;:&quot;text&quot;}"/>
          <p:cNvSpPr txBox="1"/>
          <p:nvPr/>
        </p:nvSpPr>
        <p:spPr>
          <a:xfrm>
            <a:off x="971550" y="2657475"/>
            <a:ext cx="238125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自我介绍</a:t>
            </a:r>
            <a:r>
              <a:rPr lang="en-US" sz="1650">
                <a:solidFill>
                  <a:srgbClr val="1A2230"/>
                </a:solidFill>
                <a:latin typeface="Microsoft YaHei"/>
                <a:ea typeface="Microsoft YaHei"/>
              </a:rPr>
              <a:t> + </a:t>
            </a:r>
            <a:r>
              <a:rPr lang="zh-CN" sz="1650">
                <a:solidFill>
                  <a:srgbClr val="1A2230"/>
                </a:solidFill>
                <a:latin typeface="Microsoft YaHei"/>
                <a:ea typeface="Microsoft YaHei"/>
              </a:rPr>
              <a:t>写信缘由</a:t>
            </a:r>
            <a:endParaRPr/>
          </a:p>
        </p:txBody>
      </p:sp>
      <p:sp>
        <p:nvSpPr>
          <p:cNvPr id="908" name="矩形: 圆角 907"/>
          <p:cNvSpPr/>
          <p:nvPr/>
        </p:nvSpPr>
        <p:spPr>
          <a:xfrm>
            <a:off x="590550" y="3067050"/>
            <a:ext cx="266700" cy="266700"/>
          </a:xfrm>
          <a:prstGeom prst="roundRect">
            <a:avLst>
              <a:gd name="adj" fmla="val 28571"/>
            </a:avLst>
          </a:prstGeom>
          <a:solidFill>
            <a:srgbClr val="1E4FA8"/>
          </a:solidFill>
          <a:ln/>
        </p:spPr>
        <p:txBody>
          <a:bodyPr/>
          <a:lstStyle/>
          <a:p>
            <a:endParaRPr/>
          </a:p>
        </p:txBody>
      </p:sp>
      <p:sp>
        <p:nvSpPr>
          <p:cNvPr id="909" name="文本框 908" descr="{&quot;isTemplate&quot;:true,&quot;type&quot;:&quot;text&quot;}"/>
          <p:cNvSpPr txBox="1"/>
          <p:nvPr/>
        </p:nvSpPr>
        <p:spPr>
          <a:xfrm>
            <a:off x="676275" y="3105150"/>
            <a:ext cx="952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a:t>
            </a:r>
            <a:endParaRPr/>
          </a:p>
        </p:txBody>
      </p:sp>
      <p:sp>
        <p:nvSpPr>
          <p:cNvPr id="910" name="文本框 909" descr="{&quot;isTemplate&quot;:true,&quot;type&quot;:&quot;text&quot;}"/>
          <p:cNvSpPr txBox="1"/>
          <p:nvPr/>
        </p:nvSpPr>
        <p:spPr>
          <a:xfrm>
            <a:off x="971550" y="3076575"/>
            <a:ext cx="238125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点明现存问题（铺垫）</a:t>
            </a:r>
            <a:endParaRPr/>
          </a:p>
        </p:txBody>
      </p:sp>
      <p:sp>
        <p:nvSpPr>
          <p:cNvPr id="911" name="矩形: 圆角 910"/>
          <p:cNvSpPr/>
          <p:nvPr/>
        </p:nvSpPr>
        <p:spPr>
          <a:xfrm>
            <a:off x="590550" y="3486150"/>
            <a:ext cx="266700" cy="266700"/>
          </a:xfrm>
          <a:prstGeom prst="roundRect">
            <a:avLst>
              <a:gd name="adj" fmla="val 28571"/>
            </a:avLst>
          </a:prstGeom>
          <a:solidFill>
            <a:srgbClr val="D9534F"/>
          </a:solidFill>
          <a:ln/>
        </p:spPr>
        <p:txBody>
          <a:bodyPr/>
          <a:lstStyle/>
          <a:p>
            <a:endParaRPr/>
          </a:p>
        </p:txBody>
      </p:sp>
      <p:sp>
        <p:nvSpPr>
          <p:cNvPr id="912" name="文本框 911" descr="{&quot;isTemplate&quot;:true,&quot;type&quot;:&quot;text&quot;}"/>
          <p:cNvSpPr txBox="1"/>
          <p:nvPr/>
        </p:nvSpPr>
        <p:spPr>
          <a:xfrm>
            <a:off x="676275" y="3524250"/>
            <a:ext cx="952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3</a:t>
            </a:r>
            <a:endParaRPr/>
          </a:p>
        </p:txBody>
      </p:sp>
      <p:sp>
        <p:nvSpPr>
          <p:cNvPr id="913" name="文本框 912" descr="{&quot;isTemplate&quot;:true,&quot;type&quot;:&quot;text&quot;}"/>
          <p:cNvSpPr txBox="1"/>
          <p:nvPr/>
        </p:nvSpPr>
        <p:spPr>
          <a:xfrm>
            <a:off x="971550" y="3495675"/>
            <a:ext cx="238125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分条给出具体建议</a:t>
            </a:r>
            <a:endParaRPr/>
          </a:p>
        </p:txBody>
      </p:sp>
      <p:sp>
        <p:nvSpPr>
          <p:cNvPr id="914" name="文本框 913" descr="{&quot;isTemplate&quot;:true,&quot;type&quot;:&quot;text&quot;}"/>
          <p:cNvSpPr txBox="1"/>
          <p:nvPr/>
        </p:nvSpPr>
        <p:spPr>
          <a:xfrm>
            <a:off x="590550" y="3962400"/>
            <a:ext cx="2933700" cy="276225"/>
          </a:xfrm>
          <a:prstGeom prst="rect">
            <a:avLst/>
          </a:prstGeom>
        </p:spPr>
        <p:txBody>
          <a:bodyPr wrap="none" lIns="0" tIns="0" rIns="0" bIns="0"/>
          <a:lstStyle/>
          <a:p>
            <a:pPr>
              <a:lnSpc>
                <a:spcPct val="150000"/>
              </a:lnSpc>
            </a:pPr>
            <a:r>
              <a:rPr lang="zh-CN" sz="1200">
                <a:solidFill>
                  <a:srgbClr val="8B97A8"/>
                </a:solidFill>
                <a:latin typeface="Microsoft YaHei"/>
                <a:ea typeface="Microsoft YaHei"/>
              </a:rPr>
              <a:t>第</a:t>
            </a:r>
            <a:r>
              <a:rPr lang="en-US" sz="1200">
                <a:solidFill>
                  <a:srgbClr val="8B97A8"/>
                </a:solidFill>
                <a:latin typeface="Microsoft YaHei"/>
                <a:ea typeface="Microsoft YaHei"/>
              </a:rPr>
              <a:t> 3 </a:t>
            </a:r>
            <a:r>
              <a:rPr lang="zh-CN" sz="1200">
                <a:solidFill>
                  <a:srgbClr val="8B97A8"/>
                </a:solidFill>
                <a:latin typeface="Microsoft YaHei"/>
                <a:ea typeface="Microsoft YaHei"/>
              </a:rPr>
              <a:t>条是全文核心，占主体段</a:t>
            </a:r>
            <a:r>
              <a:rPr lang="en-US" sz="1200">
                <a:solidFill>
                  <a:srgbClr val="8B97A8"/>
                </a:solidFill>
                <a:latin typeface="Microsoft YaHei"/>
                <a:ea typeface="Microsoft YaHei"/>
              </a:rPr>
              <a:t> 4–6 </a:t>
            </a:r>
            <a:r>
              <a:rPr lang="zh-CN" sz="1200">
                <a:solidFill>
                  <a:srgbClr val="8B97A8"/>
                </a:solidFill>
                <a:latin typeface="Microsoft YaHei"/>
                <a:ea typeface="Microsoft YaHei"/>
              </a:rPr>
              <a:t>句</a:t>
            </a:r>
            <a:endParaRPr/>
          </a:p>
        </p:txBody>
      </p:sp>
      <p:sp>
        <p:nvSpPr>
          <p:cNvPr id="915" name="矩形: 圆角 914"/>
          <p:cNvSpPr/>
          <p:nvPr/>
        </p:nvSpPr>
        <p:spPr>
          <a:xfrm>
            <a:off x="3962400" y="914400"/>
            <a:ext cx="7848600" cy="1714500"/>
          </a:xfrm>
          <a:prstGeom prst="roundRect">
            <a:avLst>
              <a:gd name="adj" fmla="val 6667"/>
            </a:avLst>
          </a:prstGeom>
          <a:solidFill>
            <a:srgbClr val="FFFFFF"/>
          </a:solidFill>
          <a:ln w="12700">
            <a:solidFill>
              <a:srgbClr val="D6DCE5"/>
            </a:solidFill>
            <a:prstDash val="solid"/>
          </a:ln>
        </p:spPr>
        <p:txBody>
          <a:bodyPr/>
          <a:lstStyle/>
          <a:p>
            <a:endParaRPr/>
          </a:p>
        </p:txBody>
      </p:sp>
      <p:sp>
        <p:nvSpPr>
          <p:cNvPr id="916" name="矩形: 圆角 915"/>
          <p:cNvSpPr/>
          <p:nvPr/>
        </p:nvSpPr>
        <p:spPr>
          <a:xfrm>
            <a:off x="4133850" y="1085850"/>
            <a:ext cx="304800" cy="304800"/>
          </a:xfrm>
          <a:prstGeom prst="roundRect">
            <a:avLst>
              <a:gd name="adj" fmla="val 25000"/>
            </a:avLst>
          </a:prstGeom>
          <a:solidFill>
            <a:srgbClr val="1E4FA8"/>
          </a:solidFill>
          <a:ln/>
        </p:spPr>
        <p:txBody>
          <a:bodyPr/>
          <a:lstStyle/>
          <a:p>
            <a:endParaRPr/>
          </a:p>
        </p:txBody>
      </p:sp>
      <p:sp>
        <p:nvSpPr>
          <p:cNvPr id="917" name="文本框 916" descr="{&quot;isTemplate&quot;:true,&quot;type&quot;:&quot;text&quot;}"/>
          <p:cNvSpPr txBox="1"/>
          <p:nvPr/>
        </p:nvSpPr>
        <p:spPr>
          <a:xfrm>
            <a:off x="4238625" y="114300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1</a:t>
            </a:r>
            <a:endParaRPr/>
          </a:p>
        </p:txBody>
      </p:sp>
      <p:sp>
        <p:nvSpPr>
          <p:cNvPr id="918" name="文本框 917" descr="{&quot;isTemplate&quot;:true,&quot;type&quot;:&quot;text&quot;}"/>
          <p:cNvSpPr txBox="1"/>
          <p:nvPr/>
        </p:nvSpPr>
        <p:spPr>
          <a:xfrm>
            <a:off x="4552950" y="1104900"/>
            <a:ext cx="2143125"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自我介绍</a:t>
            </a:r>
            <a:r>
              <a:rPr lang="en-US" sz="1800" b="1">
                <a:solidFill>
                  <a:srgbClr val="0E3F8C"/>
                </a:solidFill>
                <a:latin typeface="Microsoft YaHei"/>
                <a:ea typeface="Microsoft YaHei"/>
              </a:rPr>
              <a:t> + </a:t>
            </a:r>
            <a:r>
              <a:rPr lang="zh-CN" sz="1800" b="1">
                <a:solidFill>
                  <a:srgbClr val="0E3F8C"/>
                </a:solidFill>
                <a:latin typeface="Microsoft YaHei"/>
                <a:ea typeface="Microsoft YaHei"/>
              </a:rPr>
              <a:t>写信缘由</a:t>
            </a:r>
            <a:endParaRPr/>
          </a:p>
        </p:txBody>
      </p:sp>
      <p:sp>
        <p:nvSpPr>
          <p:cNvPr id="919" name="文本框 918" descr="{&quot;isTemplate&quot;:true,&quot;type&quot;:&quot;text&quot;}"/>
          <p:cNvSpPr txBox="1"/>
          <p:nvPr/>
        </p:nvSpPr>
        <p:spPr>
          <a:xfrm>
            <a:off x="4133850" y="1466850"/>
            <a:ext cx="75057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表明身份，点明发现问题，说明来信目的是提建议</a:t>
            </a:r>
            <a:endParaRPr/>
          </a:p>
        </p:txBody>
      </p:sp>
      <p:sp>
        <p:nvSpPr>
          <p:cNvPr id="920" name="文本框 919" descr="{&quot;isTemplate&quot;:true,&quot;type&quot;:&quot;text&quot;}"/>
          <p:cNvSpPr txBox="1"/>
          <p:nvPr/>
        </p:nvSpPr>
        <p:spPr>
          <a:xfrm>
            <a:off x="4133850" y="1733550"/>
            <a:ext cx="7505700" cy="733425"/>
          </a:xfrm>
          <a:prstGeom prst="rect">
            <a:avLst/>
          </a:prstGeom>
        </p:spPr>
        <p:txBody>
          <a:bodyPr wrap="square" lIns="0" tIns="0" rIns="0" bIns="0">
            <a:normAutofit/>
          </a:bodyPr>
          <a:lstStyle/>
          <a:p>
            <a:pPr>
              <a:lnSpc>
                <a:spcPct val="145000"/>
              </a:lnSpc>
            </a:pPr>
            <a:r>
              <a:rPr lang="en-US" sz="1650">
                <a:solidFill>
                  <a:srgbClr val="1A2230"/>
                </a:solidFill>
                <a:latin typeface="Microsoft YaHei"/>
                <a:ea typeface="Microsoft YaHei"/>
              </a:rPr>
              <a:t>I am Li Hua, a student from Grade Two Class Three. I'm writing to offer some practical suggestions on our school library.</a:t>
            </a:r>
            <a:endParaRPr/>
          </a:p>
        </p:txBody>
      </p:sp>
      <p:sp>
        <p:nvSpPr>
          <p:cNvPr id="921" name="矩形: 圆角 920"/>
          <p:cNvSpPr/>
          <p:nvPr/>
        </p:nvSpPr>
        <p:spPr>
          <a:xfrm>
            <a:off x="3962400" y="2762250"/>
            <a:ext cx="7848600" cy="1714500"/>
          </a:xfrm>
          <a:prstGeom prst="roundRect">
            <a:avLst>
              <a:gd name="adj" fmla="val 6667"/>
            </a:avLst>
          </a:prstGeom>
          <a:solidFill>
            <a:srgbClr val="F7F9FC"/>
          </a:solidFill>
          <a:ln w="12700">
            <a:solidFill>
              <a:srgbClr val="D6DCE5"/>
            </a:solidFill>
            <a:prstDash val="solid"/>
          </a:ln>
        </p:spPr>
        <p:txBody>
          <a:bodyPr/>
          <a:lstStyle/>
          <a:p>
            <a:endParaRPr/>
          </a:p>
        </p:txBody>
      </p:sp>
      <p:sp>
        <p:nvSpPr>
          <p:cNvPr id="922" name="矩形: 圆角 921"/>
          <p:cNvSpPr/>
          <p:nvPr/>
        </p:nvSpPr>
        <p:spPr>
          <a:xfrm>
            <a:off x="4133850" y="2933700"/>
            <a:ext cx="304800" cy="304800"/>
          </a:xfrm>
          <a:prstGeom prst="roundRect">
            <a:avLst>
              <a:gd name="adj" fmla="val 25000"/>
            </a:avLst>
          </a:prstGeom>
          <a:solidFill>
            <a:srgbClr val="1E4FA8"/>
          </a:solidFill>
          <a:ln/>
        </p:spPr>
        <p:txBody>
          <a:bodyPr/>
          <a:lstStyle/>
          <a:p>
            <a:endParaRPr/>
          </a:p>
        </p:txBody>
      </p:sp>
      <p:sp>
        <p:nvSpPr>
          <p:cNvPr id="923" name="文本框 922" descr="{&quot;isTemplate&quot;:true,&quot;type&quot;:&quot;text&quot;}"/>
          <p:cNvSpPr txBox="1"/>
          <p:nvPr/>
        </p:nvSpPr>
        <p:spPr>
          <a:xfrm>
            <a:off x="4238625" y="29908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2</a:t>
            </a:r>
            <a:endParaRPr/>
          </a:p>
        </p:txBody>
      </p:sp>
      <p:sp>
        <p:nvSpPr>
          <p:cNvPr id="924" name="文本框 923" descr="{&quot;isTemplate&quot;:true,&quot;type&quot;:&quot;text&quot;}"/>
          <p:cNvSpPr txBox="1"/>
          <p:nvPr/>
        </p:nvSpPr>
        <p:spPr>
          <a:xfrm>
            <a:off x="4552950" y="2952750"/>
            <a:ext cx="22860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点明现存问题（铺垫）</a:t>
            </a:r>
            <a:endParaRPr/>
          </a:p>
        </p:txBody>
      </p:sp>
      <p:sp>
        <p:nvSpPr>
          <p:cNvPr id="925" name="文本框 924" descr="{&quot;isTemplate&quot;:true,&quot;type&quot;:&quot;text&quot;}"/>
          <p:cNvSpPr txBox="1"/>
          <p:nvPr/>
        </p:nvSpPr>
        <p:spPr>
          <a:xfrm>
            <a:off x="4133850" y="3314700"/>
            <a:ext cx="75057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简单描述目前存在的不足，体现提建议的必要性</a:t>
            </a:r>
            <a:endParaRPr/>
          </a:p>
        </p:txBody>
      </p:sp>
      <p:sp>
        <p:nvSpPr>
          <p:cNvPr id="926" name="文本框 925" descr="{&quot;isTemplate&quot;:true,&quot;type&quot;:&quot;text&quot;}"/>
          <p:cNvSpPr txBox="1"/>
          <p:nvPr/>
        </p:nvSpPr>
        <p:spPr>
          <a:xfrm>
            <a:off x="4133850" y="3581400"/>
            <a:ext cx="7505700" cy="733425"/>
          </a:xfrm>
          <a:prstGeom prst="rect">
            <a:avLst/>
          </a:prstGeom>
        </p:spPr>
        <p:txBody>
          <a:bodyPr wrap="square" lIns="0" tIns="0" rIns="0" bIns="0">
            <a:normAutofit/>
          </a:bodyPr>
          <a:lstStyle/>
          <a:p>
            <a:pPr>
              <a:lnSpc>
                <a:spcPct val="145000"/>
              </a:lnSpc>
            </a:pPr>
            <a:r>
              <a:rPr lang="en-US" sz="1650">
                <a:solidFill>
                  <a:srgbClr val="1A2230"/>
                </a:solidFill>
                <a:latin typeface="Microsoft YaHei"/>
                <a:ea typeface="Microsoft YaHei"/>
              </a:rPr>
              <a:t>Now there are few new books and the reading room closes too early, which brings inconvenience to us students.</a:t>
            </a:r>
            <a:endParaRPr/>
          </a:p>
        </p:txBody>
      </p:sp>
      <p:sp>
        <p:nvSpPr>
          <p:cNvPr id="927" name="矩形: 圆角 926"/>
          <p:cNvSpPr/>
          <p:nvPr/>
        </p:nvSpPr>
        <p:spPr>
          <a:xfrm>
            <a:off x="4000500" y="4610100"/>
            <a:ext cx="7810500" cy="1714500"/>
          </a:xfrm>
          <a:prstGeom prst="roundRect">
            <a:avLst>
              <a:gd name="adj" fmla="val 6667"/>
            </a:avLst>
          </a:prstGeom>
          <a:solidFill>
            <a:srgbClr val="FFFFFF"/>
          </a:solidFill>
          <a:ln/>
        </p:spPr>
        <p:txBody>
          <a:bodyPr/>
          <a:lstStyle/>
          <a:p>
            <a:endParaRPr/>
          </a:p>
        </p:txBody>
      </p:sp>
      <p:sp>
        <p:nvSpPr>
          <p:cNvPr id="928" name="任意多边形: 形状 927"/>
          <p:cNvSpPr/>
          <p:nvPr/>
        </p:nvSpPr>
        <p:spPr>
          <a:xfrm>
            <a:off x="4000500" y="4610100"/>
            <a:ext cx="7810500" cy="1714500"/>
          </a:xfrm>
          <a:custGeom>
            <a:avLst/>
            <a:gdLst/>
            <a:ahLst/>
            <a:cxnLst/>
            <a:rect l="0" t="0" r="0" b="0"/>
            <a:pathLst>
              <a:path w="820" h="180">
                <a:moveTo>
                  <a:pt x="11" y="0"/>
                </a:moveTo>
                <a:cubicBezTo>
                  <a:pt x="7" y="0"/>
                  <a:pt x="4" y="4"/>
                  <a:pt x="4" y="8"/>
                </a:cubicBezTo>
                <a:lnTo>
                  <a:pt x="4" y="172"/>
                </a:lnTo>
                <a:cubicBezTo>
                  <a:pt x="4" y="176"/>
                  <a:pt x="7" y="179"/>
                  <a:pt x="10" y="180"/>
                </a:cubicBezTo>
                <a:cubicBezTo>
                  <a:pt x="4" y="179"/>
                  <a:pt x="0" y="174"/>
                  <a:pt x="0" y="168"/>
                </a:cubicBezTo>
                <a:lnTo>
                  <a:pt x="0" y="12"/>
                </a:lnTo>
                <a:cubicBezTo>
                  <a:pt x="0" y="6"/>
                  <a:pt x="5" y="0"/>
                  <a:pt x="12" y="0"/>
                </a:cubicBezTo>
                <a:close/>
              </a:path>
            </a:pathLst>
          </a:custGeom>
          <a:solidFill>
            <a:srgbClr val="D9534F"/>
          </a:solidFill>
          <a:ln/>
        </p:spPr>
        <p:txBody>
          <a:bodyPr/>
          <a:lstStyle/>
          <a:p>
            <a:endParaRPr/>
          </a:p>
        </p:txBody>
      </p:sp>
      <p:sp>
        <p:nvSpPr>
          <p:cNvPr id="929" name="矩形: 圆角 928"/>
          <p:cNvSpPr/>
          <p:nvPr/>
        </p:nvSpPr>
        <p:spPr>
          <a:xfrm>
            <a:off x="4171950" y="4781550"/>
            <a:ext cx="304800" cy="304800"/>
          </a:xfrm>
          <a:prstGeom prst="roundRect">
            <a:avLst>
              <a:gd name="adj" fmla="val 25000"/>
            </a:avLst>
          </a:prstGeom>
          <a:solidFill>
            <a:srgbClr val="D9534F"/>
          </a:solidFill>
          <a:ln/>
        </p:spPr>
        <p:txBody>
          <a:bodyPr/>
          <a:lstStyle/>
          <a:p>
            <a:endParaRPr/>
          </a:p>
        </p:txBody>
      </p:sp>
      <p:sp>
        <p:nvSpPr>
          <p:cNvPr id="930" name="文本框 929" descr="{&quot;isTemplate&quot;:true,&quot;type&quot;:&quot;text&quot;}"/>
          <p:cNvSpPr txBox="1"/>
          <p:nvPr/>
        </p:nvSpPr>
        <p:spPr>
          <a:xfrm>
            <a:off x="4276725" y="483870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3</a:t>
            </a:r>
            <a:endParaRPr/>
          </a:p>
        </p:txBody>
      </p:sp>
      <p:sp>
        <p:nvSpPr>
          <p:cNvPr id="931" name="文本框 930" descr="{&quot;isTemplate&quot;:true,&quot;type&quot;:&quot;text&quot;}"/>
          <p:cNvSpPr txBox="1"/>
          <p:nvPr/>
        </p:nvSpPr>
        <p:spPr>
          <a:xfrm>
            <a:off x="4591050" y="4800600"/>
            <a:ext cx="27432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分条给出具体建议（核心）</a:t>
            </a:r>
            <a:endParaRPr/>
          </a:p>
        </p:txBody>
      </p:sp>
      <p:sp>
        <p:nvSpPr>
          <p:cNvPr id="932" name="文本框 931" descr="{&quot;isTemplate&quot;:true,&quot;type&quot;:&quot;text&quot;}"/>
          <p:cNvSpPr txBox="1"/>
          <p:nvPr/>
        </p:nvSpPr>
        <p:spPr>
          <a:xfrm>
            <a:off x="4171950" y="5162550"/>
            <a:ext cx="7467600" cy="190500"/>
          </a:xfrm>
          <a:prstGeom prst="rect">
            <a:avLst/>
          </a:prstGeom>
        </p:spPr>
        <p:txBody>
          <a:bodyPr wrap="none" lIns="0" tIns="0" rIns="0" bIns="0"/>
          <a:lstStyle/>
          <a:p>
            <a:pPr>
              <a:lnSpc>
                <a:spcPct val="100000"/>
              </a:lnSpc>
            </a:pPr>
            <a:r>
              <a:rPr lang="en-US" sz="1200">
                <a:solidFill>
                  <a:srgbClr val="8B97A8"/>
                </a:solidFill>
                <a:latin typeface="Microsoft YaHei"/>
                <a:ea typeface="Microsoft YaHei"/>
              </a:rPr>
              <a:t>2–3 </a:t>
            </a:r>
            <a:r>
              <a:rPr lang="zh-CN" sz="1200">
                <a:solidFill>
                  <a:srgbClr val="8B97A8"/>
                </a:solidFill>
                <a:latin typeface="Microsoft YaHei"/>
                <a:ea typeface="Microsoft YaHei"/>
              </a:rPr>
              <a:t>条清晰建议，具体可落地，用</a:t>
            </a:r>
            <a:r>
              <a:rPr lang="en-US" sz="1200">
                <a:solidFill>
                  <a:srgbClr val="8B97A8"/>
                </a:solidFill>
                <a:latin typeface="Microsoft YaHei"/>
                <a:ea typeface="Microsoft YaHei"/>
              </a:rPr>
              <a:t> First / Besides / Last but not least </a:t>
            </a:r>
            <a:r>
              <a:rPr lang="zh-CN" sz="1200">
                <a:solidFill>
                  <a:srgbClr val="8B97A8"/>
                </a:solidFill>
                <a:latin typeface="Microsoft YaHei"/>
                <a:ea typeface="Microsoft YaHei"/>
              </a:rPr>
              <a:t>分层</a:t>
            </a:r>
            <a:endParaRPr/>
          </a:p>
        </p:txBody>
      </p:sp>
      <p:sp>
        <p:nvSpPr>
          <p:cNvPr id="933" name="文本框 932" descr="{&quot;isTemplate&quot;:true,&quot;type&quot;:&quot;text&quot;}"/>
          <p:cNvSpPr txBox="1"/>
          <p:nvPr/>
        </p:nvSpPr>
        <p:spPr>
          <a:xfrm>
            <a:off x="4171950" y="5429250"/>
            <a:ext cx="7467600" cy="733425"/>
          </a:xfrm>
          <a:prstGeom prst="rect">
            <a:avLst/>
          </a:prstGeom>
        </p:spPr>
        <p:txBody>
          <a:bodyPr wrap="square" lIns="0" tIns="0" rIns="0" bIns="0">
            <a:normAutofit/>
          </a:bodyPr>
          <a:lstStyle/>
          <a:p>
            <a:pPr>
              <a:lnSpc>
                <a:spcPct val="145000"/>
              </a:lnSpc>
            </a:pPr>
            <a:r>
              <a:rPr lang="en-US" sz="1650">
                <a:solidFill>
                  <a:srgbClr val="1A2230"/>
                </a:solidFill>
                <a:latin typeface="Microsoft YaHei"/>
                <a:ea typeface="Microsoft YaHei"/>
              </a:rPr>
              <a:t>First, the school should buy more latest magazines. Besides, we hope to extend the opening time to 8 p.m.</a:t>
            </a:r>
            <a:endParaRPr/>
          </a:p>
        </p:txBody>
      </p:sp>
      <p:sp>
        <p:nvSpPr>
          <p:cNvPr id="934" name="文本框 933"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935" name="文本框 934"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07 / 30</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2&lt;/Text&gt;&#10;            &lt;/Box&gt;&#10;            &lt;Text style={{ fontSize: 30, fontWeight: 'bold', color: '#0E3F8C' }}&gt;核心六要素（下）：好处 · 方案 · 收尾&lt;/Text&gt;&#10;        &lt;/Box&gt;&#10;        &lt;Text style={{ fontSize: 14, color: '#8B97A8' }}&gt;结构要素：六要素与黄金三段式&lt;/Text&gt;&#10;    &lt;/Box&gt;&#10;&#10;    {/* B 区 612px：非对称双栏 左 756 + 24 + 右 420 */}&#10;    &lt;Box style={{ width: 1280, height: 612, flexDirection: 'row', padding: '24px 40px 20px 40px', gap: 24 }}&gt;&#10;        &lt;Box style={{ width: 756, height: 568, flexDirection: 'column', gap: 16 }}&gt;&#10;            &lt;Box style={{ width: 756, height: 330, padding: 20, background: '#FFFFFF', border: '1px solid #D6DCE5', borderRadius: 12, flexDirection: 'column', gap: 10 }}&gt;&#10;                &lt;Box style={{ flexDirection: 'row', alignItems: 'center', gap: 12 }}&gt;&#10;                    &lt;Box style={{ width: 32, height: 32, borderRadius: 8, background: '#D9534F', justifyContent: 'center', alignItems: 'center' }}&gt;&#10;                        &lt;Text style={{ fontSize: 17, fontWeight: 'bold', color: '#FFFFFF' }}&gt;4&lt;/Text&gt;&#10;                    &lt;/Box&gt;&#10;                    &lt;Text style={{ fontSize: 24, fontWeight: 'bold', color: '#0E3F8C' }}&gt;每条建议配套好处&lt;/Text&gt;&#10;                &lt;/Box&gt;&#10;                &lt;Text style={{ fontSize: 16, color: '#8B97A8' }}&gt;解释采纳建议后能解决什么问题、带来哪些益处&lt;/Text&gt;&#10;                &lt;Box style={{ padding: 14, background: '#F0F5FC', borderRadius: 8 }}&gt;&#10;                    &lt;Text style={{ fontSize: 22, color: '#1A2230', lineHeight: 1.45 }}&gt;&#10;                        If so, we can have more materials to study and make full use of spare time to read.&#10;                    &lt;/Text&gt;&#10;                &lt;/Box&gt;&#10;                &lt;Text style={{ fontSize: 16, color: '#4A5568', lineHeight: 1.5 }}&gt;&#10;                    对比：只写 We should improve the library. 属于&quot;有建议无好处&quot;，逻辑链断在这里；补上 If so, we can... / which will help us... 才算完整。&#10;                &lt;/Text&gt;&#10;            &lt;/Box&gt;&#10;&#10;            &lt;Box style={{ width: 756, height: 222, padding: 20, background: '#F7F9FC', border: '1px solid #D6DCE5', borderRadius: 12, flexDirection: 'column', gap: 10 }}&gt;&#10;                &lt;Box style={{ flexDirection: 'row', alignItems: 'center', gap: 12 }}&gt;&#10;                    &lt;Box style={{ width: 32, height: 32, borderRadius: 8, background: '#3D7BD9', justifyContent: 'center', alignItems: 'center' }}&gt;&#10;                        &lt;Text style={{ fontSize: 17, fontWeight: 'bold', color: '#FFFFFF' }}&gt;5&lt;/Text&gt;&#10;                    &lt;/Box&gt;&#10;                    &lt;Text style={{ fontSize: 24, fontWeight: 'bold', color: '#0E3F8C' }}&gt;补充配套可行方案（可选）&lt;/Text&gt;&#10;                &lt;/Box&gt;&#10;                &lt;Text style={{ fontSize: 16, color: '#8B97A8' }}&gt;补充落地细节，增强建议的说服力与可行性&lt;/Text&gt;&#10;                &lt;Text style={{ fontSize: 22, color: '#1A2230', lineHeight: 1.45 }}&gt;&#10;                    We can also set up a book donation corner to enrich our collection without much cost.&#10;                &lt;/Text&gt;&#10;            &lt;/Box&gt;&#10;        &lt;/Box&gt;&#10;&#10;        &lt;Box style={{ width: 420, height: 568, flexDirection: 'column', gap: 16 }}&gt;&#10;            &lt;Box style={{ width: 420, height: 400, padding: 22, background: '#0E3F8C', borderRadius: 12, flexDirection: 'column', gap: 12 }}&gt;&#10;                &lt;Box style={{ flexDirection: 'row', alignItems: 'center', gap: 12 }}&gt;&#10;                    &lt;Box style={{ width: 32, height: 32, borderRadius: 8, background: '#FFC107', justifyContent: 'center', alignItems: 'center' }}&gt;&#10;                        &lt;Text style={{ fontSize: 17, fontWeight: 'bold', color: '#0E3F8C' }}&gt;6&lt;/Text&gt;&#10;                    &lt;/Box&gt;&#10;                    &lt;Text style={{ fontSize: 24, fontWeight: 'bold', color: '#FFFFFF' }}&gt;礼貌收尾 + 期待回复&lt;/Text&gt;&#10;                &lt;/Box&gt;&#10;                &lt;Text style={{ fontSize: 16, color: '#BBD2F2', lineHeight: 1.5 }}&gt;语气委婉客气，表达期待改善，感谢对方阅读&lt;/Text&gt;&#10;                &lt;Box style={{ width: 376, height: 1, background: 'rgba(255,255,255,0.22)' }} /&gt;&#10;                &lt;Text style={{ fontSize: 22, color: '#FFFFFF', lineHeight: 1.5 }}&gt;&#10;                    I would appreciate it if you could take my advice into consideration.&#10;                &lt;/Text&gt;&#10;                &lt;Text style={{ fontSize: 22, color: '#BBD2F2', lineHeight: 1.5 }}&gt;&#10;                    Looking forward to your reply.&#10;                &lt;/Text&gt;&#10;            &lt;/Box&gt;&#10;&#10;            &lt;Box style={{ width: 420, height: 152, padding: 22, background: '#E8EFF8', borderRadius: 12, flexDirection: 'column', gap: 10, justifyContent: 'center' }}&gt;&#10;                &lt;FAIcon name='comment' style={{ fill: '#1E4FA8', width: 26, height: 26 }} /&gt;&#10;                &lt;Text style={{ fontSize: 22, fontWeight: 'bold', color: '#0E3F8C', lineHeight: 1.5 }}&gt;&#10;                    每条建议后面，都要回答一句「采纳后有什么好处」&#10;                &lt;/Text&gt;&#10;            &lt;/Box&gt;&#10;        &lt;/Box&gt;&#10;    &lt;/Box&gt;&#10;&#10;    &lt;Box style={{ width: 1280, height: 36, flexDirection: 'row', alignItems: 'center', justifyContent: 'space-between', padding: '0 40px' }}&gt;&#10;        &lt;Text style={{ fontSize: 14, color: '#8B97A8' }}&gt;高考建议信 · 北京专用&lt;/Text&gt;&#10;        &lt;Text style={{ fontSize: 14, color: '#8B97A8' }}&gt;08 / 30&lt;/Text&gt;&#10;    &lt;/Box&gt;&#10;&lt;/Slide&gt;&#10;"/>
        <p:cNvGrpSpPr/>
        <p:nvPr/>
      </p:nvGrpSpPr>
      <p:grpSpPr>
        <a:xfrm>
          <a:off x="0" y="0"/>
          <a:ext cx="0" cy="0"/>
          <a:chOff x="0" y="0"/>
          <a:chExt cx="0" cy="0"/>
        </a:xfrm>
      </p:grpSpPr>
      <p:sp>
        <p:nvSpPr>
          <p:cNvPr id="937" name="矩形 936"/>
          <p:cNvSpPr/>
          <p:nvPr/>
        </p:nvSpPr>
        <p:spPr>
          <a:xfrm>
            <a:off x="0" y="0"/>
            <a:ext cx="12192000" cy="6858000"/>
          </a:xfrm>
          <a:prstGeom prst="rect">
            <a:avLst/>
          </a:prstGeom>
          <a:solidFill>
            <a:srgbClr val="FFFFFF"/>
          </a:solidFill>
          <a:ln/>
        </p:spPr>
        <p:txBody>
          <a:bodyPr/>
          <a:lstStyle/>
          <a:p>
            <a:endParaRPr/>
          </a:p>
        </p:txBody>
      </p:sp>
      <p:sp>
        <p:nvSpPr>
          <p:cNvPr id="938" name="任意多边形: 形状 937"/>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939" name="矩形: 圆角 938"/>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940" name="文本框 939"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02</a:t>
            </a:r>
            <a:endParaRPr/>
          </a:p>
        </p:txBody>
      </p:sp>
      <p:sp>
        <p:nvSpPr>
          <p:cNvPr id="941" name="文本框 940" descr="{&quot;isTemplate&quot;:true,&quot;type&quot;:&quot;text&quot;}"/>
          <p:cNvSpPr txBox="1"/>
          <p:nvPr/>
        </p:nvSpPr>
        <p:spPr>
          <a:xfrm>
            <a:off x="819150" y="161925"/>
            <a:ext cx="4886325"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核心六要素（下）：好处</a:t>
            </a:r>
            <a:r>
              <a:rPr lang="en-US" sz="2250" b="1">
                <a:solidFill>
                  <a:srgbClr val="0E3F8C"/>
                </a:solidFill>
                <a:latin typeface="Microsoft YaHei"/>
                <a:ea typeface="Microsoft YaHei"/>
              </a:rPr>
              <a:t> · </a:t>
            </a:r>
            <a:r>
              <a:rPr lang="zh-CN" sz="2250" b="1">
                <a:solidFill>
                  <a:srgbClr val="0E3F8C"/>
                </a:solidFill>
                <a:latin typeface="Microsoft YaHei"/>
                <a:ea typeface="Microsoft YaHei"/>
              </a:rPr>
              <a:t>方案</a:t>
            </a:r>
            <a:r>
              <a:rPr lang="en-US" sz="2250" b="1">
                <a:solidFill>
                  <a:srgbClr val="0E3F8C"/>
                </a:solidFill>
                <a:latin typeface="Microsoft YaHei"/>
                <a:ea typeface="Microsoft YaHei"/>
              </a:rPr>
              <a:t> · </a:t>
            </a:r>
            <a:r>
              <a:rPr lang="zh-CN" sz="2250" b="1">
                <a:solidFill>
                  <a:srgbClr val="0E3F8C"/>
                </a:solidFill>
                <a:latin typeface="Microsoft YaHei"/>
                <a:ea typeface="Microsoft YaHei"/>
              </a:rPr>
              <a:t>收尾</a:t>
            </a:r>
            <a:endParaRPr/>
          </a:p>
        </p:txBody>
      </p:sp>
      <p:sp>
        <p:nvSpPr>
          <p:cNvPr id="942" name="文本框 941" descr="{&quot;isTemplate&quot;:true,&quot;type&quot;:&quot;text&quot;}"/>
          <p:cNvSpPr txBox="1"/>
          <p:nvPr/>
        </p:nvSpPr>
        <p:spPr>
          <a:xfrm>
            <a:off x="9944100" y="257175"/>
            <a:ext cx="186690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结构要素：六要素与黄金三段式</a:t>
            </a:r>
            <a:endParaRPr/>
          </a:p>
        </p:txBody>
      </p:sp>
      <p:sp>
        <p:nvSpPr>
          <p:cNvPr id="943" name="矩形: 圆角 942"/>
          <p:cNvSpPr/>
          <p:nvPr/>
        </p:nvSpPr>
        <p:spPr>
          <a:xfrm>
            <a:off x="381000" y="914400"/>
            <a:ext cx="7200900" cy="3143250"/>
          </a:xfrm>
          <a:prstGeom prst="roundRect">
            <a:avLst>
              <a:gd name="adj" fmla="val 3636"/>
            </a:avLst>
          </a:prstGeom>
          <a:solidFill>
            <a:srgbClr val="FFFFFF"/>
          </a:solidFill>
          <a:ln w="12700">
            <a:solidFill>
              <a:srgbClr val="D6DCE5"/>
            </a:solidFill>
            <a:prstDash val="solid"/>
          </a:ln>
        </p:spPr>
        <p:txBody>
          <a:bodyPr/>
          <a:lstStyle/>
          <a:p>
            <a:endParaRPr/>
          </a:p>
        </p:txBody>
      </p:sp>
      <p:sp>
        <p:nvSpPr>
          <p:cNvPr id="944" name="矩形: 圆角 943"/>
          <p:cNvSpPr/>
          <p:nvPr/>
        </p:nvSpPr>
        <p:spPr>
          <a:xfrm>
            <a:off x="571500" y="1104900"/>
            <a:ext cx="304800" cy="304800"/>
          </a:xfrm>
          <a:prstGeom prst="roundRect">
            <a:avLst>
              <a:gd name="adj" fmla="val 25000"/>
            </a:avLst>
          </a:prstGeom>
          <a:solidFill>
            <a:srgbClr val="D9534F"/>
          </a:solidFill>
          <a:ln/>
        </p:spPr>
        <p:txBody>
          <a:bodyPr/>
          <a:lstStyle/>
          <a:p>
            <a:endParaRPr/>
          </a:p>
        </p:txBody>
      </p:sp>
      <p:sp>
        <p:nvSpPr>
          <p:cNvPr id="945" name="文本框 944" descr="{&quot;isTemplate&quot;:true,&quot;type&quot;:&quot;text&quot;}"/>
          <p:cNvSpPr txBox="1"/>
          <p:nvPr/>
        </p:nvSpPr>
        <p:spPr>
          <a:xfrm>
            <a:off x="676275" y="11620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4</a:t>
            </a:r>
            <a:endParaRPr/>
          </a:p>
        </p:txBody>
      </p:sp>
      <p:sp>
        <p:nvSpPr>
          <p:cNvPr id="946" name="文本框 945" descr="{&quot;isTemplate&quot;:true,&quot;type&quot;:&quot;text&quot;}"/>
          <p:cNvSpPr txBox="1"/>
          <p:nvPr/>
        </p:nvSpPr>
        <p:spPr>
          <a:xfrm>
            <a:off x="990600" y="1123950"/>
            <a:ext cx="18288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每条建议配套好处</a:t>
            </a:r>
            <a:endParaRPr/>
          </a:p>
        </p:txBody>
      </p:sp>
      <p:sp>
        <p:nvSpPr>
          <p:cNvPr id="947" name="文本框 946" descr="{&quot;isTemplate&quot;:true,&quot;type&quot;:&quot;text&quot;}"/>
          <p:cNvSpPr txBox="1"/>
          <p:nvPr/>
        </p:nvSpPr>
        <p:spPr>
          <a:xfrm>
            <a:off x="571500" y="1504950"/>
            <a:ext cx="68199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解释采纳建议后能解决什么问题、带来哪些益处</a:t>
            </a:r>
            <a:endParaRPr/>
          </a:p>
        </p:txBody>
      </p:sp>
      <p:sp>
        <p:nvSpPr>
          <p:cNvPr id="948" name="矩形: 圆角 947"/>
          <p:cNvSpPr/>
          <p:nvPr/>
        </p:nvSpPr>
        <p:spPr>
          <a:xfrm>
            <a:off x="571500" y="1790700"/>
            <a:ext cx="6819900" cy="1000125"/>
          </a:xfrm>
          <a:prstGeom prst="roundRect">
            <a:avLst>
              <a:gd name="adj" fmla="val 7619"/>
            </a:avLst>
          </a:prstGeom>
          <a:solidFill>
            <a:srgbClr val="F0F5FC"/>
          </a:solidFill>
          <a:ln/>
        </p:spPr>
        <p:txBody>
          <a:bodyPr/>
          <a:lstStyle/>
          <a:p>
            <a:endParaRPr/>
          </a:p>
        </p:txBody>
      </p:sp>
      <p:sp>
        <p:nvSpPr>
          <p:cNvPr id="949" name="文本框 948" descr="{&quot;isTemplate&quot;:true,&quot;type&quot;:&quot;text&quot;}"/>
          <p:cNvSpPr txBox="1"/>
          <p:nvPr/>
        </p:nvSpPr>
        <p:spPr>
          <a:xfrm>
            <a:off x="704850" y="1924050"/>
            <a:ext cx="6553200" cy="733425"/>
          </a:xfrm>
          <a:prstGeom prst="rect">
            <a:avLst/>
          </a:prstGeom>
        </p:spPr>
        <p:txBody>
          <a:bodyPr wrap="square" lIns="0" tIns="0" rIns="0" bIns="0">
            <a:normAutofit/>
          </a:bodyPr>
          <a:lstStyle/>
          <a:p>
            <a:pPr>
              <a:lnSpc>
                <a:spcPct val="145000"/>
              </a:lnSpc>
            </a:pPr>
            <a:r>
              <a:rPr lang="en-US" sz="1650">
                <a:solidFill>
                  <a:srgbClr val="1A2230"/>
                </a:solidFill>
                <a:latin typeface="Microsoft YaHei"/>
                <a:ea typeface="Microsoft YaHei"/>
              </a:rPr>
              <a:t>If so, we can have more materials to study and make full use of spare time to read.</a:t>
            </a:r>
            <a:endParaRPr/>
          </a:p>
        </p:txBody>
      </p:sp>
      <p:sp>
        <p:nvSpPr>
          <p:cNvPr id="950" name="文本框 949" descr="{&quot;isTemplate&quot;:true,&quot;type&quot;:&quot;text&quot;}"/>
          <p:cNvSpPr txBox="1"/>
          <p:nvPr/>
        </p:nvSpPr>
        <p:spPr>
          <a:xfrm>
            <a:off x="571500" y="2886075"/>
            <a:ext cx="6819900" cy="552450"/>
          </a:xfrm>
          <a:prstGeom prst="rect">
            <a:avLst/>
          </a:prstGeom>
        </p:spPr>
        <p:txBody>
          <a:bodyPr wrap="square" lIns="0" tIns="0" rIns="0" bIns="0">
            <a:normAutofit/>
          </a:bodyPr>
          <a:lstStyle/>
          <a:p>
            <a:pPr>
              <a:lnSpc>
                <a:spcPct val="150000"/>
              </a:lnSpc>
            </a:pPr>
            <a:r>
              <a:rPr lang="zh-CN" sz="1200">
                <a:solidFill>
                  <a:srgbClr val="4A5568"/>
                </a:solidFill>
                <a:latin typeface="Microsoft YaHei"/>
                <a:ea typeface="Microsoft YaHei"/>
              </a:rPr>
              <a:t>对比：只写</a:t>
            </a:r>
            <a:r>
              <a:rPr lang="en-US" sz="1200">
                <a:solidFill>
                  <a:srgbClr val="4A5568"/>
                </a:solidFill>
                <a:latin typeface="Microsoft YaHei"/>
                <a:ea typeface="Microsoft YaHei"/>
              </a:rPr>
              <a:t> We should improve the library. </a:t>
            </a:r>
            <a:r>
              <a:rPr lang="zh-CN" sz="1200">
                <a:solidFill>
                  <a:srgbClr val="4A5568"/>
                </a:solidFill>
                <a:latin typeface="Microsoft YaHei"/>
                <a:ea typeface="Microsoft YaHei"/>
              </a:rPr>
              <a:t>属于</a:t>
            </a:r>
            <a:r>
              <a:rPr lang="en-US" sz="1200">
                <a:solidFill>
                  <a:srgbClr val="4A5568"/>
                </a:solidFill>
                <a:latin typeface="Microsoft YaHei"/>
                <a:ea typeface="Microsoft YaHei"/>
              </a:rPr>
              <a:t>"</a:t>
            </a:r>
            <a:r>
              <a:rPr lang="zh-CN" sz="1200">
                <a:solidFill>
                  <a:srgbClr val="4A5568"/>
                </a:solidFill>
                <a:latin typeface="Microsoft YaHei"/>
                <a:ea typeface="Microsoft YaHei"/>
              </a:rPr>
              <a:t>有建议无好处</a:t>
            </a:r>
            <a:r>
              <a:rPr lang="en-US" sz="1200">
                <a:solidFill>
                  <a:srgbClr val="4A5568"/>
                </a:solidFill>
                <a:latin typeface="Microsoft YaHei"/>
                <a:ea typeface="Microsoft YaHei"/>
              </a:rPr>
              <a:t>"</a:t>
            </a:r>
            <a:r>
              <a:rPr lang="zh-CN" sz="1200">
                <a:solidFill>
                  <a:srgbClr val="4A5568"/>
                </a:solidFill>
                <a:latin typeface="Microsoft YaHei"/>
                <a:ea typeface="Microsoft YaHei"/>
              </a:rPr>
              <a:t>，逻辑链断在这里；补上</a:t>
            </a:r>
            <a:r>
              <a:rPr lang="en-US" sz="1200">
                <a:solidFill>
                  <a:srgbClr val="4A5568"/>
                </a:solidFill>
                <a:latin typeface="Microsoft YaHei"/>
                <a:ea typeface="Microsoft YaHei"/>
              </a:rPr>
              <a:t> If so, we can... / which will help us... </a:t>
            </a:r>
            <a:r>
              <a:rPr lang="zh-CN" sz="1200">
                <a:solidFill>
                  <a:srgbClr val="4A5568"/>
                </a:solidFill>
                <a:latin typeface="Microsoft YaHei"/>
                <a:ea typeface="Microsoft YaHei"/>
              </a:rPr>
              <a:t>才算完整。</a:t>
            </a:r>
            <a:endParaRPr/>
          </a:p>
        </p:txBody>
      </p:sp>
      <p:sp>
        <p:nvSpPr>
          <p:cNvPr id="951" name="矩形: 圆角 950"/>
          <p:cNvSpPr/>
          <p:nvPr/>
        </p:nvSpPr>
        <p:spPr>
          <a:xfrm>
            <a:off x="381000" y="4210050"/>
            <a:ext cx="7200900" cy="2114550"/>
          </a:xfrm>
          <a:prstGeom prst="roundRect">
            <a:avLst>
              <a:gd name="adj" fmla="val 5405"/>
            </a:avLst>
          </a:prstGeom>
          <a:solidFill>
            <a:srgbClr val="F7F9FC"/>
          </a:solidFill>
          <a:ln w="12700">
            <a:solidFill>
              <a:srgbClr val="D6DCE5"/>
            </a:solidFill>
            <a:prstDash val="solid"/>
          </a:ln>
        </p:spPr>
        <p:txBody>
          <a:bodyPr/>
          <a:lstStyle/>
          <a:p>
            <a:endParaRPr/>
          </a:p>
        </p:txBody>
      </p:sp>
      <p:sp>
        <p:nvSpPr>
          <p:cNvPr id="952" name="矩形: 圆角 951"/>
          <p:cNvSpPr/>
          <p:nvPr/>
        </p:nvSpPr>
        <p:spPr>
          <a:xfrm>
            <a:off x="571500" y="4400550"/>
            <a:ext cx="304800" cy="304800"/>
          </a:xfrm>
          <a:prstGeom prst="roundRect">
            <a:avLst>
              <a:gd name="adj" fmla="val 25000"/>
            </a:avLst>
          </a:prstGeom>
          <a:solidFill>
            <a:srgbClr val="3D7BD9"/>
          </a:solidFill>
          <a:ln/>
        </p:spPr>
        <p:txBody>
          <a:bodyPr/>
          <a:lstStyle/>
          <a:p>
            <a:endParaRPr/>
          </a:p>
        </p:txBody>
      </p:sp>
      <p:sp>
        <p:nvSpPr>
          <p:cNvPr id="953" name="文本框 952" descr="{&quot;isTemplate&quot;:true,&quot;type&quot;:&quot;text&quot;}"/>
          <p:cNvSpPr txBox="1"/>
          <p:nvPr/>
        </p:nvSpPr>
        <p:spPr>
          <a:xfrm>
            <a:off x="676275" y="445770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5</a:t>
            </a:r>
            <a:endParaRPr/>
          </a:p>
        </p:txBody>
      </p:sp>
      <p:sp>
        <p:nvSpPr>
          <p:cNvPr id="954" name="文本框 953" descr="{&quot;isTemplate&quot;:true,&quot;type&quot;:&quot;text&quot;}"/>
          <p:cNvSpPr txBox="1"/>
          <p:nvPr/>
        </p:nvSpPr>
        <p:spPr>
          <a:xfrm>
            <a:off x="990600" y="4419600"/>
            <a:ext cx="27432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补充配套可行方案（可选）</a:t>
            </a:r>
            <a:endParaRPr/>
          </a:p>
        </p:txBody>
      </p:sp>
      <p:sp>
        <p:nvSpPr>
          <p:cNvPr id="955" name="文本框 954" descr="{&quot;isTemplate&quot;:true,&quot;type&quot;:&quot;text&quot;}"/>
          <p:cNvSpPr txBox="1"/>
          <p:nvPr/>
        </p:nvSpPr>
        <p:spPr>
          <a:xfrm>
            <a:off x="571500" y="4800600"/>
            <a:ext cx="68199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补充落地细节，增强建议的说服力与可行性</a:t>
            </a:r>
            <a:endParaRPr/>
          </a:p>
        </p:txBody>
      </p:sp>
      <p:sp>
        <p:nvSpPr>
          <p:cNvPr id="956" name="文本框 955" descr="{&quot;isTemplate&quot;:true,&quot;type&quot;:&quot;text&quot;}"/>
          <p:cNvSpPr txBox="1"/>
          <p:nvPr/>
        </p:nvSpPr>
        <p:spPr>
          <a:xfrm>
            <a:off x="571500" y="5086350"/>
            <a:ext cx="6819900" cy="733425"/>
          </a:xfrm>
          <a:prstGeom prst="rect">
            <a:avLst/>
          </a:prstGeom>
        </p:spPr>
        <p:txBody>
          <a:bodyPr wrap="square" lIns="0" tIns="0" rIns="0" bIns="0">
            <a:normAutofit/>
          </a:bodyPr>
          <a:lstStyle/>
          <a:p>
            <a:pPr>
              <a:lnSpc>
                <a:spcPct val="145000"/>
              </a:lnSpc>
            </a:pPr>
            <a:r>
              <a:rPr lang="en-US" sz="1650">
                <a:solidFill>
                  <a:srgbClr val="1A2230"/>
                </a:solidFill>
                <a:latin typeface="Microsoft YaHei"/>
                <a:ea typeface="Microsoft YaHei"/>
              </a:rPr>
              <a:t>We can also set up a book donation corner to enrich our collection without much cost.</a:t>
            </a:r>
            <a:endParaRPr/>
          </a:p>
        </p:txBody>
      </p:sp>
      <p:sp>
        <p:nvSpPr>
          <p:cNvPr id="957" name="矩形: 圆角 956"/>
          <p:cNvSpPr/>
          <p:nvPr/>
        </p:nvSpPr>
        <p:spPr>
          <a:xfrm>
            <a:off x="7810500" y="914400"/>
            <a:ext cx="4000500" cy="3810000"/>
          </a:xfrm>
          <a:prstGeom prst="roundRect">
            <a:avLst>
              <a:gd name="adj" fmla="val 3000"/>
            </a:avLst>
          </a:prstGeom>
          <a:solidFill>
            <a:srgbClr val="0E3F8C"/>
          </a:solidFill>
          <a:ln/>
        </p:spPr>
        <p:txBody>
          <a:bodyPr/>
          <a:lstStyle/>
          <a:p>
            <a:endParaRPr/>
          </a:p>
        </p:txBody>
      </p:sp>
      <p:sp>
        <p:nvSpPr>
          <p:cNvPr id="958" name="矩形: 圆角 957"/>
          <p:cNvSpPr/>
          <p:nvPr/>
        </p:nvSpPr>
        <p:spPr>
          <a:xfrm>
            <a:off x="8020050" y="1123950"/>
            <a:ext cx="304800" cy="304800"/>
          </a:xfrm>
          <a:prstGeom prst="roundRect">
            <a:avLst>
              <a:gd name="adj" fmla="val 25000"/>
            </a:avLst>
          </a:prstGeom>
          <a:solidFill>
            <a:srgbClr val="FFC107"/>
          </a:solidFill>
          <a:ln/>
        </p:spPr>
        <p:txBody>
          <a:bodyPr/>
          <a:lstStyle/>
          <a:p>
            <a:endParaRPr/>
          </a:p>
        </p:txBody>
      </p:sp>
      <p:sp>
        <p:nvSpPr>
          <p:cNvPr id="959" name="文本框 958" descr="{&quot;isTemplate&quot;:true,&quot;type&quot;:&quot;text&quot;}"/>
          <p:cNvSpPr txBox="1"/>
          <p:nvPr/>
        </p:nvSpPr>
        <p:spPr>
          <a:xfrm>
            <a:off x="8124825" y="1181100"/>
            <a:ext cx="104775" cy="200025"/>
          </a:xfrm>
          <a:prstGeom prst="rect">
            <a:avLst/>
          </a:prstGeom>
        </p:spPr>
        <p:txBody>
          <a:bodyPr wrap="none" lIns="0" tIns="0" rIns="0" bIns="0"/>
          <a:lstStyle/>
          <a:p>
            <a:pPr>
              <a:lnSpc>
                <a:spcPct val="100000"/>
              </a:lnSpc>
            </a:pPr>
            <a:r>
              <a:rPr lang="en-US" sz="1275" b="1">
                <a:solidFill>
                  <a:srgbClr val="0E3F8C"/>
                </a:solidFill>
                <a:latin typeface="Microsoft YaHei"/>
                <a:ea typeface="Microsoft YaHei"/>
              </a:rPr>
              <a:t>6</a:t>
            </a:r>
            <a:endParaRPr/>
          </a:p>
        </p:txBody>
      </p:sp>
      <p:sp>
        <p:nvSpPr>
          <p:cNvPr id="960" name="文本框 959" descr="{&quot;isTemplate&quot;:true,&quot;type&quot;:&quot;text&quot;}"/>
          <p:cNvSpPr txBox="1"/>
          <p:nvPr/>
        </p:nvSpPr>
        <p:spPr>
          <a:xfrm>
            <a:off x="8439150" y="1143000"/>
            <a:ext cx="2143125" cy="276225"/>
          </a:xfrm>
          <a:prstGeom prst="rect">
            <a:avLst/>
          </a:prstGeom>
        </p:spPr>
        <p:txBody>
          <a:bodyPr wrap="none" lIns="0" tIns="0" rIns="0" bIns="0"/>
          <a:lstStyle/>
          <a:p>
            <a:pPr>
              <a:lnSpc>
                <a:spcPct val="100000"/>
              </a:lnSpc>
            </a:pPr>
            <a:r>
              <a:rPr lang="zh-CN" sz="1800" b="1">
                <a:solidFill>
                  <a:srgbClr val="FFFFFF"/>
                </a:solidFill>
                <a:latin typeface="Microsoft YaHei"/>
                <a:ea typeface="Microsoft YaHei"/>
              </a:rPr>
              <a:t>礼貌收尾</a:t>
            </a:r>
            <a:r>
              <a:rPr lang="en-US" sz="1800" b="1">
                <a:solidFill>
                  <a:srgbClr val="FFFFFF"/>
                </a:solidFill>
                <a:latin typeface="Microsoft YaHei"/>
                <a:ea typeface="Microsoft YaHei"/>
              </a:rPr>
              <a:t> + </a:t>
            </a:r>
            <a:r>
              <a:rPr lang="zh-CN" sz="1800" b="1">
                <a:solidFill>
                  <a:srgbClr val="FFFFFF"/>
                </a:solidFill>
                <a:latin typeface="Microsoft YaHei"/>
                <a:ea typeface="Microsoft YaHei"/>
              </a:rPr>
              <a:t>期待回复</a:t>
            </a:r>
            <a:endParaRPr/>
          </a:p>
        </p:txBody>
      </p:sp>
      <p:sp>
        <p:nvSpPr>
          <p:cNvPr id="961" name="文本框 960" descr="{&quot;isTemplate&quot;:true,&quot;type&quot;:&quot;text&quot;}"/>
          <p:cNvSpPr txBox="1"/>
          <p:nvPr/>
        </p:nvSpPr>
        <p:spPr>
          <a:xfrm>
            <a:off x="8020050" y="1543050"/>
            <a:ext cx="3581400" cy="276225"/>
          </a:xfrm>
          <a:prstGeom prst="rect">
            <a:avLst/>
          </a:prstGeom>
        </p:spPr>
        <p:txBody>
          <a:bodyPr wrap="none" lIns="0" tIns="0" rIns="0" bIns="0"/>
          <a:lstStyle/>
          <a:p>
            <a:pPr>
              <a:lnSpc>
                <a:spcPct val="150000"/>
              </a:lnSpc>
            </a:pPr>
            <a:r>
              <a:rPr lang="zh-CN" sz="1200">
                <a:solidFill>
                  <a:srgbClr val="BBD2F2"/>
                </a:solidFill>
                <a:latin typeface="Microsoft YaHei"/>
                <a:ea typeface="Microsoft YaHei"/>
              </a:rPr>
              <a:t>语气委婉客气，表达期待改善，感谢对方阅读</a:t>
            </a:r>
            <a:endParaRPr/>
          </a:p>
        </p:txBody>
      </p:sp>
      <p:sp>
        <p:nvSpPr>
          <p:cNvPr id="962" name="矩形 961"/>
          <p:cNvSpPr/>
          <p:nvPr/>
        </p:nvSpPr>
        <p:spPr>
          <a:xfrm>
            <a:off x="8020050" y="1933575"/>
            <a:ext cx="3581400" cy="9525"/>
          </a:xfrm>
          <a:prstGeom prst="rect">
            <a:avLst/>
          </a:prstGeom>
          <a:solidFill>
            <a:srgbClr val="FFFFFF">
              <a:alpha val="22000"/>
            </a:srgbClr>
          </a:solidFill>
          <a:ln/>
        </p:spPr>
        <p:txBody>
          <a:bodyPr/>
          <a:lstStyle/>
          <a:p>
            <a:endParaRPr/>
          </a:p>
        </p:txBody>
      </p:sp>
      <p:sp>
        <p:nvSpPr>
          <p:cNvPr id="963" name="文本框 962" descr="{&quot;isTemplate&quot;:true,&quot;type&quot;:&quot;text&quot;}"/>
          <p:cNvSpPr txBox="1"/>
          <p:nvPr/>
        </p:nvSpPr>
        <p:spPr>
          <a:xfrm>
            <a:off x="8020050" y="2057400"/>
            <a:ext cx="3581400" cy="762000"/>
          </a:xfrm>
          <a:prstGeom prst="rect">
            <a:avLst/>
          </a:prstGeom>
        </p:spPr>
        <p:txBody>
          <a:bodyPr wrap="square" lIns="0" tIns="0" rIns="0" bIns="0">
            <a:normAutofit/>
          </a:bodyPr>
          <a:lstStyle/>
          <a:p>
            <a:pPr>
              <a:lnSpc>
                <a:spcPct val="150000"/>
              </a:lnSpc>
            </a:pPr>
            <a:r>
              <a:rPr lang="en-US" sz="1650">
                <a:solidFill>
                  <a:srgbClr val="FFFFFF"/>
                </a:solidFill>
                <a:latin typeface="Microsoft YaHei"/>
                <a:ea typeface="Microsoft YaHei"/>
              </a:rPr>
              <a:t>I would appreciate it if you could take my advice into consideration.</a:t>
            </a:r>
            <a:endParaRPr/>
          </a:p>
        </p:txBody>
      </p:sp>
      <p:sp>
        <p:nvSpPr>
          <p:cNvPr id="964" name="文本框 963" descr="{&quot;isTemplate&quot;:true,&quot;type&quot;:&quot;text&quot;}"/>
          <p:cNvSpPr txBox="1"/>
          <p:nvPr/>
        </p:nvSpPr>
        <p:spPr>
          <a:xfrm>
            <a:off x="8020050" y="2933700"/>
            <a:ext cx="3581400" cy="381000"/>
          </a:xfrm>
          <a:prstGeom prst="rect">
            <a:avLst/>
          </a:prstGeom>
        </p:spPr>
        <p:txBody>
          <a:bodyPr wrap="none" lIns="0" tIns="0" rIns="0" bIns="0"/>
          <a:lstStyle/>
          <a:p>
            <a:pPr>
              <a:lnSpc>
                <a:spcPct val="150000"/>
              </a:lnSpc>
            </a:pPr>
            <a:r>
              <a:rPr lang="en-US" sz="1650">
                <a:solidFill>
                  <a:srgbClr val="BBD2F2"/>
                </a:solidFill>
                <a:latin typeface="Microsoft YaHei"/>
                <a:ea typeface="Microsoft YaHei"/>
              </a:rPr>
              <a:t>Looking forward to your reply.</a:t>
            </a:r>
            <a:endParaRPr/>
          </a:p>
        </p:txBody>
      </p:sp>
      <p:sp>
        <p:nvSpPr>
          <p:cNvPr id="965" name="矩形: 圆角 964"/>
          <p:cNvSpPr/>
          <p:nvPr/>
        </p:nvSpPr>
        <p:spPr>
          <a:xfrm>
            <a:off x="7810500" y="4876800"/>
            <a:ext cx="4000500" cy="1447800"/>
          </a:xfrm>
          <a:prstGeom prst="roundRect">
            <a:avLst>
              <a:gd name="adj" fmla="val 7895"/>
            </a:avLst>
          </a:prstGeom>
          <a:solidFill>
            <a:srgbClr val="E8EFF8"/>
          </a:solidFill>
          <a:ln/>
        </p:spPr>
        <p:txBody>
          <a:bodyPr/>
          <a:lstStyle/>
          <a:p>
            <a:endParaRPr/>
          </a:p>
        </p:txBody>
      </p:sp>
      <p:pic>
        <p:nvPicPr>
          <p:cNvPr id="966" name="图形 965"/>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20050" y="5048250"/>
            <a:ext cx="247650" cy="247650"/>
          </a:xfrm>
          <a:prstGeom prst="rect">
            <a:avLst/>
          </a:prstGeom>
          <a:ln/>
        </p:spPr>
      </p:pic>
      <p:sp>
        <p:nvSpPr>
          <p:cNvPr id="967" name="文本框 966" descr="{&quot;isTemplate&quot;:true,&quot;type&quot;:&quot;text&quot;}"/>
          <p:cNvSpPr txBox="1"/>
          <p:nvPr/>
        </p:nvSpPr>
        <p:spPr>
          <a:xfrm>
            <a:off x="8020050" y="5391150"/>
            <a:ext cx="3581400" cy="762000"/>
          </a:xfrm>
          <a:prstGeom prst="rect">
            <a:avLst/>
          </a:prstGeom>
        </p:spPr>
        <p:txBody>
          <a:bodyPr wrap="square" lIns="0" tIns="0" rIns="0" bIns="0">
            <a:normAutofit/>
          </a:bodyPr>
          <a:lstStyle/>
          <a:p>
            <a:pPr>
              <a:lnSpc>
                <a:spcPct val="150000"/>
              </a:lnSpc>
            </a:pPr>
            <a:r>
              <a:rPr lang="zh-CN" sz="1650" b="1">
                <a:solidFill>
                  <a:srgbClr val="0E3F8C"/>
                </a:solidFill>
                <a:latin typeface="Microsoft YaHei"/>
                <a:ea typeface="Microsoft YaHei"/>
              </a:rPr>
              <a:t>每条建议后面，都要回答一句「采纳后有什么好处」</a:t>
            </a:r>
            <a:endParaRPr/>
          </a:p>
        </p:txBody>
      </p:sp>
      <p:sp>
        <p:nvSpPr>
          <p:cNvPr id="968" name="文本框 967"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969" name="文本框 968"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08 / 30</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2&lt;/Text&gt;&#10;            &lt;/Box&gt;&#10;            &lt;Text style={{ fontSize: 30, fontWeight: 'bold', color: '#0E3F8C' }}&gt;黄金三段式框架与篇幅分配&lt;/Text&gt;&#10;        &lt;/Box&gt;&#10;        &lt;Text style={{ fontSize: 14, color: '#8B97A8' }}&gt;结构要素：六要素与黄金三段式&lt;/Text&gt;&#10;    &lt;/Box&gt;&#10;&#10;    {/* B 区 612px → 内高 576 = 流程条 76 + 间距 14 + 三段卡 380 + 间距 14 + 强调条 92 */}&#10;    &lt;Box style={{ width: 1280, height: 612, flexDirection: 'column', padding: '20px 40px 16px 40px', gap: 14 }}&gt;&#10;        &lt;Box style={{ width: 1200, height: 76, flexDirection: 'row', alignItems: 'center', justifyContent: 'center', gap: 14 }}&gt;&#10;            &lt;Box style={{ padding: '10px 26px', background: '#1E4FA8', borderRadius: 999 }}&gt;&#10;                &lt;Text style={{ fontSize: 20, fontWeight: 'bold', color: '#FFFFFF' }}&gt;开头 · 1–2 句&lt;/Text&gt;&#10;            &lt;/Box&gt;&#10;            &lt;FAIcon name='chevron-right' style={{ fill: '#8B97A8', width: 22, height: 22 }} /&gt;&#10;            &lt;Box style={{ padding: '10px 26px', background: '#D9534F', borderRadius: 999 }}&gt;&#10;                &lt;Text style={{ fontSize: 20, fontWeight: 'bold', color: '#FFFFFF' }}&gt;主体 · 4–6 句&lt;/Text&gt;&#10;            &lt;/Box&gt;&#10;            &lt;FAIcon name='chevron-right' style={{ fill: '#8B97A8', width: 22, height: 22 }} /&gt;&#10;            &lt;Box style={{ padding: '10px 26px', background: '#3D7BD9', borderRadius: 999 }}&gt;&#10;                &lt;Text style={{ fontSize: 20, fontWeight: 'bold', color: '#FFFFFF' }}&gt;结尾 · 1–2 句&lt;/Text&gt;&#10;            &lt;/Box&gt;&#10;        &lt;/Box&gt;&#10;&#10;        &lt;Box style={{ width: 1200, height: 380, flexDirection: 'row', gap: 24 }}&gt;&#10;            &lt;Box style={{ width: 384, height: 380, padding: 20, background: '#FFFFFF', border: '1px solid #D6DCE5', borderRadius: 12, flexDirection: 'column', gap: 10 }}&gt;&#10;                &lt;Text style={{ fontSize: 44, fontWeight: 'bold', color: '#1E4FA8', lineHeight: 1.1 }}&gt;01&lt;/Text&gt;&#10;                &lt;Text style={{ fontSize: 24, fontWeight: 'bold', color: '#0E3F8C' }}&gt;开头 · 1–2 句&lt;/Text&gt;&#10;                &lt;Box style={{ width: 344, height: 1, background: '#D6DCE5' }} /&gt;&#10;                &lt;Text style={{ fontSize: 22, color: '#1A2230', lineHeight: 1.45 }}&gt;点明身份与写信目的，背景一句带过。&lt;/Text&gt;&#10;                &lt;Text style={{ fontSize: 16, color: '#4A5568', lineHeight: 1.5 }}&gt;How's it going? + Learning that... + I'm writing to...&lt;/Text&gt;&#10;                &lt;Box style={{ padding: 10, background: '#F0F5FC', borderRadius: 8 }}&gt;&#10;                    &lt;Text style={{ fontSize: 22, color: '#1A2230', lineHeight: 1.45 }}&gt;&#10;                        I'm writing to offer you some advice on your visit.&#10;                    &lt;/Text&gt;&#10;                &lt;/Box&gt;&#10;            &lt;/Box&gt;&#10;&#10;            &lt;Box style={{ width: 384, height: 380, padding: 20, background: '#F7F9FC', border: '1px solid #D6DCE5', borderTop: '4px solid #D9534F', borderRadius: 12, flexDirection: 'column', gap: 10 }}&gt;&#10;                &lt;Text style={{ fontSize: 44, fontWeight: 'bold', color: '#D9534F', lineHeight: 1.1 }}&gt;02&lt;/Text&gt;&#10;                &lt;Text style={{ fontSize: 24, fontWeight: 'bold', color: '#0E3F8C' }}&gt;主体 · 4–6 句&lt;/Text&gt;&#10;                &lt;Box style={{ width: 344, height: 1, background: '#D6DCE5' }} /&gt;&#10;                &lt;Text style={{ fontSize: 22, color: '#1A2230', lineHeight: 1.45 }}&gt;分条给建议，每条后面跟一句好处。&lt;/Text&gt;&#10;                &lt;Text style={{ fontSize: 16, color: '#4A5568', lineHeight: 1.5 }}&gt;First / Besides / Last but not least；If so, we can...&lt;/Text&gt;&#10;                &lt;Box style={{ padding: 10, background: '#FFFFFF', borderRadius: 8 }}&gt;&#10;                    &lt;Text style={{ fontSize: 22, color: '#1A2230', lineHeight: 1.45 }}&gt;&#10;                        First, it's a good idea to hold a reading sharing activity.&#10;                    &lt;/Text&gt;&#10;                &lt;/Box&gt;&#10;            &lt;/Box&gt;&#10;&#10;            &lt;Box style={{ width: 384, height: 380, padding: 20, background: '#FFFFFF', border: '1px solid #D6DCE5', borderRadius: 12, flexDirection: 'column', gap: 10 }}&gt;&#10;                &lt;Text style={{ fontSize: 44, fontWeight: 'bold', color: '#3D7BD9', lineHeight: 1.1 }}&gt;03&lt;/Text&gt;&#10;                &lt;Text style={{ fontSize: 24, fontWeight: 'bold', color: '#0E3F8C' }}&gt;结尾 · 1–2 句&lt;/Text&gt;&#10;                &lt;Box style={{ width: 344, height: 1, background: '#D6DCE5' }} /&gt;&#10;                &lt;Text style={{ fontSize: 22, color: '#1A2230', lineHeight: 1.45 }}&gt;委婉恳请采纳，期待回复，不再引入新建议。&lt;/Text&gt;&#10;                &lt;Text style={{ fontSize: 16, color: '#4A5568', lineHeight: 1.5 }}&gt;Hope my advice is helpful + Looking forward to your reply.&lt;/Text&gt;&#10;                &lt;Box style={{ padding: 10, background: '#F0F5FC', borderRadius: 8 }}&gt;&#10;                    &lt;Text style={{ fontSize: 22, color: '#1A2230', lineHeight: 1.45 }}&gt;&#10;                        I'm looking forward to your early reply.&#10;                    &lt;/Text&gt;&#10;                &lt;/Box&gt;&#10;            &lt;/Box&gt;&#10;        &lt;/Box&gt;&#10;&#10;        &lt;Box style={{ width: 1200, height: 92, padding: '0 28px', background: '#1E4FA8', borderRadius: 12, flexDirection: 'row', alignItems: 'center', justifyContent: 'space-between' }}&gt;&#10;            &lt;Text style={{ fontSize: 22, fontWeight: 'bold', color: '#FFFFFF' }}&gt;&#10;                篇幅公式：1–2 句 + 4–6 句 + 1–2 句 = 6–10 句&#10;            &lt;/Text&gt;&#10;            &lt;Box style={{ flexDirection: 'row', alignItems: 'center', gap: 10 }}&gt;&#10;                &lt;FAIcon name='check-circle' style={{ fill: '#FFC107', width: 24, height: 24 }} /&gt;&#10;                &lt;Text style={{ fontSize: 22, color: '#BBD2F2' }}&gt;约 80–100 词，正好写完&lt;/Text&gt;&#10;            &lt;/Box&gt;&#10;        &lt;/Box&gt;&#10;    &lt;/Box&gt;&#10;&#10;    &lt;Box style={{ width: 1280, height: 36, flexDirection: 'row', alignItems: 'center', justifyContent: 'space-between', padding: '0 40px' }}&gt;&#10;        &lt;Text style={{ fontSize: 14, color: '#8B97A8' }}&gt;高考建议信 · 北京专用&lt;/Text&gt;&#10;        &lt;Text style={{ fontSize: 14, color: '#8B97A8' }}&gt;09 / 30&lt;/Text&gt;&#10;    &lt;/Box&gt;&#10;&lt;/Slide&gt;&#10;"/>
        <p:cNvGrpSpPr/>
        <p:nvPr/>
      </p:nvGrpSpPr>
      <p:grpSpPr>
        <a:xfrm>
          <a:off x="0" y="0"/>
          <a:ext cx="0" cy="0"/>
          <a:chOff x="0" y="0"/>
          <a:chExt cx="0" cy="0"/>
        </a:xfrm>
      </p:grpSpPr>
      <p:sp>
        <p:nvSpPr>
          <p:cNvPr id="971" name="矩形 970"/>
          <p:cNvSpPr/>
          <p:nvPr/>
        </p:nvSpPr>
        <p:spPr>
          <a:xfrm>
            <a:off x="0" y="0"/>
            <a:ext cx="12192000" cy="6858000"/>
          </a:xfrm>
          <a:prstGeom prst="rect">
            <a:avLst/>
          </a:prstGeom>
          <a:solidFill>
            <a:srgbClr val="FFFFFF"/>
          </a:solidFill>
          <a:ln/>
        </p:spPr>
        <p:txBody>
          <a:bodyPr/>
          <a:lstStyle/>
          <a:p>
            <a:endParaRPr/>
          </a:p>
        </p:txBody>
      </p:sp>
      <p:sp>
        <p:nvSpPr>
          <p:cNvPr id="972" name="任意多边形: 形状 971"/>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973" name="矩形: 圆角 972"/>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974" name="文本框 973"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02</a:t>
            </a:r>
            <a:endParaRPr/>
          </a:p>
        </p:txBody>
      </p:sp>
      <p:sp>
        <p:nvSpPr>
          <p:cNvPr id="975" name="文本框 974" descr="{&quot;isTemplate&quot;:true,&quot;type&quot;:&quot;text&quot;}"/>
          <p:cNvSpPr txBox="1"/>
          <p:nvPr/>
        </p:nvSpPr>
        <p:spPr>
          <a:xfrm>
            <a:off x="819150" y="161925"/>
            <a:ext cx="3429000"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黄金三段式框架与篇幅分配</a:t>
            </a:r>
            <a:endParaRPr/>
          </a:p>
        </p:txBody>
      </p:sp>
      <p:sp>
        <p:nvSpPr>
          <p:cNvPr id="976" name="文本框 975" descr="{&quot;isTemplate&quot;:true,&quot;type&quot;:&quot;text&quot;}"/>
          <p:cNvSpPr txBox="1"/>
          <p:nvPr/>
        </p:nvSpPr>
        <p:spPr>
          <a:xfrm>
            <a:off x="9944100" y="257175"/>
            <a:ext cx="186690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结构要素：六要素与黄金三段式</a:t>
            </a:r>
            <a:endParaRPr/>
          </a:p>
        </p:txBody>
      </p:sp>
      <p:sp>
        <p:nvSpPr>
          <p:cNvPr id="977" name="矩形: 圆角 976"/>
          <p:cNvSpPr/>
          <p:nvPr/>
        </p:nvSpPr>
        <p:spPr>
          <a:xfrm>
            <a:off x="3124200" y="1028700"/>
            <a:ext cx="1666875" cy="419100"/>
          </a:xfrm>
          <a:prstGeom prst="roundRect">
            <a:avLst>
              <a:gd name="adj" fmla="val 2270455"/>
            </a:avLst>
          </a:prstGeom>
          <a:solidFill>
            <a:srgbClr val="1E4FA8"/>
          </a:solidFill>
          <a:ln/>
        </p:spPr>
        <p:txBody>
          <a:bodyPr/>
          <a:lstStyle/>
          <a:p>
            <a:endParaRPr/>
          </a:p>
        </p:txBody>
      </p:sp>
      <p:sp>
        <p:nvSpPr>
          <p:cNvPr id="978" name="文本框 977" descr="{&quot;isTemplate&quot;:true,&quot;type&quot;:&quot;text&quot;}"/>
          <p:cNvSpPr txBox="1"/>
          <p:nvPr/>
        </p:nvSpPr>
        <p:spPr>
          <a:xfrm>
            <a:off x="3371850" y="1123950"/>
            <a:ext cx="1171575" cy="228600"/>
          </a:xfrm>
          <a:prstGeom prst="rect">
            <a:avLst/>
          </a:prstGeom>
        </p:spPr>
        <p:txBody>
          <a:bodyPr wrap="none" lIns="0" tIns="0" rIns="0" bIns="0"/>
          <a:lstStyle/>
          <a:p>
            <a:pPr>
              <a:lnSpc>
                <a:spcPct val="100000"/>
              </a:lnSpc>
            </a:pPr>
            <a:r>
              <a:rPr lang="zh-CN" sz="1500" b="1">
                <a:solidFill>
                  <a:srgbClr val="FFFFFF"/>
                </a:solidFill>
                <a:latin typeface="Microsoft YaHei"/>
                <a:ea typeface="Microsoft YaHei"/>
              </a:rPr>
              <a:t>开头</a:t>
            </a:r>
            <a:r>
              <a:rPr lang="en-US" sz="1500" b="1">
                <a:solidFill>
                  <a:srgbClr val="FFFFFF"/>
                </a:solidFill>
                <a:latin typeface="Microsoft YaHei"/>
                <a:ea typeface="Microsoft YaHei"/>
              </a:rPr>
              <a:t> · 1–2 </a:t>
            </a:r>
            <a:r>
              <a:rPr lang="zh-CN" sz="1500" b="1">
                <a:solidFill>
                  <a:srgbClr val="FFFFFF"/>
                </a:solidFill>
                <a:latin typeface="Microsoft YaHei"/>
                <a:ea typeface="Microsoft YaHei"/>
              </a:rPr>
              <a:t>句</a:t>
            </a:r>
            <a:endParaRPr/>
          </a:p>
        </p:txBody>
      </p:sp>
      <p:pic>
        <p:nvPicPr>
          <p:cNvPr id="979" name="图形 978"/>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24425" y="1133475"/>
            <a:ext cx="209550" cy="209550"/>
          </a:xfrm>
          <a:prstGeom prst="rect">
            <a:avLst/>
          </a:prstGeom>
          <a:ln/>
        </p:spPr>
      </p:pic>
      <p:sp>
        <p:nvSpPr>
          <p:cNvPr id="980" name="矩形: 圆角 979"/>
          <p:cNvSpPr/>
          <p:nvPr/>
        </p:nvSpPr>
        <p:spPr>
          <a:xfrm>
            <a:off x="5267325" y="1028700"/>
            <a:ext cx="1666875" cy="419100"/>
          </a:xfrm>
          <a:prstGeom prst="roundRect">
            <a:avLst>
              <a:gd name="adj" fmla="val 2270455"/>
            </a:avLst>
          </a:prstGeom>
          <a:solidFill>
            <a:srgbClr val="D9534F"/>
          </a:solidFill>
          <a:ln/>
        </p:spPr>
        <p:txBody>
          <a:bodyPr/>
          <a:lstStyle/>
          <a:p>
            <a:endParaRPr/>
          </a:p>
        </p:txBody>
      </p:sp>
      <p:sp>
        <p:nvSpPr>
          <p:cNvPr id="981" name="文本框 980" descr="{&quot;isTemplate&quot;:true,&quot;type&quot;:&quot;text&quot;}"/>
          <p:cNvSpPr txBox="1"/>
          <p:nvPr/>
        </p:nvSpPr>
        <p:spPr>
          <a:xfrm>
            <a:off x="5514975" y="1123950"/>
            <a:ext cx="1171575" cy="228600"/>
          </a:xfrm>
          <a:prstGeom prst="rect">
            <a:avLst/>
          </a:prstGeom>
        </p:spPr>
        <p:txBody>
          <a:bodyPr wrap="none" lIns="0" tIns="0" rIns="0" bIns="0"/>
          <a:lstStyle/>
          <a:p>
            <a:pPr>
              <a:lnSpc>
                <a:spcPct val="100000"/>
              </a:lnSpc>
            </a:pPr>
            <a:r>
              <a:rPr lang="zh-CN" sz="1500" b="1">
                <a:solidFill>
                  <a:srgbClr val="FFFFFF"/>
                </a:solidFill>
                <a:latin typeface="Microsoft YaHei"/>
                <a:ea typeface="Microsoft YaHei"/>
              </a:rPr>
              <a:t>主体</a:t>
            </a:r>
            <a:r>
              <a:rPr lang="en-US" sz="1500" b="1">
                <a:solidFill>
                  <a:srgbClr val="FFFFFF"/>
                </a:solidFill>
                <a:latin typeface="Microsoft YaHei"/>
                <a:ea typeface="Microsoft YaHei"/>
              </a:rPr>
              <a:t> · 4–6 </a:t>
            </a:r>
            <a:r>
              <a:rPr lang="zh-CN" sz="1500" b="1">
                <a:solidFill>
                  <a:srgbClr val="FFFFFF"/>
                </a:solidFill>
                <a:latin typeface="Microsoft YaHei"/>
                <a:ea typeface="Microsoft YaHei"/>
              </a:rPr>
              <a:t>句</a:t>
            </a:r>
            <a:endParaRPr/>
          </a:p>
        </p:txBody>
      </p:sp>
      <p:pic>
        <p:nvPicPr>
          <p:cNvPr id="982" name="图形 981"/>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67550" y="1133475"/>
            <a:ext cx="209550" cy="209550"/>
          </a:xfrm>
          <a:prstGeom prst="rect">
            <a:avLst/>
          </a:prstGeom>
          <a:ln/>
        </p:spPr>
      </p:pic>
      <p:sp>
        <p:nvSpPr>
          <p:cNvPr id="983" name="矩形: 圆角 982"/>
          <p:cNvSpPr/>
          <p:nvPr/>
        </p:nvSpPr>
        <p:spPr>
          <a:xfrm>
            <a:off x="7410450" y="1028700"/>
            <a:ext cx="1666875" cy="419100"/>
          </a:xfrm>
          <a:prstGeom prst="roundRect">
            <a:avLst>
              <a:gd name="adj" fmla="val 2270455"/>
            </a:avLst>
          </a:prstGeom>
          <a:solidFill>
            <a:srgbClr val="3D7BD9"/>
          </a:solidFill>
          <a:ln/>
        </p:spPr>
        <p:txBody>
          <a:bodyPr/>
          <a:lstStyle/>
          <a:p>
            <a:endParaRPr/>
          </a:p>
        </p:txBody>
      </p:sp>
      <p:sp>
        <p:nvSpPr>
          <p:cNvPr id="984" name="文本框 983" descr="{&quot;isTemplate&quot;:true,&quot;type&quot;:&quot;text&quot;}"/>
          <p:cNvSpPr txBox="1"/>
          <p:nvPr/>
        </p:nvSpPr>
        <p:spPr>
          <a:xfrm>
            <a:off x="7658100" y="1123950"/>
            <a:ext cx="1171575" cy="228600"/>
          </a:xfrm>
          <a:prstGeom prst="rect">
            <a:avLst/>
          </a:prstGeom>
        </p:spPr>
        <p:txBody>
          <a:bodyPr wrap="none" lIns="0" tIns="0" rIns="0" bIns="0"/>
          <a:lstStyle/>
          <a:p>
            <a:pPr>
              <a:lnSpc>
                <a:spcPct val="100000"/>
              </a:lnSpc>
            </a:pPr>
            <a:r>
              <a:rPr lang="zh-CN" sz="1500" b="1">
                <a:solidFill>
                  <a:srgbClr val="FFFFFF"/>
                </a:solidFill>
                <a:latin typeface="Microsoft YaHei"/>
                <a:ea typeface="Microsoft YaHei"/>
              </a:rPr>
              <a:t>结尾</a:t>
            </a:r>
            <a:r>
              <a:rPr lang="en-US" sz="1500" b="1">
                <a:solidFill>
                  <a:srgbClr val="FFFFFF"/>
                </a:solidFill>
                <a:latin typeface="Microsoft YaHei"/>
                <a:ea typeface="Microsoft YaHei"/>
              </a:rPr>
              <a:t> · 1–2 </a:t>
            </a:r>
            <a:r>
              <a:rPr lang="zh-CN" sz="1500" b="1">
                <a:solidFill>
                  <a:srgbClr val="FFFFFF"/>
                </a:solidFill>
                <a:latin typeface="Microsoft YaHei"/>
                <a:ea typeface="Microsoft YaHei"/>
              </a:rPr>
              <a:t>句</a:t>
            </a:r>
            <a:endParaRPr/>
          </a:p>
        </p:txBody>
      </p:sp>
      <p:sp>
        <p:nvSpPr>
          <p:cNvPr id="985" name="矩形: 圆角 984"/>
          <p:cNvSpPr/>
          <p:nvPr/>
        </p:nvSpPr>
        <p:spPr>
          <a:xfrm>
            <a:off x="381000" y="1733550"/>
            <a:ext cx="3657600" cy="3619500"/>
          </a:xfrm>
          <a:prstGeom prst="roundRect">
            <a:avLst>
              <a:gd name="adj" fmla="val 3158"/>
            </a:avLst>
          </a:prstGeom>
          <a:solidFill>
            <a:srgbClr val="FFFFFF"/>
          </a:solidFill>
          <a:ln w="12700">
            <a:solidFill>
              <a:srgbClr val="D6DCE5"/>
            </a:solidFill>
            <a:prstDash val="solid"/>
          </a:ln>
        </p:spPr>
        <p:txBody>
          <a:bodyPr/>
          <a:lstStyle/>
          <a:p>
            <a:endParaRPr/>
          </a:p>
        </p:txBody>
      </p:sp>
      <p:sp>
        <p:nvSpPr>
          <p:cNvPr id="986" name="文本框 985" descr="{&quot;isTemplate&quot;:true,&quot;type&quot;:&quot;text&quot;}"/>
          <p:cNvSpPr txBox="1"/>
          <p:nvPr/>
        </p:nvSpPr>
        <p:spPr>
          <a:xfrm>
            <a:off x="571500" y="1924050"/>
            <a:ext cx="3276600" cy="561975"/>
          </a:xfrm>
          <a:prstGeom prst="rect">
            <a:avLst/>
          </a:prstGeom>
        </p:spPr>
        <p:txBody>
          <a:bodyPr wrap="none" lIns="0" tIns="0" rIns="0" bIns="0"/>
          <a:lstStyle/>
          <a:p>
            <a:pPr>
              <a:lnSpc>
                <a:spcPct val="110000"/>
              </a:lnSpc>
            </a:pPr>
            <a:r>
              <a:rPr lang="en-US" sz="3300" b="1">
                <a:solidFill>
                  <a:srgbClr val="1E4FA8"/>
                </a:solidFill>
                <a:latin typeface="Microsoft YaHei"/>
                <a:ea typeface="Microsoft YaHei"/>
              </a:rPr>
              <a:t>01</a:t>
            </a:r>
            <a:endParaRPr/>
          </a:p>
        </p:txBody>
      </p:sp>
      <p:sp>
        <p:nvSpPr>
          <p:cNvPr id="987" name="文本框 986" descr="{&quot;isTemplate&quot;:true,&quot;type&quot;:&quot;text&quot;}"/>
          <p:cNvSpPr txBox="1"/>
          <p:nvPr/>
        </p:nvSpPr>
        <p:spPr>
          <a:xfrm>
            <a:off x="571500" y="2581275"/>
            <a:ext cx="32766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开头</a:t>
            </a:r>
            <a:r>
              <a:rPr lang="en-US" sz="1800" b="1">
                <a:solidFill>
                  <a:srgbClr val="0E3F8C"/>
                </a:solidFill>
                <a:latin typeface="Microsoft YaHei"/>
                <a:ea typeface="Microsoft YaHei"/>
              </a:rPr>
              <a:t> · 1–2 </a:t>
            </a:r>
            <a:r>
              <a:rPr lang="zh-CN" sz="1800" b="1">
                <a:solidFill>
                  <a:srgbClr val="0E3F8C"/>
                </a:solidFill>
                <a:latin typeface="Microsoft YaHei"/>
                <a:ea typeface="Microsoft YaHei"/>
              </a:rPr>
              <a:t>句</a:t>
            </a:r>
            <a:endParaRPr/>
          </a:p>
        </p:txBody>
      </p:sp>
      <p:sp>
        <p:nvSpPr>
          <p:cNvPr id="988" name="矩形 987"/>
          <p:cNvSpPr/>
          <p:nvPr/>
        </p:nvSpPr>
        <p:spPr>
          <a:xfrm>
            <a:off x="571500" y="2952750"/>
            <a:ext cx="3276600" cy="9525"/>
          </a:xfrm>
          <a:prstGeom prst="rect">
            <a:avLst/>
          </a:prstGeom>
          <a:solidFill>
            <a:srgbClr val="D6DCE5"/>
          </a:solidFill>
          <a:ln/>
        </p:spPr>
        <p:txBody>
          <a:bodyPr/>
          <a:lstStyle/>
          <a:p>
            <a:endParaRPr/>
          </a:p>
        </p:txBody>
      </p:sp>
      <p:sp>
        <p:nvSpPr>
          <p:cNvPr id="989" name="文本框 988" descr="{&quot;isTemplate&quot;:true,&quot;type&quot;:&quot;text&quot;}"/>
          <p:cNvSpPr txBox="1"/>
          <p:nvPr/>
        </p:nvSpPr>
        <p:spPr>
          <a:xfrm>
            <a:off x="571500" y="3057525"/>
            <a:ext cx="3276600" cy="733425"/>
          </a:xfrm>
          <a:prstGeom prst="rect">
            <a:avLst/>
          </a:prstGeom>
        </p:spPr>
        <p:txBody>
          <a:bodyPr wrap="square" lIns="0" tIns="0" rIns="0" bIns="0">
            <a:normAutofit/>
          </a:bodyPr>
          <a:lstStyle/>
          <a:p>
            <a:pPr>
              <a:lnSpc>
                <a:spcPct val="145000"/>
              </a:lnSpc>
            </a:pPr>
            <a:r>
              <a:rPr lang="zh-CN" sz="1650">
                <a:solidFill>
                  <a:srgbClr val="1A2230"/>
                </a:solidFill>
                <a:latin typeface="Microsoft YaHei"/>
                <a:ea typeface="Microsoft YaHei"/>
              </a:rPr>
              <a:t>点明身份与写信目的，背景一句带过。</a:t>
            </a:r>
            <a:endParaRPr/>
          </a:p>
        </p:txBody>
      </p:sp>
      <p:sp>
        <p:nvSpPr>
          <p:cNvPr id="990" name="文本框 989" descr="{&quot;isTemplate&quot;:true,&quot;type&quot;:&quot;text&quot;}"/>
          <p:cNvSpPr txBox="1"/>
          <p:nvPr/>
        </p:nvSpPr>
        <p:spPr>
          <a:xfrm>
            <a:off x="571500" y="3886200"/>
            <a:ext cx="3276600" cy="552450"/>
          </a:xfrm>
          <a:prstGeom prst="rect">
            <a:avLst/>
          </a:prstGeom>
        </p:spPr>
        <p:txBody>
          <a:bodyPr wrap="square" lIns="0" tIns="0" rIns="0" bIns="0">
            <a:normAutofit/>
          </a:bodyPr>
          <a:lstStyle/>
          <a:p>
            <a:pPr>
              <a:lnSpc>
                <a:spcPct val="150000"/>
              </a:lnSpc>
            </a:pPr>
            <a:r>
              <a:rPr lang="en-US" sz="1200">
                <a:solidFill>
                  <a:srgbClr val="4A5568"/>
                </a:solidFill>
                <a:latin typeface="Microsoft YaHei"/>
                <a:ea typeface="Microsoft YaHei"/>
              </a:rPr>
              <a:t>How's it going? + Learning that... + I'm writing to...</a:t>
            </a:r>
            <a:endParaRPr/>
          </a:p>
        </p:txBody>
      </p:sp>
      <p:sp>
        <p:nvSpPr>
          <p:cNvPr id="991" name="矩形: 圆角 990"/>
          <p:cNvSpPr/>
          <p:nvPr/>
        </p:nvSpPr>
        <p:spPr>
          <a:xfrm>
            <a:off x="571500" y="4533900"/>
            <a:ext cx="3276600" cy="923925"/>
          </a:xfrm>
          <a:prstGeom prst="roundRect">
            <a:avLst>
              <a:gd name="adj" fmla="val 8247"/>
            </a:avLst>
          </a:prstGeom>
          <a:solidFill>
            <a:srgbClr val="F0F5FC"/>
          </a:solidFill>
          <a:ln/>
        </p:spPr>
        <p:txBody>
          <a:bodyPr/>
          <a:lstStyle/>
          <a:p>
            <a:endParaRPr/>
          </a:p>
        </p:txBody>
      </p:sp>
      <p:sp>
        <p:nvSpPr>
          <p:cNvPr id="992" name="文本框 991" descr="{&quot;isTemplate&quot;:true,&quot;type&quot;:&quot;text&quot;}"/>
          <p:cNvSpPr txBox="1"/>
          <p:nvPr/>
        </p:nvSpPr>
        <p:spPr>
          <a:xfrm>
            <a:off x="666750" y="4629150"/>
            <a:ext cx="3086100" cy="733425"/>
          </a:xfrm>
          <a:prstGeom prst="rect">
            <a:avLst/>
          </a:prstGeom>
        </p:spPr>
        <p:txBody>
          <a:bodyPr wrap="square" lIns="0" tIns="0" rIns="0" bIns="0">
            <a:normAutofit/>
          </a:bodyPr>
          <a:lstStyle/>
          <a:p>
            <a:pPr>
              <a:lnSpc>
                <a:spcPct val="145000"/>
              </a:lnSpc>
            </a:pPr>
            <a:r>
              <a:rPr lang="en-US" sz="1650">
                <a:solidFill>
                  <a:srgbClr val="1A2230"/>
                </a:solidFill>
                <a:latin typeface="Microsoft YaHei"/>
                <a:ea typeface="Microsoft YaHei"/>
              </a:rPr>
              <a:t>I'm writing to offer you some advice on your visit.</a:t>
            </a:r>
            <a:endParaRPr/>
          </a:p>
        </p:txBody>
      </p:sp>
      <p:sp>
        <p:nvSpPr>
          <p:cNvPr id="993" name="矩形: 圆角 992"/>
          <p:cNvSpPr/>
          <p:nvPr/>
        </p:nvSpPr>
        <p:spPr>
          <a:xfrm>
            <a:off x="4267200" y="1771650"/>
            <a:ext cx="3657600" cy="3581400"/>
          </a:xfrm>
          <a:prstGeom prst="roundRect">
            <a:avLst>
              <a:gd name="adj" fmla="val 3191"/>
            </a:avLst>
          </a:prstGeom>
          <a:solidFill>
            <a:srgbClr val="F7F9FC"/>
          </a:solidFill>
          <a:ln/>
        </p:spPr>
        <p:txBody>
          <a:bodyPr/>
          <a:lstStyle/>
          <a:p>
            <a:endParaRPr/>
          </a:p>
        </p:txBody>
      </p:sp>
      <p:sp>
        <p:nvSpPr>
          <p:cNvPr id="994" name="任意多边形: 形状 993"/>
          <p:cNvSpPr/>
          <p:nvPr/>
        </p:nvSpPr>
        <p:spPr>
          <a:xfrm>
            <a:off x="4267200" y="1771650"/>
            <a:ext cx="3657600" cy="3581400"/>
          </a:xfrm>
          <a:custGeom>
            <a:avLst/>
            <a:gdLst/>
            <a:ahLst/>
            <a:cxnLst/>
            <a:rect l="0" t="0" r="0" b="0"/>
            <a:pathLst>
              <a:path w="384" h="376">
                <a:moveTo>
                  <a:pt x="373" y="0"/>
                </a:moveTo>
                <a:cubicBezTo>
                  <a:pt x="378" y="0"/>
                  <a:pt x="383" y="4"/>
                  <a:pt x="384" y="10"/>
                </a:cubicBezTo>
                <a:cubicBezTo>
                  <a:pt x="383" y="6"/>
                  <a:pt x="380" y="4"/>
                  <a:pt x="376" y="4"/>
                </a:cubicBezTo>
                <a:lnTo>
                  <a:pt x="8" y="4"/>
                </a:lnTo>
                <a:cubicBezTo>
                  <a:pt x="4" y="4"/>
                  <a:pt x="1" y="7"/>
                  <a:pt x="0" y="10"/>
                </a:cubicBezTo>
                <a:cubicBezTo>
                  <a:pt x="1" y="4"/>
                  <a:pt x="6" y="0"/>
                  <a:pt x="12" y="0"/>
                </a:cubicBezTo>
                <a:lnTo>
                  <a:pt x="372" y="0"/>
                </a:lnTo>
                <a:close/>
              </a:path>
            </a:pathLst>
          </a:custGeom>
          <a:solidFill>
            <a:srgbClr val="D9534F"/>
          </a:solidFill>
          <a:ln/>
        </p:spPr>
        <p:txBody>
          <a:bodyPr/>
          <a:lstStyle/>
          <a:p>
            <a:endParaRPr/>
          </a:p>
        </p:txBody>
      </p:sp>
      <p:sp>
        <p:nvSpPr>
          <p:cNvPr id="995" name="文本框 994" descr="{&quot;isTemplate&quot;:true,&quot;type&quot;:&quot;text&quot;}"/>
          <p:cNvSpPr txBox="1"/>
          <p:nvPr/>
        </p:nvSpPr>
        <p:spPr>
          <a:xfrm>
            <a:off x="4457700" y="1962150"/>
            <a:ext cx="3276600" cy="561975"/>
          </a:xfrm>
          <a:prstGeom prst="rect">
            <a:avLst/>
          </a:prstGeom>
        </p:spPr>
        <p:txBody>
          <a:bodyPr wrap="none" lIns="0" tIns="0" rIns="0" bIns="0"/>
          <a:lstStyle/>
          <a:p>
            <a:pPr>
              <a:lnSpc>
                <a:spcPct val="110000"/>
              </a:lnSpc>
            </a:pPr>
            <a:r>
              <a:rPr lang="en-US" sz="3300" b="1">
                <a:solidFill>
                  <a:srgbClr val="D9534F"/>
                </a:solidFill>
                <a:latin typeface="Microsoft YaHei"/>
                <a:ea typeface="Microsoft YaHei"/>
              </a:rPr>
              <a:t>02</a:t>
            </a:r>
            <a:endParaRPr/>
          </a:p>
        </p:txBody>
      </p:sp>
      <p:sp>
        <p:nvSpPr>
          <p:cNvPr id="996" name="文本框 995" descr="{&quot;isTemplate&quot;:true,&quot;type&quot;:&quot;text&quot;}"/>
          <p:cNvSpPr txBox="1"/>
          <p:nvPr/>
        </p:nvSpPr>
        <p:spPr>
          <a:xfrm>
            <a:off x="4457700" y="2619375"/>
            <a:ext cx="32766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主体</a:t>
            </a:r>
            <a:r>
              <a:rPr lang="en-US" sz="1800" b="1">
                <a:solidFill>
                  <a:srgbClr val="0E3F8C"/>
                </a:solidFill>
                <a:latin typeface="Microsoft YaHei"/>
                <a:ea typeface="Microsoft YaHei"/>
              </a:rPr>
              <a:t> · 4–6 </a:t>
            </a:r>
            <a:r>
              <a:rPr lang="zh-CN" sz="1800" b="1">
                <a:solidFill>
                  <a:srgbClr val="0E3F8C"/>
                </a:solidFill>
                <a:latin typeface="Microsoft YaHei"/>
                <a:ea typeface="Microsoft YaHei"/>
              </a:rPr>
              <a:t>句</a:t>
            </a:r>
            <a:endParaRPr/>
          </a:p>
        </p:txBody>
      </p:sp>
      <p:sp>
        <p:nvSpPr>
          <p:cNvPr id="997" name="矩形 996"/>
          <p:cNvSpPr/>
          <p:nvPr/>
        </p:nvSpPr>
        <p:spPr>
          <a:xfrm>
            <a:off x="4457700" y="2990850"/>
            <a:ext cx="3276600" cy="9525"/>
          </a:xfrm>
          <a:prstGeom prst="rect">
            <a:avLst/>
          </a:prstGeom>
          <a:solidFill>
            <a:srgbClr val="D6DCE5"/>
          </a:solidFill>
          <a:ln/>
        </p:spPr>
        <p:txBody>
          <a:bodyPr/>
          <a:lstStyle/>
          <a:p>
            <a:endParaRPr/>
          </a:p>
        </p:txBody>
      </p:sp>
      <p:sp>
        <p:nvSpPr>
          <p:cNvPr id="998" name="文本框 997" descr="{&quot;isTemplate&quot;:true,&quot;type&quot;:&quot;text&quot;}"/>
          <p:cNvSpPr txBox="1"/>
          <p:nvPr/>
        </p:nvSpPr>
        <p:spPr>
          <a:xfrm>
            <a:off x="4457700" y="3095625"/>
            <a:ext cx="3276600" cy="733425"/>
          </a:xfrm>
          <a:prstGeom prst="rect">
            <a:avLst/>
          </a:prstGeom>
        </p:spPr>
        <p:txBody>
          <a:bodyPr wrap="square" lIns="0" tIns="0" rIns="0" bIns="0">
            <a:normAutofit/>
          </a:bodyPr>
          <a:lstStyle/>
          <a:p>
            <a:pPr>
              <a:lnSpc>
                <a:spcPct val="145000"/>
              </a:lnSpc>
            </a:pPr>
            <a:r>
              <a:rPr lang="zh-CN" sz="1650">
                <a:solidFill>
                  <a:srgbClr val="1A2230"/>
                </a:solidFill>
                <a:latin typeface="Microsoft YaHei"/>
                <a:ea typeface="Microsoft YaHei"/>
              </a:rPr>
              <a:t>分条给建议，每条后面跟一句好处。</a:t>
            </a:r>
            <a:endParaRPr/>
          </a:p>
        </p:txBody>
      </p:sp>
      <p:sp>
        <p:nvSpPr>
          <p:cNvPr id="999" name="文本框 998" descr="{&quot;isTemplate&quot;:true,&quot;type&quot;:&quot;text&quot;}"/>
          <p:cNvSpPr txBox="1"/>
          <p:nvPr/>
        </p:nvSpPr>
        <p:spPr>
          <a:xfrm>
            <a:off x="4457700" y="3924300"/>
            <a:ext cx="3276600" cy="552450"/>
          </a:xfrm>
          <a:prstGeom prst="rect">
            <a:avLst/>
          </a:prstGeom>
        </p:spPr>
        <p:txBody>
          <a:bodyPr wrap="square" lIns="0" tIns="0" rIns="0" bIns="0">
            <a:normAutofit/>
          </a:bodyPr>
          <a:lstStyle/>
          <a:p>
            <a:pPr>
              <a:lnSpc>
                <a:spcPct val="150000"/>
              </a:lnSpc>
            </a:pPr>
            <a:r>
              <a:rPr lang="en-US" sz="1200">
                <a:solidFill>
                  <a:srgbClr val="4A5568"/>
                </a:solidFill>
                <a:latin typeface="Microsoft YaHei"/>
                <a:ea typeface="Microsoft YaHei"/>
              </a:rPr>
              <a:t>First / Besides / Last but not least</a:t>
            </a:r>
            <a:r>
              <a:rPr lang="zh-CN" sz="1200">
                <a:solidFill>
                  <a:srgbClr val="4A5568"/>
                </a:solidFill>
                <a:latin typeface="Microsoft YaHei"/>
                <a:ea typeface="Microsoft YaHei"/>
              </a:rPr>
              <a:t>；</a:t>
            </a:r>
            <a:r>
              <a:rPr lang="en-US" sz="1200">
                <a:solidFill>
                  <a:srgbClr val="4A5568"/>
                </a:solidFill>
                <a:latin typeface="Microsoft YaHei"/>
                <a:ea typeface="Microsoft YaHei"/>
              </a:rPr>
              <a:t>If so, we can...</a:t>
            </a:r>
            <a:endParaRPr/>
          </a:p>
        </p:txBody>
      </p:sp>
      <p:sp>
        <p:nvSpPr>
          <p:cNvPr id="1000" name="矩形: 圆角 999"/>
          <p:cNvSpPr/>
          <p:nvPr/>
        </p:nvSpPr>
        <p:spPr>
          <a:xfrm>
            <a:off x="4457700" y="4572000"/>
            <a:ext cx="3276600" cy="923925"/>
          </a:xfrm>
          <a:prstGeom prst="roundRect">
            <a:avLst>
              <a:gd name="adj" fmla="val 8247"/>
            </a:avLst>
          </a:prstGeom>
          <a:solidFill>
            <a:srgbClr val="FFFFFF"/>
          </a:solidFill>
          <a:ln/>
        </p:spPr>
        <p:txBody>
          <a:bodyPr/>
          <a:lstStyle/>
          <a:p>
            <a:endParaRPr/>
          </a:p>
        </p:txBody>
      </p:sp>
      <p:sp>
        <p:nvSpPr>
          <p:cNvPr id="1001" name="文本框 1000" descr="{&quot;isTemplate&quot;:true,&quot;type&quot;:&quot;text&quot;}"/>
          <p:cNvSpPr txBox="1"/>
          <p:nvPr/>
        </p:nvSpPr>
        <p:spPr>
          <a:xfrm>
            <a:off x="4552950" y="4667250"/>
            <a:ext cx="3086100" cy="733425"/>
          </a:xfrm>
          <a:prstGeom prst="rect">
            <a:avLst/>
          </a:prstGeom>
        </p:spPr>
        <p:txBody>
          <a:bodyPr wrap="square" lIns="0" tIns="0" rIns="0" bIns="0">
            <a:normAutofit/>
          </a:bodyPr>
          <a:lstStyle/>
          <a:p>
            <a:pPr>
              <a:lnSpc>
                <a:spcPct val="145000"/>
              </a:lnSpc>
            </a:pPr>
            <a:r>
              <a:rPr lang="en-US" sz="1650">
                <a:solidFill>
                  <a:srgbClr val="1A2230"/>
                </a:solidFill>
                <a:latin typeface="Microsoft YaHei"/>
                <a:ea typeface="Microsoft YaHei"/>
              </a:rPr>
              <a:t>First, it's a good idea to hold a reading sharing activity.</a:t>
            </a:r>
            <a:endParaRPr/>
          </a:p>
        </p:txBody>
      </p:sp>
      <p:sp>
        <p:nvSpPr>
          <p:cNvPr id="1002" name="矩形: 圆角 1001"/>
          <p:cNvSpPr/>
          <p:nvPr/>
        </p:nvSpPr>
        <p:spPr>
          <a:xfrm>
            <a:off x="8153400" y="1733550"/>
            <a:ext cx="3657600" cy="3619500"/>
          </a:xfrm>
          <a:prstGeom prst="roundRect">
            <a:avLst>
              <a:gd name="adj" fmla="val 3158"/>
            </a:avLst>
          </a:prstGeom>
          <a:solidFill>
            <a:srgbClr val="FFFFFF"/>
          </a:solidFill>
          <a:ln w="12700">
            <a:solidFill>
              <a:srgbClr val="D6DCE5"/>
            </a:solidFill>
            <a:prstDash val="solid"/>
          </a:ln>
        </p:spPr>
        <p:txBody>
          <a:bodyPr/>
          <a:lstStyle/>
          <a:p>
            <a:endParaRPr/>
          </a:p>
        </p:txBody>
      </p:sp>
      <p:sp>
        <p:nvSpPr>
          <p:cNvPr id="1003" name="文本框 1002" descr="{&quot;isTemplate&quot;:true,&quot;type&quot;:&quot;text&quot;}"/>
          <p:cNvSpPr txBox="1"/>
          <p:nvPr/>
        </p:nvSpPr>
        <p:spPr>
          <a:xfrm>
            <a:off x="8343900" y="1924050"/>
            <a:ext cx="3276600" cy="561975"/>
          </a:xfrm>
          <a:prstGeom prst="rect">
            <a:avLst/>
          </a:prstGeom>
        </p:spPr>
        <p:txBody>
          <a:bodyPr wrap="none" lIns="0" tIns="0" rIns="0" bIns="0"/>
          <a:lstStyle/>
          <a:p>
            <a:pPr>
              <a:lnSpc>
                <a:spcPct val="110000"/>
              </a:lnSpc>
            </a:pPr>
            <a:r>
              <a:rPr lang="en-US" sz="3300" b="1">
                <a:solidFill>
                  <a:srgbClr val="3D7BD9"/>
                </a:solidFill>
                <a:latin typeface="Microsoft YaHei"/>
                <a:ea typeface="Microsoft YaHei"/>
              </a:rPr>
              <a:t>03</a:t>
            </a:r>
            <a:endParaRPr/>
          </a:p>
        </p:txBody>
      </p:sp>
      <p:sp>
        <p:nvSpPr>
          <p:cNvPr id="1004" name="文本框 1003" descr="{&quot;isTemplate&quot;:true,&quot;type&quot;:&quot;text&quot;}"/>
          <p:cNvSpPr txBox="1"/>
          <p:nvPr/>
        </p:nvSpPr>
        <p:spPr>
          <a:xfrm>
            <a:off x="8343900" y="2581275"/>
            <a:ext cx="32766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结尾</a:t>
            </a:r>
            <a:r>
              <a:rPr lang="en-US" sz="1800" b="1">
                <a:solidFill>
                  <a:srgbClr val="0E3F8C"/>
                </a:solidFill>
                <a:latin typeface="Microsoft YaHei"/>
                <a:ea typeface="Microsoft YaHei"/>
              </a:rPr>
              <a:t> · 1–2 </a:t>
            </a:r>
            <a:r>
              <a:rPr lang="zh-CN" sz="1800" b="1">
                <a:solidFill>
                  <a:srgbClr val="0E3F8C"/>
                </a:solidFill>
                <a:latin typeface="Microsoft YaHei"/>
                <a:ea typeface="Microsoft YaHei"/>
              </a:rPr>
              <a:t>句</a:t>
            </a:r>
            <a:endParaRPr/>
          </a:p>
        </p:txBody>
      </p:sp>
      <p:sp>
        <p:nvSpPr>
          <p:cNvPr id="1005" name="矩形 1004"/>
          <p:cNvSpPr/>
          <p:nvPr/>
        </p:nvSpPr>
        <p:spPr>
          <a:xfrm>
            <a:off x="8343900" y="2952750"/>
            <a:ext cx="3276600" cy="9525"/>
          </a:xfrm>
          <a:prstGeom prst="rect">
            <a:avLst/>
          </a:prstGeom>
          <a:solidFill>
            <a:srgbClr val="D6DCE5"/>
          </a:solidFill>
          <a:ln/>
        </p:spPr>
        <p:txBody>
          <a:bodyPr/>
          <a:lstStyle/>
          <a:p>
            <a:endParaRPr/>
          </a:p>
        </p:txBody>
      </p:sp>
      <p:sp>
        <p:nvSpPr>
          <p:cNvPr id="1006" name="文本框 1005" descr="{&quot;isTemplate&quot;:true,&quot;type&quot;:&quot;text&quot;}"/>
          <p:cNvSpPr txBox="1"/>
          <p:nvPr/>
        </p:nvSpPr>
        <p:spPr>
          <a:xfrm>
            <a:off x="8343900" y="3057525"/>
            <a:ext cx="3276600" cy="733425"/>
          </a:xfrm>
          <a:prstGeom prst="rect">
            <a:avLst/>
          </a:prstGeom>
        </p:spPr>
        <p:txBody>
          <a:bodyPr wrap="square" lIns="0" tIns="0" rIns="0" bIns="0">
            <a:normAutofit/>
          </a:bodyPr>
          <a:lstStyle/>
          <a:p>
            <a:pPr>
              <a:lnSpc>
                <a:spcPct val="145000"/>
              </a:lnSpc>
            </a:pPr>
            <a:r>
              <a:rPr lang="zh-CN" sz="1650">
                <a:solidFill>
                  <a:srgbClr val="1A2230"/>
                </a:solidFill>
                <a:latin typeface="Microsoft YaHei"/>
                <a:ea typeface="Microsoft YaHei"/>
              </a:rPr>
              <a:t>委婉恳请采纳，期待回复，不再引入新建议。</a:t>
            </a:r>
            <a:endParaRPr/>
          </a:p>
        </p:txBody>
      </p:sp>
      <p:sp>
        <p:nvSpPr>
          <p:cNvPr id="1007" name="文本框 1006" descr="{&quot;isTemplate&quot;:true,&quot;type&quot;:&quot;text&quot;}"/>
          <p:cNvSpPr txBox="1"/>
          <p:nvPr/>
        </p:nvSpPr>
        <p:spPr>
          <a:xfrm>
            <a:off x="8343900" y="3886200"/>
            <a:ext cx="3276600" cy="552450"/>
          </a:xfrm>
          <a:prstGeom prst="rect">
            <a:avLst/>
          </a:prstGeom>
        </p:spPr>
        <p:txBody>
          <a:bodyPr wrap="square" lIns="0" tIns="0" rIns="0" bIns="0">
            <a:normAutofit/>
          </a:bodyPr>
          <a:lstStyle/>
          <a:p>
            <a:pPr>
              <a:lnSpc>
                <a:spcPct val="150000"/>
              </a:lnSpc>
            </a:pPr>
            <a:r>
              <a:rPr lang="en-US" sz="1200">
                <a:solidFill>
                  <a:srgbClr val="4A5568"/>
                </a:solidFill>
                <a:latin typeface="Microsoft YaHei"/>
                <a:ea typeface="Microsoft YaHei"/>
              </a:rPr>
              <a:t>Hope my advice is helpful + Looking forward to your reply.</a:t>
            </a:r>
            <a:endParaRPr/>
          </a:p>
        </p:txBody>
      </p:sp>
      <p:sp>
        <p:nvSpPr>
          <p:cNvPr id="1008" name="矩形: 圆角 1007"/>
          <p:cNvSpPr/>
          <p:nvPr/>
        </p:nvSpPr>
        <p:spPr>
          <a:xfrm>
            <a:off x="8343900" y="4533900"/>
            <a:ext cx="3276600" cy="923925"/>
          </a:xfrm>
          <a:prstGeom prst="roundRect">
            <a:avLst>
              <a:gd name="adj" fmla="val 8247"/>
            </a:avLst>
          </a:prstGeom>
          <a:solidFill>
            <a:srgbClr val="F0F5FC"/>
          </a:solidFill>
          <a:ln/>
        </p:spPr>
        <p:txBody>
          <a:bodyPr/>
          <a:lstStyle/>
          <a:p>
            <a:endParaRPr/>
          </a:p>
        </p:txBody>
      </p:sp>
      <p:sp>
        <p:nvSpPr>
          <p:cNvPr id="1009" name="文本框 1008" descr="{&quot;isTemplate&quot;:true,&quot;type&quot;:&quot;text&quot;}"/>
          <p:cNvSpPr txBox="1"/>
          <p:nvPr/>
        </p:nvSpPr>
        <p:spPr>
          <a:xfrm>
            <a:off x="8439150" y="4629150"/>
            <a:ext cx="3086100" cy="733425"/>
          </a:xfrm>
          <a:prstGeom prst="rect">
            <a:avLst/>
          </a:prstGeom>
        </p:spPr>
        <p:txBody>
          <a:bodyPr wrap="square" lIns="0" tIns="0" rIns="0" bIns="0">
            <a:normAutofit/>
          </a:bodyPr>
          <a:lstStyle/>
          <a:p>
            <a:pPr>
              <a:lnSpc>
                <a:spcPct val="145000"/>
              </a:lnSpc>
            </a:pPr>
            <a:r>
              <a:rPr lang="en-US" sz="1650">
                <a:solidFill>
                  <a:srgbClr val="1A2230"/>
                </a:solidFill>
                <a:latin typeface="Microsoft YaHei"/>
                <a:ea typeface="Microsoft YaHei"/>
              </a:rPr>
              <a:t>I'm looking forward to your early reply.</a:t>
            </a:r>
            <a:endParaRPr/>
          </a:p>
        </p:txBody>
      </p:sp>
      <p:sp>
        <p:nvSpPr>
          <p:cNvPr id="1010" name="矩形: 圆角 1009"/>
          <p:cNvSpPr/>
          <p:nvPr/>
        </p:nvSpPr>
        <p:spPr>
          <a:xfrm>
            <a:off x="381000" y="5486400"/>
            <a:ext cx="11430000" cy="876300"/>
          </a:xfrm>
          <a:prstGeom prst="roundRect">
            <a:avLst>
              <a:gd name="adj" fmla="val 13043"/>
            </a:avLst>
          </a:prstGeom>
          <a:solidFill>
            <a:srgbClr val="1E4FA8"/>
          </a:solidFill>
          <a:ln/>
        </p:spPr>
        <p:txBody>
          <a:bodyPr/>
          <a:lstStyle/>
          <a:p>
            <a:endParaRPr/>
          </a:p>
        </p:txBody>
      </p:sp>
      <p:sp>
        <p:nvSpPr>
          <p:cNvPr id="1011" name="文本框 1010" descr="{&quot;isTemplate&quot;:true,&quot;type&quot;:&quot;text&quot;}"/>
          <p:cNvSpPr txBox="1"/>
          <p:nvPr/>
        </p:nvSpPr>
        <p:spPr>
          <a:xfrm>
            <a:off x="647700" y="5800725"/>
            <a:ext cx="4610100" cy="257175"/>
          </a:xfrm>
          <a:prstGeom prst="rect">
            <a:avLst/>
          </a:prstGeom>
        </p:spPr>
        <p:txBody>
          <a:bodyPr wrap="none" lIns="0" tIns="0" rIns="0" bIns="0"/>
          <a:lstStyle/>
          <a:p>
            <a:pPr>
              <a:lnSpc>
                <a:spcPct val="100000"/>
              </a:lnSpc>
            </a:pPr>
            <a:r>
              <a:rPr lang="zh-CN" sz="1650" b="1">
                <a:solidFill>
                  <a:srgbClr val="FFFFFF"/>
                </a:solidFill>
                <a:latin typeface="Microsoft YaHei"/>
                <a:ea typeface="Microsoft YaHei"/>
              </a:rPr>
              <a:t>篇幅公式：</a:t>
            </a:r>
            <a:r>
              <a:rPr lang="en-US" sz="1650" b="1">
                <a:solidFill>
                  <a:srgbClr val="FFFFFF"/>
                </a:solidFill>
                <a:latin typeface="Microsoft YaHei"/>
                <a:ea typeface="Microsoft YaHei"/>
              </a:rPr>
              <a:t>1–2 </a:t>
            </a:r>
            <a:r>
              <a:rPr lang="zh-CN" sz="1650" b="1">
                <a:solidFill>
                  <a:srgbClr val="FFFFFF"/>
                </a:solidFill>
                <a:latin typeface="Microsoft YaHei"/>
                <a:ea typeface="Microsoft YaHei"/>
              </a:rPr>
              <a:t>句</a:t>
            </a:r>
            <a:r>
              <a:rPr lang="en-US" sz="1650" b="1">
                <a:solidFill>
                  <a:srgbClr val="FFFFFF"/>
                </a:solidFill>
                <a:latin typeface="Microsoft YaHei"/>
                <a:ea typeface="Microsoft YaHei"/>
              </a:rPr>
              <a:t> + 4–6 </a:t>
            </a:r>
            <a:r>
              <a:rPr lang="zh-CN" sz="1650" b="1">
                <a:solidFill>
                  <a:srgbClr val="FFFFFF"/>
                </a:solidFill>
                <a:latin typeface="Microsoft YaHei"/>
                <a:ea typeface="Microsoft YaHei"/>
              </a:rPr>
              <a:t>句</a:t>
            </a:r>
            <a:r>
              <a:rPr lang="en-US" sz="1650" b="1">
                <a:solidFill>
                  <a:srgbClr val="FFFFFF"/>
                </a:solidFill>
                <a:latin typeface="Microsoft YaHei"/>
                <a:ea typeface="Microsoft YaHei"/>
              </a:rPr>
              <a:t> + 1–2 </a:t>
            </a:r>
            <a:r>
              <a:rPr lang="zh-CN" sz="1650" b="1">
                <a:solidFill>
                  <a:srgbClr val="FFFFFF"/>
                </a:solidFill>
                <a:latin typeface="Microsoft YaHei"/>
                <a:ea typeface="Microsoft YaHei"/>
              </a:rPr>
              <a:t>句</a:t>
            </a:r>
            <a:r>
              <a:rPr lang="en-US" sz="1650" b="1">
                <a:solidFill>
                  <a:srgbClr val="FFFFFF"/>
                </a:solidFill>
                <a:latin typeface="Microsoft YaHei"/>
                <a:ea typeface="Microsoft YaHei"/>
              </a:rPr>
              <a:t> = 6–10 </a:t>
            </a:r>
            <a:r>
              <a:rPr lang="zh-CN" sz="1650" b="1">
                <a:solidFill>
                  <a:srgbClr val="FFFFFF"/>
                </a:solidFill>
                <a:latin typeface="Microsoft YaHei"/>
                <a:ea typeface="Microsoft YaHei"/>
              </a:rPr>
              <a:t>句</a:t>
            </a:r>
            <a:endParaRPr/>
          </a:p>
        </p:txBody>
      </p:sp>
      <p:pic>
        <p:nvPicPr>
          <p:cNvPr id="1012" name="图形 1011"/>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896350" y="5819775"/>
            <a:ext cx="228600" cy="228600"/>
          </a:xfrm>
          <a:prstGeom prst="rect">
            <a:avLst/>
          </a:prstGeom>
          <a:ln/>
        </p:spPr>
      </p:pic>
      <p:sp>
        <p:nvSpPr>
          <p:cNvPr id="1013" name="文本框 1012" descr="{&quot;isTemplate&quot;:true,&quot;type&quot;:&quot;text&quot;}"/>
          <p:cNvSpPr txBox="1"/>
          <p:nvPr/>
        </p:nvSpPr>
        <p:spPr>
          <a:xfrm>
            <a:off x="9220200" y="5800725"/>
            <a:ext cx="2324100" cy="257175"/>
          </a:xfrm>
          <a:prstGeom prst="rect">
            <a:avLst/>
          </a:prstGeom>
        </p:spPr>
        <p:txBody>
          <a:bodyPr wrap="none" lIns="0" tIns="0" rIns="0" bIns="0"/>
          <a:lstStyle/>
          <a:p>
            <a:pPr>
              <a:lnSpc>
                <a:spcPct val="100000"/>
              </a:lnSpc>
            </a:pPr>
            <a:r>
              <a:rPr lang="zh-CN" sz="1650">
                <a:solidFill>
                  <a:srgbClr val="BBD2F2"/>
                </a:solidFill>
                <a:latin typeface="Microsoft YaHei"/>
                <a:ea typeface="Microsoft YaHei"/>
              </a:rPr>
              <a:t>约</a:t>
            </a:r>
            <a:r>
              <a:rPr lang="en-US" sz="1650">
                <a:solidFill>
                  <a:srgbClr val="BBD2F2"/>
                </a:solidFill>
                <a:latin typeface="Microsoft YaHei"/>
                <a:ea typeface="Microsoft YaHei"/>
              </a:rPr>
              <a:t> 80–100 </a:t>
            </a:r>
            <a:r>
              <a:rPr lang="zh-CN" sz="1650">
                <a:solidFill>
                  <a:srgbClr val="BBD2F2"/>
                </a:solidFill>
                <a:latin typeface="Microsoft YaHei"/>
                <a:ea typeface="Microsoft YaHei"/>
              </a:rPr>
              <a:t>词，正好写完</a:t>
            </a:r>
            <a:endParaRPr/>
          </a:p>
        </p:txBody>
      </p:sp>
      <p:sp>
        <p:nvSpPr>
          <p:cNvPr id="1014" name="文本框 1013"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1015" name="文本框 1014"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09 / 30</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descr="&lt;Slide style={{&#10;    width: 1280,&#10;    height: 720,&#10;    position: 'relative',&#10;    background: '#0E3F8C',&#10;    flexDirection: 'column',&#10;    justifyContent: 'center',&#10;    alignItems: 'center',&#10;    padding: 0,&#10;    overflow: 'hidden',&#10;}}&gt;&#10;    &lt;Box style={{ position: 'absolute', top: 42, right: 64, width: 208, height: 208, borderRadius: 104, border: '1px solid rgba(255,255,255,0.14)' }} /&gt;&#10;    &lt;Box style={{ position: 'absolute', bottom: 56, left: 72, width: 144, height: 144, borderRadius: 72, border: '1px solid rgba(61,123,217,0.55)' }} /&gt;&#10;    &lt;Box style={{ position: 'absolute', top: 96, left: 96, width: 120, height: 1, background: 'rgba(255,255,255,0.12)' }} /&gt;&#10;    &lt;Box style={{ position: 'absolute', bottom: 110, right: 96, width: 180, height: 1, background: 'rgba(255,255,255,0.12)' }} /&gt;&#10;    &lt;Box style={{ position: 'absolute', left: 0, top: 0, width: 10, height: 720, background: '#FFC107' }} /&gt;&#10;&#10;    &lt;Text style={{ width: 1200, fontSize: 166, fontWeight: 'bold', color: '#2E62BE', lineHeight: 1, textAlign: 'center' }}&gt;&#10;        03&#10;    &lt;/Text&gt;&#10;    &lt;Box style={{ width: 76, height: 5, background: '#FFC107', borderRadius: 3, marginTop: 12, marginBottom: 26 }} /&gt;&#10;    &lt;Text style={{ width: 1200, fontSize: 46, fontWeight: 'bold', color: '#FFFFFF', letterSpacing: 2, textAlign: 'center' }}&gt;&#10;        开头怎么写：北京真题句库&#10;    &lt;/Text&gt;&#10;    &lt;Text style={{ width: 1200, fontSize: 20, color: 'rgba(255,255,255,0.78)', marginTop: 20, textAlign: 'center' }}&gt;&#10;        问候 + 背景 + 目的：三句话立住开头&#10;    &lt;/Text&gt;&#10;&#10;    &lt;Box style={{ flexDirection: 'row', gap: 16, marginTop: 36 }}&gt;&#10;        &lt;Box style={{ padding: '11px 22px', border: '1px solid rgba(255,255,255,0.30)', borderRadius: 999 }}&gt;&#10;            &lt;Text style={{ fontSize: 17, color: 'rgba(255,255,255,0.86)' }}&gt;三件事结构&lt;/Text&gt;&#10;        &lt;/Box&gt;&#10;        &lt;Box style={{ padding: '11px 22px', border: '1px solid rgba(255,255,255,0.30)', borderRadius: 999 }}&gt;&#10;            &lt;Text style={{ fontSize: 17, color: 'rgba(255,255,255,0.86)' }}&gt;2017–2020 真题句&lt;/Text&gt;&#10;        &lt;/Box&gt;&#10;        &lt;Box style={{ padding: '11px 22px', border: '1px solid rgba(255,255,255,0.30)', borderRadius: 999 }}&gt;&#10;            &lt;Text style={{ fontSize: 17, color: 'rgba(255,255,255,0.86)' }}&gt;2021–2024 真题句&lt;/Text&gt;&#10;        &lt;/Box&gt;&#10;    &lt;/Box&gt;&#10;&#10;    &lt;Text style={{ position: 'absolute', bottom: 26, right: 40, fontSize: 14, color: 'rgba(255,255,255,0.55)' }}&gt;&#10;        10 / 30&#10;    &lt;/Text&gt;&#10;&lt;/Slide&gt;&#10;"/>
        <p:cNvGrpSpPr/>
        <p:nvPr/>
      </p:nvGrpSpPr>
      <p:grpSpPr>
        <a:xfrm>
          <a:off x="0" y="0"/>
          <a:ext cx="0" cy="0"/>
          <a:chOff x="0" y="0"/>
          <a:chExt cx="0" cy="0"/>
        </a:xfrm>
      </p:grpSpPr>
      <p:sp>
        <p:nvSpPr>
          <p:cNvPr id="27" name="矩形 26"/>
          <p:cNvSpPr/>
          <p:nvPr/>
        </p:nvSpPr>
        <p:spPr>
          <a:xfrm>
            <a:off x="0" y="0"/>
            <a:ext cx="12192000" cy="6858000"/>
          </a:xfrm>
          <a:prstGeom prst="rect">
            <a:avLst/>
          </a:prstGeom>
          <a:solidFill>
            <a:srgbClr val="0E3F8C"/>
          </a:solidFill>
          <a:ln/>
        </p:spPr>
        <p:txBody>
          <a:bodyPr/>
          <a:lstStyle/>
          <a:p>
            <a:endParaRPr/>
          </a:p>
        </p:txBody>
      </p:sp>
      <p:sp>
        <p:nvSpPr>
          <p:cNvPr id="28" name="文本框 27" descr="{&quot;isTemplate&quot;:true,&quot;type&quot;:&quot;text&quot;}"/>
          <p:cNvSpPr txBox="1"/>
          <p:nvPr/>
        </p:nvSpPr>
        <p:spPr>
          <a:xfrm>
            <a:off x="381000" y="1419225"/>
            <a:ext cx="11430000" cy="1905000"/>
          </a:xfrm>
          <a:prstGeom prst="rect">
            <a:avLst/>
          </a:prstGeom>
        </p:spPr>
        <p:txBody>
          <a:bodyPr wrap="none" lIns="0" tIns="0" rIns="0" bIns="0"/>
          <a:lstStyle/>
          <a:p>
            <a:pPr algn="ctr">
              <a:lnSpc>
                <a:spcPct val="100000"/>
              </a:lnSpc>
            </a:pPr>
            <a:r>
              <a:rPr lang="en-US" sz="12450" b="1">
                <a:solidFill>
                  <a:srgbClr val="2E62BE"/>
                </a:solidFill>
                <a:latin typeface="Microsoft YaHei"/>
                <a:ea typeface="Microsoft YaHei"/>
              </a:rPr>
              <a:t>03</a:t>
            </a:r>
            <a:endParaRPr/>
          </a:p>
        </p:txBody>
      </p:sp>
      <p:sp>
        <p:nvSpPr>
          <p:cNvPr id="29" name="矩形: 圆角 28"/>
          <p:cNvSpPr/>
          <p:nvPr/>
        </p:nvSpPr>
        <p:spPr>
          <a:xfrm>
            <a:off x="5734050" y="3438525"/>
            <a:ext cx="723900" cy="47625"/>
          </a:xfrm>
          <a:prstGeom prst="roundRect">
            <a:avLst>
              <a:gd name="adj" fmla="val 60000"/>
            </a:avLst>
          </a:prstGeom>
          <a:solidFill>
            <a:srgbClr val="FFC107"/>
          </a:solidFill>
          <a:ln/>
        </p:spPr>
        <p:txBody>
          <a:bodyPr/>
          <a:lstStyle/>
          <a:p>
            <a:endParaRPr/>
          </a:p>
        </p:txBody>
      </p:sp>
      <p:sp>
        <p:nvSpPr>
          <p:cNvPr id="30" name="文本框 29" descr="{&quot;isTemplate&quot;:true,&quot;type&quot;:&quot;text&quot;}"/>
          <p:cNvSpPr txBox="1"/>
          <p:nvPr/>
        </p:nvSpPr>
        <p:spPr>
          <a:xfrm>
            <a:off x="381000" y="3733800"/>
            <a:ext cx="11430000" cy="533400"/>
          </a:xfrm>
          <a:prstGeom prst="rect">
            <a:avLst/>
          </a:prstGeom>
        </p:spPr>
        <p:txBody>
          <a:bodyPr wrap="none" lIns="0" tIns="0" rIns="0" bIns="0"/>
          <a:lstStyle/>
          <a:p>
            <a:pPr algn="ctr">
              <a:lnSpc>
                <a:spcPct val="100000"/>
              </a:lnSpc>
            </a:pPr>
            <a:r>
              <a:rPr lang="zh-CN" sz="3450" b="1" spc="150">
                <a:solidFill>
                  <a:srgbClr val="FFFFFF"/>
                </a:solidFill>
                <a:latin typeface="Microsoft YaHei"/>
                <a:ea typeface="Microsoft YaHei"/>
              </a:rPr>
              <a:t>开头怎么写：北京真题句库</a:t>
            </a:r>
            <a:endParaRPr/>
          </a:p>
        </p:txBody>
      </p:sp>
      <p:sp>
        <p:nvSpPr>
          <p:cNvPr id="31" name="文本框 30" descr="{&quot;isTemplate&quot;:true,&quot;type&quot;:&quot;text&quot;}"/>
          <p:cNvSpPr txBox="1"/>
          <p:nvPr/>
        </p:nvSpPr>
        <p:spPr>
          <a:xfrm>
            <a:off x="381000" y="4457700"/>
            <a:ext cx="11430000" cy="228600"/>
          </a:xfrm>
          <a:prstGeom prst="rect">
            <a:avLst/>
          </a:prstGeom>
        </p:spPr>
        <p:txBody>
          <a:bodyPr wrap="none" lIns="0" tIns="0" rIns="0" bIns="0"/>
          <a:lstStyle/>
          <a:p>
            <a:pPr algn="ctr">
              <a:lnSpc>
                <a:spcPct val="100000"/>
              </a:lnSpc>
            </a:pPr>
            <a:r>
              <a:rPr lang="zh-CN" sz="1500">
                <a:solidFill>
                  <a:srgbClr val="FFFFFF">
                    <a:alpha val="78000"/>
                  </a:srgbClr>
                </a:solidFill>
                <a:latin typeface="Microsoft YaHei"/>
                <a:ea typeface="Microsoft YaHei"/>
              </a:rPr>
              <a:t>问候</a:t>
            </a:r>
            <a:r>
              <a:rPr lang="en-US" sz="1500">
                <a:solidFill>
                  <a:srgbClr val="FFFFFF">
                    <a:alpha val="78000"/>
                  </a:srgbClr>
                </a:solidFill>
                <a:latin typeface="Microsoft YaHei"/>
                <a:ea typeface="Microsoft YaHei"/>
              </a:rPr>
              <a:t> + </a:t>
            </a:r>
            <a:r>
              <a:rPr lang="zh-CN" sz="1500">
                <a:solidFill>
                  <a:srgbClr val="FFFFFF">
                    <a:alpha val="78000"/>
                  </a:srgbClr>
                </a:solidFill>
                <a:latin typeface="Microsoft YaHei"/>
                <a:ea typeface="Microsoft YaHei"/>
              </a:rPr>
              <a:t>背景</a:t>
            </a:r>
            <a:r>
              <a:rPr lang="en-US" sz="1500">
                <a:solidFill>
                  <a:srgbClr val="FFFFFF">
                    <a:alpha val="78000"/>
                  </a:srgbClr>
                </a:solidFill>
                <a:latin typeface="Microsoft YaHei"/>
                <a:ea typeface="Microsoft YaHei"/>
              </a:rPr>
              <a:t> + </a:t>
            </a:r>
            <a:r>
              <a:rPr lang="zh-CN" sz="1500">
                <a:solidFill>
                  <a:srgbClr val="FFFFFF">
                    <a:alpha val="78000"/>
                  </a:srgbClr>
                </a:solidFill>
                <a:latin typeface="Microsoft YaHei"/>
                <a:ea typeface="Microsoft YaHei"/>
              </a:rPr>
              <a:t>目的：三句话立住开头</a:t>
            </a:r>
            <a:endParaRPr/>
          </a:p>
        </p:txBody>
      </p:sp>
      <p:sp>
        <p:nvSpPr>
          <p:cNvPr id="32" name="矩形: 圆角 31"/>
          <p:cNvSpPr/>
          <p:nvPr/>
        </p:nvSpPr>
        <p:spPr>
          <a:xfrm>
            <a:off x="3533775" y="5029200"/>
            <a:ext cx="1228725" cy="409575"/>
          </a:xfrm>
          <a:prstGeom prst="roundRect">
            <a:avLst>
              <a:gd name="adj" fmla="val 2323256"/>
            </a:avLst>
          </a:prstGeom>
          <a:ln w="12700">
            <a:solidFill>
              <a:srgbClr val="FFFFFF">
                <a:alpha val="30000"/>
              </a:srgbClr>
            </a:solidFill>
            <a:prstDash val="solid"/>
          </a:ln>
        </p:spPr>
        <p:txBody>
          <a:bodyPr/>
          <a:lstStyle/>
          <a:p>
            <a:endParaRPr/>
          </a:p>
        </p:txBody>
      </p:sp>
      <p:sp>
        <p:nvSpPr>
          <p:cNvPr id="33" name="文本框 32" descr="{&quot;isTemplate&quot;:true,&quot;type&quot;:&quot;text&quot;}"/>
          <p:cNvSpPr txBox="1"/>
          <p:nvPr/>
        </p:nvSpPr>
        <p:spPr>
          <a:xfrm>
            <a:off x="3743325" y="5133975"/>
            <a:ext cx="809625"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三件事结构</a:t>
            </a:r>
            <a:endParaRPr/>
          </a:p>
        </p:txBody>
      </p:sp>
      <p:sp>
        <p:nvSpPr>
          <p:cNvPr id="34" name="矩形: 圆角 33"/>
          <p:cNvSpPr/>
          <p:nvPr/>
        </p:nvSpPr>
        <p:spPr>
          <a:xfrm>
            <a:off x="4914900" y="5029200"/>
            <a:ext cx="1800225" cy="409575"/>
          </a:xfrm>
          <a:prstGeom prst="roundRect">
            <a:avLst>
              <a:gd name="adj" fmla="val 2323256"/>
            </a:avLst>
          </a:prstGeom>
          <a:ln w="12700">
            <a:solidFill>
              <a:srgbClr val="FFFFFF">
                <a:alpha val="30000"/>
              </a:srgbClr>
            </a:solidFill>
            <a:prstDash val="solid"/>
          </a:ln>
        </p:spPr>
        <p:txBody>
          <a:bodyPr/>
          <a:lstStyle/>
          <a:p>
            <a:endParaRPr/>
          </a:p>
        </p:txBody>
      </p:sp>
      <p:sp>
        <p:nvSpPr>
          <p:cNvPr id="35" name="文本框 34" descr="{&quot;isTemplate&quot;:true,&quot;type&quot;:&quot;text&quot;}"/>
          <p:cNvSpPr txBox="1"/>
          <p:nvPr/>
        </p:nvSpPr>
        <p:spPr>
          <a:xfrm>
            <a:off x="5124450" y="5133975"/>
            <a:ext cx="1381125" cy="200025"/>
          </a:xfrm>
          <a:prstGeom prst="rect">
            <a:avLst/>
          </a:prstGeom>
        </p:spPr>
        <p:txBody>
          <a:bodyPr wrap="none" lIns="0" tIns="0" rIns="0" bIns="0"/>
          <a:lstStyle/>
          <a:p>
            <a:pPr>
              <a:lnSpc>
                <a:spcPct val="100000"/>
              </a:lnSpc>
            </a:pPr>
            <a:r>
              <a:rPr lang="en-US" sz="1275">
                <a:solidFill>
                  <a:srgbClr val="FFFFFF">
                    <a:alpha val="86000"/>
                  </a:srgbClr>
                </a:solidFill>
                <a:latin typeface="Microsoft YaHei"/>
                <a:ea typeface="Microsoft YaHei"/>
              </a:rPr>
              <a:t>2017–2020 </a:t>
            </a:r>
            <a:r>
              <a:rPr lang="zh-CN" sz="1275">
                <a:solidFill>
                  <a:srgbClr val="FFFFFF">
                    <a:alpha val="86000"/>
                  </a:srgbClr>
                </a:solidFill>
                <a:latin typeface="Microsoft YaHei"/>
                <a:ea typeface="Microsoft YaHei"/>
              </a:rPr>
              <a:t>真题句</a:t>
            </a:r>
            <a:endParaRPr/>
          </a:p>
        </p:txBody>
      </p:sp>
      <p:sp>
        <p:nvSpPr>
          <p:cNvPr id="36" name="矩形: 圆角 35"/>
          <p:cNvSpPr/>
          <p:nvPr/>
        </p:nvSpPr>
        <p:spPr>
          <a:xfrm>
            <a:off x="6867525" y="5029200"/>
            <a:ext cx="1800225" cy="409575"/>
          </a:xfrm>
          <a:prstGeom prst="roundRect">
            <a:avLst>
              <a:gd name="adj" fmla="val 2323256"/>
            </a:avLst>
          </a:prstGeom>
          <a:ln w="12700">
            <a:solidFill>
              <a:srgbClr val="FFFFFF">
                <a:alpha val="30000"/>
              </a:srgbClr>
            </a:solidFill>
            <a:prstDash val="solid"/>
          </a:ln>
        </p:spPr>
        <p:txBody>
          <a:bodyPr/>
          <a:lstStyle/>
          <a:p>
            <a:endParaRPr/>
          </a:p>
        </p:txBody>
      </p:sp>
      <p:sp>
        <p:nvSpPr>
          <p:cNvPr id="37" name="文本框 36" descr="{&quot;isTemplate&quot;:true,&quot;type&quot;:&quot;text&quot;}"/>
          <p:cNvSpPr txBox="1"/>
          <p:nvPr/>
        </p:nvSpPr>
        <p:spPr>
          <a:xfrm>
            <a:off x="7077075" y="5133975"/>
            <a:ext cx="1381125" cy="200025"/>
          </a:xfrm>
          <a:prstGeom prst="rect">
            <a:avLst/>
          </a:prstGeom>
        </p:spPr>
        <p:txBody>
          <a:bodyPr wrap="none" lIns="0" tIns="0" rIns="0" bIns="0"/>
          <a:lstStyle/>
          <a:p>
            <a:pPr>
              <a:lnSpc>
                <a:spcPct val="100000"/>
              </a:lnSpc>
            </a:pPr>
            <a:r>
              <a:rPr lang="en-US" sz="1275">
                <a:solidFill>
                  <a:srgbClr val="FFFFFF">
                    <a:alpha val="86000"/>
                  </a:srgbClr>
                </a:solidFill>
                <a:latin typeface="Microsoft YaHei"/>
                <a:ea typeface="Microsoft YaHei"/>
              </a:rPr>
              <a:t>2021–2024 </a:t>
            </a:r>
            <a:r>
              <a:rPr lang="zh-CN" sz="1275">
                <a:solidFill>
                  <a:srgbClr val="FFFFFF">
                    <a:alpha val="86000"/>
                  </a:srgbClr>
                </a:solidFill>
                <a:latin typeface="Microsoft YaHei"/>
                <a:ea typeface="Microsoft YaHei"/>
              </a:rPr>
              <a:t>真题句</a:t>
            </a:r>
            <a:endParaRPr/>
          </a:p>
        </p:txBody>
      </p:sp>
      <p:sp>
        <p:nvSpPr>
          <p:cNvPr id="38" name="矩形: 圆角 37"/>
          <p:cNvSpPr/>
          <p:nvPr/>
        </p:nvSpPr>
        <p:spPr>
          <a:xfrm>
            <a:off x="9601200" y="400050"/>
            <a:ext cx="1981200" cy="1981200"/>
          </a:xfrm>
          <a:prstGeom prst="roundRect">
            <a:avLst>
              <a:gd name="adj" fmla="val 50000"/>
            </a:avLst>
          </a:prstGeom>
          <a:ln w="12700">
            <a:solidFill>
              <a:srgbClr val="FFFFFF">
                <a:alpha val="14000"/>
              </a:srgbClr>
            </a:solidFill>
            <a:prstDash val="solid"/>
          </a:ln>
        </p:spPr>
        <p:txBody>
          <a:bodyPr/>
          <a:lstStyle/>
          <a:p>
            <a:endParaRPr/>
          </a:p>
        </p:txBody>
      </p:sp>
      <p:sp>
        <p:nvSpPr>
          <p:cNvPr id="39" name="矩形: 圆角 38"/>
          <p:cNvSpPr/>
          <p:nvPr/>
        </p:nvSpPr>
        <p:spPr>
          <a:xfrm>
            <a:off x="685800" y="4953000"/>
            <a:ext cx="1371600" cy="1371600"/>
          </a:xfrm>
          <a:prstGeom prst="roundRect">
            <a:avLst>
              <a:gd name="adj" fmla="val 50000"/>
            </a:avLst>
          </a:prstGeom>
          <a:ln w="12700">
            <a:solidFill>
              <a:srgbClr val="3D7BD9">
                <a:alpha val="55000"/>
              </a:srgbClr>
            </a:solidFill>
            <a:prstDash val="solid"/>
          </a:ln>
        </p:spPr>
        <p:txBody>
          <a:bodyPr/>
          <a:lstStyle/>
          <a:p>
            <a:endParaRPr/>
          </a:p>
        </p:txBody>
      </p:sp>
      <p:sp>
        <p:nvSpPr>
          <p:cNvPr id="40" name="矩形 39"/>
          <p:cNvSpPr/>
          <p:nvPr/>
        </p:nvSpPr>
        <p:spPr>
          <a:xfrm>
            <a:off x="914400" y="914400"/>
            <a:ext cx="1143000" cy="9525"/>
          </a:xfrm>
          <a:prstGeom prst="rect">
            <a:avLst/>
          </a:prstGeom>
          <a:solidFill>
            <a:srgbClr val="FFFFFF">
              <a:alpha val="12000"/>
            </a:srgbClr>
          </a:solidFill>
          <a:ln/>
        </p:spPr>
        <p:txBody>
          <a:bodyPr/>
          <a:lstStyle/>
          <a:p>
            <a:endParaRPr/>
          </a:p>
        </p:txBody>
      </p:sp>
      <p:sp>
        <p:nvSpPr>
          <p:cNvPr id="41" name="矩形 40"/>
          <p:cNvSpPr/>
          <p:nvPr/>
        </p:nvSpPr>
        <p:spPr>
          <a:xfrm>
            <a:off x="9563100" y="5800725"/>
            <a:ext cx="1714500" cy="9525"/>
          </a:xfrm>
          <a:prstGeom prst="rect">
            <a:avLst/>
          </a:prstGeom>
          <a:solidFill>
            <a:srgbClr val="FFFFFF">
              <a:alpha val="12000"/>
            </a:srgbClr>
          </a:solidFill>
          <a:ln/>
        </p:spPr>
        <p:txBody>
          <a:bodyPr/>
          <a:lstStyle/>
          <a:p>
            <a:endParaRPr/>
          </a:p>
        </p:txBody>
      </p:sp>
      <p:sp>
        <p:nvSpPr>
          <p:cNvPr id="42" name="矩形 41"/>
          <p:cNvSpPr/>
          <p:nvPr/>
        </p:nvSpPr>
        <p:spPr>
          <a:xfrm>
            <a:off x="0" y="0"/>
            <a:ext cx="95250" cy="6858000"/>
          </a:xfrm>
          <a:prstGeom prst="rect">
            <a:avLst/>
          </a:prstGeom>
          <a:solidFill>
            <a:srgbClr val="FFC107"/>
          </a:solidFill>
          <a:ln/>
        </p:spPr>
        <p:txBody>
          <a:bodyPr/>
          <a:lstStyle/>
          <a:p>
            <a:endParaRPr/>
          </a:p>
        </p:txBody>
      </p:sp>
      <p:sp>
        <p:nvSpPr>
          <p:cNvPr id="43" name="文本框 42" descr="{&quot;isTemplate&quot;:true,&quot;type&quot;:&quot;text&quot;}"/>
          <p:cNvSpPr txBox="1"/>
          <p:nvPr/>
        </p:nvSpPr>
        <p:spPr>
          <a:xfrm>
            <a:off x="11353800" y="6448425"/>
            <a:ext cx="457200" cy="161925"/>
          </a:xfrm>
          <a:prstGeom prst="rect">
            <a:avLst/>
          </a:prstGeom>
        </p:spPr>
        <p:txBody>
          <a:bodyPr wrap="none" lIns="0" tIns="0" rIns="0" bIns="0"/>
          <a:lstStyle/>
          <a:p>
            <a:pPr>
              <a:lnSpc>
                <a:spcPct val="100000"/>
              </a:lnSpc>
            </a:pPr>
            <a:r>
              <a:rPr lang="en-US" sz="1050">
                <a:solidFill>
                  <a:srgbClr val="FFFFFF">
                    <a:alpha val="55000"/>
                  </a:srgbClr>
                </a:solidFill>
                <a:latin typeface="Microsoft YaHei"/>
                <a:ea typeface="Microsoft YaHei"/>
              </a:rPr>
              <a:t>10 / 30</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3&lt;/Text&gt;&#10;            &lt;/Box&gt;&#10;            &lt;Text style={{ fontSize: 30, fontWeight: 'bold', color: '#0E3F8C' }}&gt;开头的三件事与一种加分写法&lt;/Text&gt;&#10;        &lt;/Box&gt;&#10;        &lt;Text style={{ fontSize: 14, color: '#8B97A8' }}&gt;开头怎么写：北京真题句库（一）&lt;/Text&gt;&#10;    &lt;/Box&gt;&#10;&#10;    {/* B 区：2×2 关键词矩阵，单元格 588 × 276 */}&#10;    &lt;Box style={{ width: 1280, height: 612, flexDirection: 'column', padding: '24px 40px 20px 40px', gap: 16 }}&gt;&#10;        &lt;Box style={{ width: 1200, height: 276, flexDirection: 'row', gap: 24 }}&gt;&#10;            &lt;Box style={{ width: 588, height: 276, padding: 20, background: '#F0F5FC', border: '1px solid #D6DCE5', borderRadius: 12, flexDirection: 'column', gap: 10 }}&gt;&#10;                &lt;Box style={{ flexDirection: 'row', alignItems: 'center', gap: 12 }}&gt;&#10;                    &lt;Box style={{ width: 32, height: 32, borderRadius: 8, background: '#1E4FA8', justifyContent: 'center', alignItems: 'center' }}&gt;&#10;                        &lt;Text style={{ fontSize: 17, fontWeight: 'bold', color: '#FFFFFF' }}&gt;1&lt;/Text&gt;&#10;                    &lt;/Box&gt;&#10;                    &lt;Text style={{ fontSize: 24, fontWeight: 'bold', color: '#0E3F8C' }}&gt;问候句 · Greeting&lt;/Text&gt;&#10;                &lt;/Box&gt;&#10;                &lt;Text style={{ fontSize: 22, color: '#1A2230', lineHeight: 1.45 }}&gt;How's it going?　（北京卷出现最多）&lt;/Text&gt;&#10;                &lt;Text style={{ fontSize: 22, color: '#1A2230', lineHeight: 1.45 }}&gt;I hope this email finds you well!&lt;/Text&gt;&#10;                &lt;Text style={{ fontSize: 16, color: '#8B97A8' }}&gt;一句寒暄即可，不要写成 How are you? I am fine, thank you.&lt;/Text&gt;&#10;            &lt;/Box&gt;&#10;&#10;            &lt;Box style={{ width: 588, height: 276, padding: 20, background: '#FFFFFF', border: '1px solid #D6DCE5', borderRadius: 12, flexDirection: 'column', gap: 10 }}&gt;&#10;                &lt;Box style={{ flexDirection: 'row', alignItems: 'center', gap: 12 }}&gt;&#10;                    &lt;Box style={{ width: 32, height: 32, borderRadius: 8, background: '#1E4FA8', justifyContent: 'center', alignItems: 'center' }}&gt;&#10;                        &lt;Text style={{ fontSize: 17, fontWeight: 'bold', color: '#FFFFFF' }}&gt;2&lt;/Text&gt;&#10;                    &lt;/Box&gt;&#10;                    &lt;Text style={{ fontSize: 24, fontWeight: 'bold', color: '#0E3F8C' }}&gt;背景句 · Background&lt;/Text&gt;&#10;                &lt;/Box&gt;&#10;                &lt;Text style={{ fontSize: 22, color: '#1A2230', lineHeight: 1.45 }}&gt;&#10;                    Learning that you are planning an activity themed &quot;Green Beijing&quot;...&#10;                &lt;/Text&gt;&#10;                &lt;Text style={{ fontSize: 22, color: '#1A2230', lineHeight: 1.45 }}&gt;&#10;                    Glad to know that you are coming to China.&#10;                &lt;/Text&gt;&#10;                &lt;Text style={{ fontSize: 16, color: '#8B97A8' }}&gt;背景句决定开头是否&quot;贴题&quot;，必须点出来信里的事由&lt;/Text&gt;&#10;            &lt;/Box&gt;&#10;        &lt;/Box&gt;&#10;&#10;        &lt;Box style={{ width: 1200, height: 276, flexDirection: 'row', gap: 24 }}&gt;&#10;            &lt;Box style={{ width: 588, height: 276, padding: 20, background: '#FFFFFF', border: '1px solid #D6DCE5', borderRadius: 12, flexDirection: 'column', gap: 10 }}&gt;&#10;                &lt;Box style={{ flexDirection: 'row', alignItems: 'center', gap: 12 }}&gt;&#10;                    &lt;Box style={{ width: 32, height: 32, borderRadius: 8, background: '#1E4FA8', justifyContent: 'center', alignItems: 'center' }}&gt;&#10;                        &lt;Text style={{ fontSize: 17, fontWeight: 'bold', color: '#FFFFFF' }}&gt;3&lt;/Text&gt;&#10;                    &lt;/Box&gt;&#10;                    &lt;Text style={{ fontSize: 24, fontWeight: 'bold', color: '#0E3F8C' }}&gt;目的句 · Purpose&lt;/Text&gt;&#10;                &lt;/Box&gt;&#10;                &lt;Text style={{ fontSize: 22, color: '#1A2230', lineHeight: 1.45 }}&gt;&#10;                    I'm writing to offer you some advice on your visit.&#10;                &lt;/Text&gt;&#10;                &lt;Text style={{ fontSize: 22, color: '#1A2230', lineHeight: 1.45 }}&gt;&#10;                    Here are my suggestions. / Here are a few suggestions.&#10;                &lt;/Text&gt;&#10;                &lt;Text style={{ fontSize: 16, color: '#8B97A8' }}&gt;信的灵魂句：让阅卷老师一眼看到&quot;这是建议信&quot;&lt;/Text&gt;&#10;            &lt;/Box&gt;&#10;&#10;            &lt;Box style={{ width: 588, height: 276, padding: 20, background: '#F7F9FC', border: '1px solid #D6DCE5', borderLeft: '4px solid #D9534F', borderRadius: 12, flexDirection: 'column', gap: 10 }}&gt;&#10;                &lt;Box style={{ flexDirection: 'row', alignItems: 'center', gap: 12 }}&gt;&#10;                    &lt;Box style={{ width: 32, height: 32, borderRadius: 8, background: '#D9534F', justifyContent: 'center', alignItems: 'center' }}&gt;&#10;                        &lt;Text style={{ fontSize: 17, fontWeight: 'bold', color: '#FFFFFF' }}&gt;4&lt;/Text&gt;&#10;                    &lt;/Box&gt;&#10;                    &lt;Text style={{ fontSize: 24, fontWeight: 'bold', color: '#0E3F8C' }}&gt;加分写法 · 二三句合并&lt;/Text&gt;&#10;                &lt;/Box&gt;&#10;                &lt;Text style={{ fontSize: 22, color: '#1A2230', lineHeight: 1.45 }}&gt;&#10;                    Delighted to hear about the launch of our school's English magazine, I'm writing to give you some suggestions.&#10;                &lt;/Text&gt;&#10;                &lt;Text style={{ fontSize: 16, color: '#8B97A8' }}&gt;用形容词短语 / 现在分词作状语，把背景与目的并成一句&lt;/Text&gt;&#10;            &lt;/Box&gt;&#10;        &lt;/Box&gt;&#10;    &lt;/Box&gt;&#10;&#10;    &lt;Box style={{ width: 1280, height: 36, flexDirection: 'row', alignItems: 'center', justifyContent: 'space-between', padding: '0 40px' }}&gt;&#10;        &lt;Text style={{ fontSize: 14, color: '#8B97A8' }}&gt;高考建议信 · 北京专用&lt;/Text&gt;&#10;        &lt;Text style={{ fontSize: 14, color: '#8B97A8' }}&gt;11 / 30&lt;/Text&gt;&#10;    &lt;/Box&gt;&#10;&lt;/Slide&gt;&#10;"/>
        <p:cNvGrpSpPr/>
        <p:nvPr/>
      </p:nvGrpSpPr>
      <p:grpSpPr>
        <a:xfrm>
          <a:off x="0" y="0"/>
          <a:ext cx="0" cy="0"/>
          <a:chOff x="0" y="0"/>
          <a:chExt cx="0" cy="0"/>
        </a:xfrm>
      </p:grpSpPr>
      <p:sp>
        <p:nvSpPr>
          <p:cNvPr id="45" name="矩形 44"/>
          <p:cNvSpPr/>
          <p:nvPr/>
        </p:nvSpPr>
        <p:spPr>
          <a:xfrm>
            <a:off x="0" y="0"/>
            <a:ext cx="12192000" cy="6858000"/>
          </a:xfrm>
          <a:prstGeom prst="rect">
            <a:avLst/>
          </a:prstGeom>
          <a:solidFill>
            <a:srgbClr val="FFFFFF"/>
          </a:solidFill>
          <a:ln/>
        </p:spPr>
        <p:txBody>
          <a:bodyPr/>
          <a:lstStyle/>
          <a:p>
            <a:endParaRPr/>
          </a:p>
        </p:txBody>
      </p:sp>
      <p:sp>
        <p:nvSpPr>
          <p:cNvPr id="46" name="任意多边形: 形状 45"/>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47" name="矩形: 圆角 46"/>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48" name="文本框 47"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03</a:t>
            </a:r>
            <a:endParaRPr/>
          </a:p>
        </p:txBody>
      </p:sp>
      <p:sp>
        <p:nvSpPr>
          <p:cNvPr id="49" name="文本框 48" descr="{&quot;isTemplate&quot;:true,&quot;type&quot;:&quot;text&quot;}"/>
          <p:cNvSpPr txBox="1"/>
          <p:nvPr/>
        </p:nvSpPr>
        <p:spPr>
          <a:xfrm>
            <a:off x="819150" y="161925"/>
            <a:ext cx="3714750"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开头的三件事与一种加分写法</a:t>
            </a:r>
            <a:endParaRPr/>
          </a:p>
        </p:txBody>
      </p:sp>
      <p:sp>
        <p:nvSpPr>
          <p:cNvPr id="50" name="文本框 49" descr="{&quot;isTemplate&quot;:true,&quot;type&quot;:&quot;text&quot;}"/>
          <p:cNvSpPr txBox="1"/>
          <p:nvPr/>
        </p:nvSpPr>
        <p:spPr>
          <a:xfrm>
            <a:off x="9810750" y="257175"/>
            <a:ext cx="20002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开头怎么写：北京真题句库（一）</a:t>
            </a:r>
            <a:endParaRPr/>
          </a:p>
        </p:txBody>
      </p:sp>
      <p:sp>
        <p:nvSpPr>
          <p:cNvPr id="51" name="矩形: 圆角 50"/>
          <p:cNvSpPr/>
          <p:nvPr/>
        </p:nvSpPr>
        <p:spPr>
          <a:xfrm>
            <a:off x="381000" y="914400"/>
            <a:ext cx="5600700" cy="2628900"/>
          </a:xfrm>
          <a:prstGeom prst="roundRect">
            <a:avLst>
              <a:gd name="adj" fmla="val 4348"/>
            </a:avLst>
          </a:prstGeom>
          <a:solidFill>
            <a:srgbClr val="F0F5FC"/>
          </a:solidFill>
          <a:ln w="12700">
            <a:solidFill>
              <a:srgbClr val="D6DCE5"/>
            </a:solidFill>
            <a:prstDash val="solid"/>
          </a:ln>
        </p:spPr>
        <p:txBody>
          <a:bodyPr/>
          <a:lstStyle/>
          <a:p>
            <a:endParaRPr/>
          </a:p>
        </p:txBody>
      </p:sp>
      <p:sp>
        <p:nvSpPr>
          <p:cNvPr id="52" name="矩形: 圆角 51"/>
          <p:cNvSpPr/>
          <p:nvPr/>
        </p:nvSpPr>
        <p:spPr>
          <a:xfrm>
            <a:off x="571500" y="1104900"/>
            <a:ext cx="304800" cy="304800"/>
          </a:xfrm>
          <a:prstGeom prst="roundRect">
            <a:avLst>
              <a:gd name="adj" fmla="val 25000"/>
            </a:avLst>
          </a:prstGeom>
          <a:solidFill>
            <a:srgbClr val="1E4FA8"/>
          </a:solidFill>
          <a:ln/>
        </p:spPr>
        <p:txBody>
          <a:bodyPr/>
          <a:lstStyle/>
          <a:p>
            <a:endParaRPr/>
          </a:p>
        </p:txBody>
      </p:sp>
      <p:sp>
        <p:nvSpPr>
          <p:cNvPr id="53" name="文本框 52" descr="{&quot;isTemplate&quot;:true,&quot;type&quot;:&quot;text&quot;}"/>
          <p:cNvSpPr txBox="1"/>
          <p:nvPr/>
        </p:nvSpPr>
        <p:spPr>
          <a:xfrm>
            <a:off x="676275" y="11620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1</a:t>
            </a:r>
            <a:endParaRPr/>
          </a:p>
        </p:txBody>
      </p:sp>
      <p:sp>
        <p:nvSpPr>
          <p:cNvPr id="54" name="文本框 53" descr="{&quot;isTemplate&quot;:true,&quot;type&quot;:&quot;text&quot;}"/>
          <p:cNvSpPr txBox="1"/>
          <p:nvPr/>
        </p:nvSpPr>
        <p:spPr>
          <a:xfrm>
            <a:off x="990600" y="1123950"/>
            <a:ext cx="192405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问候句</a:t>
            </a:r>
            <a:r>
              <a:rPr lang="en-US" sz="1800" b="1">
                <a:solidFill>
                  <a:srgbClr val="0E3F8C"/>
                </a:solidFill>
                <a:latin typeface="Microsoft YaHei"/>
                <a:ea typeface="Microsoft YaHei"/>
              </a:rPr>
              <a:t> · Greeting</a:t>
            </a:r>
            <a:endParaRPr/>
          </a:p>
        </p:txBody>
      </p:sp>
      <p:sp>
        <p:nvSpPr>
          <p:cNvPr id="55" name="文本框 54" descr="{&quot;isTemplate&quot;:true,&quot;type&quot;:&quot;text&quot;}"/>
          <p:cNvSpPr txBox="1"/>
          <p:nvPr/>
        </p:nvSpPr>
        <p:spPr>
          <a:xfrm>
            <a:off x="571500" y="1504950"/>
            <a:ext cx="5219700" cy="371475"/>
          </a:xfrm>
          <a:prstGeom prst="rect">
            <a:avLst/>
          </a:prstGeom>
        </p:spPr>
        <p:txBody>
          <a:bodyPr wrap="none" lIns="0" tIns="0" rIns="0" bIns="0"/>
          <a:lstStyle/>
          <a:p>
            <a:pPr>
              <a:lnSpc>
                <a:spcPct val="145000"/>
              </a:lnSpc>
            </a:pPr>
            <a:r>
              <a:rPr lang="en-US" sz="1650">
                <a:solidFill>
                  <a:srgbClr val="1A2230"/>
                </a:solidFill>
                <a:latin typeface="Microsoft YaHei"/>
                <a:ea typeface="Microsoft YaHei"/>
              </a:rPr>
              <a:t>How's it going?</a:t>
            </a:r>
            <a:r>
              <a:rPr lang="zh-CN" sz="1650">
                <a:solidFill>
                  <a:srgbClr val="1A2230"/>
                </a:solidFill>
                <a:latin typeface="Microsoft YaHei"/>
                <a:ea typeface="Microsoft YaHei"/>
              </a:rPr>
              <a:t>　（北京卷出现最多）</a:t>
            </a:r>
            <a:endParaRPr/>
          </a:p>
        </p:txBody>
      </p:sp>
      <p:sp>
        <p:nvSpPr>
          <p:cNvPr id="56" name="文本框 55" descr="{&quot;isTemplate&quot;:true,&quot;type&quot;:&quot;text&quot;}"/>
          <p:cNvSpPr txBox="1"/>
          <p:nvPr/>
        </p:nvSpPr>
        <p:spPr>
          <a:xfrm>
            <a:off x="571500" y="1971675"/>
            <a:ext cx="5219700" cy="371475"/>
          </a:xfrm>
          <a:prstGeom prst="rect">
            <a:avLst/>
          </a:prstGeom>
        </p:spPr>
        <p:txBody>
          <a:bodyPr wrap="none" lIns="0" tIns="0" rIns="0" bIns="0"/>
          <a:lstStyle/>
          <a:p>
            <a:pPr>
              <a:lnSpc>
                <a:spcPct val="145000"/>
              </a:lnSpc>
            </a:pPr>
            <a:r>
              <a:rPr lang="en-US" sz="1650">
                <a:solidFill>
                  <a:srgbClr val="1A2230"/>
                </a:solidFill>
                <a:latin typeface="Microsoft YaHei"/>
                <a:ea typeface="Microsoft YaHei"/>
              </a:rPr>
              <a:t>I hope this email finds you well!</a:t>
            </a:r>
            <a:endParaRPr/>
          </a:p>
        </p:txBody>
      </p:sp>
      <p:sp>
        <p:nvSpPr>
          <p:cNvPr id="57" name="文本框 56" descr="{&quot;isTemplate&quot;:true,&quot;type&quot;:&quot;text&quot;}"/>
          <p:cNvSpPr txBox="1"/>
          <p:nvPr/>
        </p:nvSpPr>
        <p:spPr>
          <a:xfrm>
            <a:off x="571500" y="2438400"/>
            <a:ext cx="52197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一句寒暄即可，不要写成</a:t>
            </a:r>
            <a:r>
              <a:rPr lang="en-US" sz="1200">
                <a:solidFill>
                  <a:srgbClr val="8B97A8"/>
                </a:solidFill>
                <a:latin typeface="Microsoft YaHei"/>
                <a:ea typeface="Microsoft YaHei"/>
              </a:rPr>
              <a:t> How are you? I am fine, thank you.</a:t>
            </a:r>
            <a:endParaRPr/>
          </a:p>
        </p:txBody>
      </p:sp>
      <p:sp>
        <p:nvSpPr>
          <p:cNvPr id="58" name="矩形: 圆角 57"/>
          <p:cNvSpPr/>
          <p:nvPr/>
        </p:nvSpPr>
        <p:spPr>
          <a:xfrm>
            <a:off x="6210300" y="914400"/>
            <a:ext cx="5600700" cy="2628900"/>
          </a:xfrm>
          <a:prstGeom prst="roundRect">
            <a:avLst>
              <a:gd name="adj" fmla="val 4348"/>
            </a:avLst>
          </a:prstGeom>
          <a:solidFill>
            <a:srgbClr val="FFFFFF"/>
          </a:solidFill>
          <a:ln w="12700">
            <a:solidFill>
              <a:srgbClr val="D6DCE5"/>
            </a:solidFill>
            <a:prstDash val="solid"/>
          </a:ln>
        </p:spPr>
        <p:txBody>
          <a:bodyPr/>
          <a:lstStyle/>
          <a:p>
            <a:endParaRPr/>
          </a:p>
        </p:txBody>
      </p:sp>
      <p:sp>
        <p:nvSpPr>
          <p:cNvPr id="59" name="矩形: 圆角 58"/>
          <p:cNvSpPr/>
          <p:nvPr/>
        </p:nvSpPr>
        <p:spPr>
          <a:xfrm>
            <a:off x="6400800" y="1104900"/>
            <a:ext cx="304800" cy="304800"/>
          </a:xfrm>
          <a:prstGeom prst="roundRect">
            <a:avLst>
              <a:gd name="adj" fmla="val 25000"/>
            </a:avLst>
          </a:prstGeom>
          <a:solidFill>
            <a:srgbClr val="1E4FA8"/>
          </a:solidFill>
          <a:ln/>
        </p:spPr>
        <p:txBody>
          <a:bodyPr/>
          <a:lstStyle/>
          <a:p>
            <a:endParaRPr/>
          </a:p>
        </p:txBody>
      </p:sp>
      <p:sp>
        <p:nvSpPr>
          <p:cNvPr id="60" name="文本框 59" descr="{&quot;isTemplate&quot;:true,&quot;type&quot;:&quot;text&quot;}"/>
          <p:cNvSpPr txBox="1"/>
          <p:nvPr/>
        </p:nvSpPr>
        <p:spPr>
          <a:xfrm>
            <a:off x="6505575" y="11620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2</a:t>
            </a:r>
            <a:endParaRPr/>
          </a:p>
        </p:txBody>
      </p:sp>
      <p:sp>
        <p:nvSpPr>
          <p:cNvPr id="61" name="文本框 60" descr="{&quot;isTemplate&quot;:true,&quot;type&quot;:&quot;text&quot;}"/>
          <p:cNvSpPr txBox="1"/>
          <p:nvPr/>
        </p:nvSpPr>
        <p:spPr>
          <a:xfrm>
            <a:off x="6819900" y="1123950"/>
            <a:ext cx="2314575"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背景句</a:t>
            </a:r>
            <a:r>
              <a:rPr lang="en-US" sz="1800" b="1">
                <a:solidFill>
                  <a:srgbClr val="0E3F8C"/>
                </a:solidFill>
                <a:latin typeface="Microsoft YaHei"/>
                <a:ea typeface="Microsoft YaHei"/>
              </a:rPr>
              <a:t> · Background</a:t>
            </a:r>
            <a:endParaRPr/>
          </a:p>
        </p:txBody>
      </p:sp>
      <p:sp>
        <p:nvSpPr>
          <p:cNvPr id="62" name="文本框 61" descr="{&quot;isTemplate&quot;:true,&quot;type&quot;:&quot;text&quot;}"/>
          <p:cNvSpPr txBox="1"/>
          <p:nvPr/>
        </p:nvSpPr>
        <p:spPr>
          <a:xfrm>
            <a:off x="6400800" y="1504950"/>
            <a:ext cx="5219700" cy="733425"/>
          </a:xfrm>
          <a:prstGeom prst="rect">
            <a:avLst/>
          </a:prstGeom>
        </p:spPr>
        <p:txBody>
          <a:bodyPr wrap="square" lIns="0" tIns="0" rIns="0" bIns="0">
            <a:normAutofit/>
          </a:bodyPr>
          <a:lstStyle/>
          <a:p>
            <a:pPr>
              <a:lnSpc>
                <a:spcPct val="145000"/>
              </a:lnSpc>
            </a:pPr>
            <a:r>
              <a:rPr lang="en-US" sz="1650">
                <a:solidFill>
                  <a:srgbClr val="1A2230"/>
                </a:solidFill>
                <a:latin typeface="Microsoft YaHei"/>
                <a:ea typeface="Microsoft YaHei"/>
              </a:rPr>
              <a:t>Learning that you are planning an activity themed "Green Beijing"...</a:t>
            </a:r>
            <a:endParaRPr/>
          </a:p>
        </p:txBody>
      </p:sp>
      <p:sp>
        <p:nvSpPr>
          <p:cNvPr id="63" name="文本框 62" descr="{&quot;isTemplate&quot;:true,&quot;type&quot;:&quot;text&quot;}"/>
          <p:cNvSpPr txBox="1"/>
          <p:nvPr/>
        </p:nvSpPr>
        <p:spPr>
          <a:xfrm>
            <a:off x="6400800" y="2333625"/>
            <a:ext cx="5219700" cy="371475"/>
          </a:xfrm>
          <a:prstGeom prst="rect">
            <a:avLst/>
          </a:prstGeom>
        </p:spPr>
        <p:txBody>
          <a:bodyPr wrap="none" lIns="0" tIns="0" rIns="0" bIns="0"/>
          <a:lstStyle/>
          <a:p>
            <a:pPr>
              <a:lnSpc>
                <a:spcPct val="145000"/>
              </a:lnSpc>
            </a:pPr>
            <a:r>
              <a:rPr lang="en-US" sz="1650">
                <a:solidFill>
                  <a:srgbClr val="1A2230"/>
                </a:solidFill>
                <a:latin typeface="Microsoft YaHei"/>
                <a:ea typeface="Microsoft YaHei"/>
              </a:rPr>
              <a:t>Glad to know that you are coming to China.</a:t>
            </a:r>
            <a:endParaRPr/>
          </a:p>
        </p:txBody>
      </p:sp>
      <p:sp>
        <p:nvSpPr>
          <p:cNvPr id="64" name="文本框 63" descr="{&quot;isTemplate&quot;:true,&quot;type&quot;:&quot;text&quot;}"/>
          <p:cNvSpPr txBox="1"/>
          <p:nvPr/>
        </p:nvSpPr>
        <p:spPr>
          <a:xfrm>
            <a:off x="6400800" y="2800350"/>
            <a:ext cx="52197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背景句决定开头是否</a:t>
            </a:r>
            <a:r>
              <a:rPr lang="en-US" sz="1200">
                <a:solidFill>
                  <a:srgbClr val="8B97A8"/>
                </a:solidFill>
                <a:latin typeface="Microsoft YaHei"/>
                <a:ea typeface="Microsoft YaHei"/>
              </a:rPr>
              <a:t>"</a:t>
            </a:r>
            <a:r>
              <a:rPr lang="zh-CN" sz="1200">
                <a:solidFill>
                  <a:srgbClr val="8B97A8"/>
                </a:solidFill>
                <a:latin typeface="Microsoft YaHei"/>
                <a:ea typeface="Microsoft YaHei"/>
              </a:rPr>
              <a:t>贴题</a:t>
            </a:r>
            <a:r>
              <a:rPr lang="en-US" sz="1200">
                <a:solidFill>
                  <a:srgbClr val="8B97A8"/>
                </a:solidFill>
                <a:latin typeface="Microsoft YaHei"/>
                <a:ea typeface="Microsoft YaHei"/>
              </a:rPr>
              <a:t>"</a:t>
            </a:r>
            <a:r>
              <a:rPr lang="zh-CN" sz="1200">
                <a:solidFill>
                  <a:srgbClr val="8B97A8"/>
                </a:solidFill>
                <a:latin typeface="Microsoft YaHei"/>
                <a:ea typeface="Microsoft YaHei"/>
              </a:rPr>
              <a:t>，必须点出来信里的事由</a:t>
            </a:r>
            <a:endParaRPr/>
          </a:p>
        </p:txBody>
      </p:sp>
      <p:sp>
        <p:nvSpPr>
          <p:cNvPr id="65" name="矩形: 圆角 64"/>
          <p:cNvSpPr/>
          <p:nvPr/>
        </p:nvSpPr>
        <p:spPr>
          <a:xfrm>
            <a:off x="381000" y="3695700"/>
            <a:ext cx="5600700" cy="2628900"/>
          </a:xfrm>
          <a:prstGeom prst="roundRect">
            <a:avLst>
              <a:gd name="adj" fmla="val 4348"/>
            </a:avLst>
          </a:prstGeom>
          <a:solidFill>
            <a:srgbClr val="FFFFFF"/>
          </a:solidFill>
          <a:ln w="12700">
            <a:solidFill>
              <a:srgbClr val="D6DCE5"/>
            </a:solidFill>
            <a:prstDash val="solid"/>
          </a:ln>
        </p:spPr>
        <p:txBody>
          <a:bodyPr/>
          <a:lstStyle/>
          <a:p>
            <a:endParaRPr/>
          </a:p>
        </p:txBody>
      </p:sp>
      <p:sp>
        <p:nvSpPr>
          <p:cNvPr id="66" name="矩形: 圆角 65"/>
          <p:cNvSpPr/>
          <p:nvPr/>
        </p:nvSpPr>
        <p:spPr>
          <a:xfrm>
            <a:off x="571500" y="3886200"/>
            <a:ext cx="304800" cy="304800"/>
          </a:xfrm>
          <a:prstGeom prst="roundRect">
            <a:avLst>
              <a:gd name="adj" fmla="val 25000"/>
            </a:avLst>
          </a:prstGeom>
          <a:solidFill>
            <a:srgbClr val="1E4FA8"/>
          </a:solidFill>
          <a:ln/>
        </p:spPr>
        <p:txBody>
          <a:bodyPr/>
          <a:lstStyle/>
          <a:p>
            <a:endParaRPr/>
          </a:p>
        </p:txBody>
      </p:sp>
      <p:sp>
        <p:nvSpPr>
          <p:cNvPr id="67" name="文本框 66" descr="{&quot;isTemplate&quot;:true,&quot;type&quot;:&quot;text&quot;}"/>
          <p:cNvSpPr txBox="1"/>
          <p:nvPr/>
        </p:nvSpPr>
        <p:spPr>
          <a:xfrm>
            <a:off x="676275" y="39433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3</a:t>
            </a:r>
            <a:endParaRPr/>
          </a:p>
        </p:txBody>
      </p:sp>
      <p:sp>
        <p:nvSpPr>
          <p:cNvPr id="68" name="文本框 67" descr="{&quot;isTemplate&quot;:true,&quot;type&quot;:&quot;text&quot;}"/>
          <p:cNvSpPr txBox="1"/>
          <p:nvPr/>
        </p:nvSpPr>
        <p:spPr>
          <a:xfrm>
            <a:off x="990600" y="3905250"/>
            <a:ext cx="18669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目的句</a:t>
            </a:r>
            <a:r>
              <a:rPr lang="en-US" sz="1800" b="1">
                <a:solidFill>
                  <a:srgbClr val="0E3F8C"/>
                </a:solidFill>
                <a:latin typeface="Microsoft YaHei"/>
                <a:ea typeface="Microsoft YaHei"/>
              </a:rPr>
              <a:t> · Purpose</a:t>
            </a:r>
            <a:endParaRPr/>
          </a:p>
        </p:txBody>
      </p:sp>
      <p:sp>
        <p:nvSpPr>
          <p:cNvPr id="69" name="文本框 68" descr="{&quot;isTemplate&quot;:true,&quot;type&quot;:&quot;text&quot;}"/>
          <p:cNvSpPr txBox="1"/>
          <p:nvPr/>
        </p:nvSpPr>
        <p:spPr>
          <a:xfrm>
            <a:off x="571500" y="4286250"/>
            <a:ext cx="5219700" cy="371475"/>
          </a:xfrm>
          <a:prstGeom prst="rect">
            <a:avLst/>
          </a:prstGeom>
        </p:spPr>
        <p:txBody>
          <a:bodyPr wrap="none" lIns="0" tIns="0" rIns="0" bIns="0"/>
          <a:lstStyle/>
          <a:p>
            <a:pPr>
              <a:lnSpc>
                <a:spcPct val="145000"/>
              </a:lnSpc>
            </a:pPr>
            <a:r>
              <a:rPr lang="en-US" sz="1650">
                <a:solidFill>
                  <a:srgbClr val="1A2230"/>
                </a:solidFill>
                <a:latin typeface="Microsoft YaHei"/>
                <a:ea typeface="Microsoft YaHei"/>
              </a:rPr>
              <a:t>I'm writing to offer you some advice on your visit.</a:t>
            </a:r>
            <a:endParaRPr/>
          </a:p>
        </p:txBody>
      </p:sp>
      <p:sp>
        <p:nvSpPr>
          <p:cNvPr id="70" name="文本框 69" descr="{&quot;isTemplate&quot;:true,&quot;type&quot;:&quot;text&quot;}"/>
          <p:cNvSpPr txBox="1"/>
          <p:nvPr/>
        </p:nvSpPr>
        <p:spPr>
          <a:xfrm>
            <a:off x="571500" y="4752975"/>
            <a:ext cx="5219700" cy="733425"/>
          </a:xfrm>
          <a:prstGeom prst="rect">
            <a:avLst/>
          </a:prstGeom>
        </p:spPr>
        <p:txBody>
          <a:bodyPr wrap="square" lIns="0" tIns="0" rIns="0" bIns="0">
            <a:normAutofit/>
          </a:bodyPr>
          <a:lstStyle/>
          <a:p>
            <a:pPr>
              <a:lnSpc>
                <a:spcPct val="145000"/>
              </a:lnSpc>
            </a:pPr>
            <a:r>
              <a:rPr lang="en-US" sz="1650">
                <a:solidFill>
                  <a:srgbClr val="1A2230"/>
                </a:solidFill>
                <a:latin typeface="Microsoft YaHei"/>
                <a:ea typeface="Microsoft YaHei"/>
              </a:rPr>
              <a:t>Here are my suggestions. / Here are a few suggestions.</a:t>
            </a:r>
            <a:endParaRPr/>
          </a:p>
        </p:txBody>
      </p:sp>
      <p:sp>
        <p:nvSpPr>
          <p:cNvPr id="71" name="文本框 70" descr="{&quot;isTemplate&quot;:true,&quot;type&quot;:&quot;text&quot;}"/>
          <p:cNvSpPr txBox="1"/>
          <p:nvPr/>
        </p:nvSpPr>
        <p:spPr>
          <a:xfrm>
            <a:off x="571500" y="5581650"/>
            <a:ext cx="52197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信的灵魂句：让阅卷老师一眼看到</a:t>
            </a:r>
            <a:r>
              <a:rPr lang="en-US" sz="1200">
                <a:solidFill>
                  <a:srgbClr val="8B97A8"/>
                </a:solidFill>
                <a:latin typeface="Microsoft YaHei"/>
                <a:ea typeface="Microsoft YaHei"/>
              </a:rPr>
              <a:t>"</a:t>
            </a:r>
            <a:r>
              <a:rPr lang="zh-CN" sz="1200">
                <a:solidFill>
                  <a:srgbClr val="8B97A8"/>
                </a:solidFill>
                <a:latin typeface="Microsoft YaHei"/>
                <a:ea typeface="Microsoft YaHei"/>
              </a:rPr>
              <a:t>这是建议信</a:t>
            </a:r>
            <a:r>
              <a:rPr lang="en-US" sz="1200">
                <a:solidFill>
                  <a:srgbClr val="8B97A8"/>
                </a:solidFill>
                <a:latin typeface="Microsoft YaHei"/>
                <a:ea typeface="Microsoft YaHei"/>
              </a:rPr>
              <a:t>"</a:t>
            </a:r>
            <a:endParaRPr/>
          </a:p>
        </p:txBody>
      </p:sp>
      <p:sp>
        <p:nvSpPr>
          <p:cNvPr id="72" name="矩形: 圆角 71"/>
          <p:cNvSpPr/>
          <p:nvPr/>
        </p:nvSpPr>
        <p:spPr>
          <a:xfrm>
            <a:off x="6248400" y="3695700"/>
            <a:ext cx="5562600" cy="2628900"/>
          </a:xfrm>
          <a:prstGeom prst="roundRect">
            <a:avLst>
              <a:gd name="adj" fmla="val 4348"/>
            </a:avLst>
          </a:prstGeom>
          <a:solidFill>
            <a:srgbClr val="F7F9FC"/>
          </a:solidFill>
          <a:ln/>
        </p:spPr>
        <p:txBody>
          <a:bodyPr/>
          <a:lstStyle/>
          <a:p>
            <a:endParaRPr/>
          </a:p>
        </p:txBody>
      </p:sp>
      <p:sp>
        <p:nvSpPr>
          <p:cNvPr id="73" name="任意多边形: 形状 72"/>
          <p:cNvSpPr/>
          <p:nvPr/>
        </p:nvSpPr>
        <p:spPr>
          <a:xfrm>
            <a:off x="6248400" y="3695700"/>
            <a:ext cx="5562600" cy="2628900"/>
          </a:xfrm>
          <a:custGeom>
            <a:avLst/>
            <a:gdLst/>
            <a:ahLst/>
            <a:cxnLst/>
            <a:rect l="0" t="0" r="0" b="0"/>
            <a:pathLst>
              <a:path w="584" h="276">
                <a:moveTo>
                  <a:pt x="11" y="0"/>
                </a:moveTo>
                <a:cubicBezTo>
                  <a:pt x="7" y="0"/>
                  <a:pt x="4" y="4"/>
                  <a:pt x="4" y="8"/>
                </a:cubicBezTo>
                <a:lnTo>
                  <a:pt x="4" y="268"/>
                </a:lnTo>
                <a:cubicBezTo>
                  <a:pt x="4" y="272"/>
                  <a:pt x="7" y="275"/>
                  <a:pt x="10" y="276"/>
                </a:cubicBezTo>
                <a:cubicBezTo>
                  <a:pt x="4" y="275"/>
                  <a:pt x="0" y="270"/>
                  <a:pt x="0" y="264"/>
                </a:cubicBezTo>
                <a:lnTo>
                  <a:pt x="0" y="12"/>
                </a:lnTo>
                <a:cubicBezTo>
                  <a:pt x="0" y="6"/>
                  <a:pt x="5" y="0"/>
                  <a:pt x="12" y="0"/>
                </a:cubicBezTo>
                <a:close/>
              </a:path>
            </a:pathLst>
          </a:custGeom>
          <a:solidFill>
            <a:srgbClr val="D9534F"/>
          </a:solidFill>
          <a:ln/>
        </p:spPr>
        <p:txBody>
          <a:bodyPr/>
          <a:lstStyle/>
          <a:p>
            <a:endParaRPr/>
          </a:p>
        </p:txBody>
      </p:sp>
      <p:sp>
        <p:nvSpPr>
          <p:cNvPr id="74" name="矩形: 圆角 73"/>
          <p:cNvSpPr/>
          <p:nvPr/>
        </p:nvSpPr>
        <p:spPr>
          <a:xfrm>
            <a:off x="6438900" y="3886200"/>
            <a:ext cx="304800" cy="304800"/>
          </a:xfrm>
          <a:prstGeom prst="roundRect">
            <a:avLst>
              <a:gd name="adj" fmla="val 25000"/>
            </a:avLst>
          </a:prstGeom>
          <a:solidFill>
            <a:srgbClr val="D9534F"/>
          </a:solidFill>
          <a:ln/>
        </p:spPr>
        <p:txBody>
          <a:bodyPr/>
          <a:lstStyle/>
          <a:p>
            <a:endParaRPr/>
          </a:p>
        </p:txBody>
      </p:sp>
      <p:sp>
        <p:nvSpPr>
          <p:cNvPr id="75" name="文本框 74" descr="{&quot;isTemplate&quot;:true,&quot;type&quot;:&quot;text&quot;}"/>
          <p:cNvSpPr txBox="1"/>
          <p:nvPr/>
        </p:nvSpPr>
        <p:spPr>
          <a:xfrm>
            <a:off x="6543675" y="39433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4</a:t>
            </a:r>
            <a:endParaRPr/>
          </a:p>
        </p:txBody>
      </p:sp>
      <p:sp>
        <p:nvSpPr>
          <p:cNvPr id="76" name="文本框 75" descr="{&quot;isTemplate&quot;:true,&quot;type&quot;:&quot;text&quot;}"/>
          <p:cNvSpPr txBox="1"/>
          <p:nvPr/>
        </p:nvSpPr>
        <p:spPr>
          <a:xfrm>
            <a:off x="6858000" y="3905250"/>
            <a:ext cx="2295525"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加分写法</a:t>
            </a:r>
            <a:r>
              <a:rPr lang="en-US" sz="1800" b="1">
                <a:solidFill>
                  <a:srgbClr val="0E3F8C"/>
                </a:solidFill>
                <a:latin typeface="Microsoft YaHei"/>
                <a:ea typeface="Microsoft YaHei"/>
              </a:rPr>
              <a:t> · </a:t>
            </a:r>
            <a:r>
              <a:rPr lang="zh-CN" sz="1800" b="1">
                <a:solidFill>
                  <a:srgbClr val="0E3F8C"/>
                </a:solidFill>
                <a:latin typeface="Microsoft YaHei"/>
                <a:ea typeface="Microsoft YaHei"/>
              </a:rPr>
              <a:t>二三句合并</a:t>
            </a:r>
            <a:endParaRPr/>
          </a:p>
        </p:txBody>
      </p:sp>
      <p:sp>
        <p:nvSpPr>
          <p:cNvPr id="77" name="文本框 76" descr="{&quot;isTemplate&quot;:true,&quot;type&quot;:&quot;text&quot;}"/>
          <p:cNvSpPr txBox="1"/>
          <p:nvPr/>
        </p:nvSpPr>
        <p:spPr>
          <a:xfrm>
            <a:off x="6438900" y="4286250"/>
            <a:ext cx="5181600" cy="1095375"/>
          </a:xfrm>
          <a:prstGeom prst="rect">
            <a:avLst/>
          </a:prstGeom>
        </p:spPr>
        <p:txBody>
          <a:bodyPr wrap="square" lIns="0" tIns="0" rIns="0" bIns="0">
            <a:normAutofit/>
          </a:bodyPr>
          <a:lstStyle/>
          <a:p>
            <a:pPr>
              <a:lnSpc>
                <a:spcPct val="145000"/>
              </a:lnSpc>
            </a:pPr>
            <a:r>
              <a:rPr lang="en-US" sz="1650">
                <a:solidFill>
                  <a:srgbClr val="1A2230"/>
                </a:solidFill>
                <a:latin typeface="Microsoft YaHei"/>
                <a:ea typeface="Microsoft YaHei"/>
              </a:rPr>
              <a:t>Delighted to hear about the launch of our school's English magazine, I'm writing to give you some suggestions.</a:t>
            </a:r>
            <a:endParaRPr/>
          </a:p>
        </p:txBody>
      </p:sp>
      <p:sp>
        <p:nvSpPr>
          <p:cNvPr id="78" name="文本框 77" descr="{&quot;isTemplate&quot;:true,&quot;type&quot;:&quot;text&quot;}"/>
          <p:cNvSpPr txBox="1"/>
          <p:nvPr/>
        </p:nvSpPr>
        <p:spPr>
          <a:xfrm>
            <a:off x="6438900" y="5476875"/>
            <a:ext cx="51816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用形容词短语</a:t>
            </a:r>
            <a:r>
              <a:rPr lang="en-US" sz="1200">
                <a:solidFill>
                  <a:srgbClr val="8B97A8"/>
                </a:solidFill>
                <a:latin typeface="Microsoft YaHei"/>
                <a:ea typeface="Microsoft YaHei"/>
              </a:rPr>
              <a:t> / </a:t>
            </a:r>
            <a:r>
              <a:rPr lang="zh-CN" sz="1200">
                <a:solidFill>
                  <a:srgbClr val="8B97A8"/>
                </a:solidFill>
                <a:latin typeface="Microsoft YaHei"/>
                <a:ea typeface="Microsoft YaHei"/>
              </a:rPr>
              <a:t>现在分词作状语，把背景与目的并成一句</a:t>
            </a:r>
            <a:endParaRPr/>
          </a:p>
        </p:txBody>
      </p:sp>
      <p:sp>
        <p:nvSpPr>
          <p:cNvPr id="79" name="文本框 78"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80" name="文本框 79"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11 / 30</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3&lt;/Text&gt;&#10;            &lt;/Box&gt;&#10;            &lt;Text style={{ fontSize: 30, fontWeight: 'bold', color: '#0E3F8C' }}&gt;北京真题开头句库（上）：2017–2020&lt;/Text&gt;&#10;        &lt;/Box&gt;&#10;        &lt;Text style={{ fontSize: 14, color: '#8B97A8' }}&gt;开头怎么写：北京真题句库（一）&lt;/Text&gt;&#10;    &lt;/Box&gt;&#10;&#10;    {/* B 区 612px：左 180 大数字锚点 + 20 + 右 1000 句库 */}&#10;    &lt;Box style={{ width: 1280, height: 612, flexDirection: 'row', padding: '24px 40px 20px 40px', gap: 20 }}&gt;&#10;        &lt;Box style={{ width: 180, height: 568, padding: 18, background: '#0E3F8C', borderRadius: 12, flexDirection: 'column', gap: 8 }}&gt;&#10;            &lt;Text style={{ fontSize: 76, fontWeight: 'bold', color: '#FFC107', lineHeight: 1 }}&gt;8&lt;/Text&gt;&#10;            &lt;Text style={{ fontSize: 22, fontWeight: 'bold', color: '#FFFFFF', lineHeight: 1.4 }}&gt;道真题&lt;/Text&gt;&#10;            &lt;Text style={{ fontSize: 16, color: '#BBD2F2', lineHeight: 1.5 }}&gt;2017 – 2024&lt;br /&gt;北京卷&lt;/Text&gt;&#10;            &lt;Box style={{ width: 144, height: 1, background: 'rgba(255,255,255,0.25)', marginTop: 6, marginBottom: 6 }} /&gt;&#10;            &lt;Text style={{ fontSize: 16, color: '#BBD2F2', lineHeight: 1.6 }}&gt;&#10;                八道题的开头全部遵循同一结构，背下来即可套用。&#10;            &lt;/Text&gt;&#10;        &lt;/Box&gt;&#10;&#10;        &lt;Box style={{ width: 1000, height: 568, flexDirection: 'column', gap: 6 }}&gt;&#10;            &lt;Box style={{ width: 1000, padding: '9px 16px', background: '#F7F9FC', border: '1px solid #D6DCE5', borderRadius: 10, flexDirection: 'column', gap: 6 }}&gt;&#10;                &lt;Box style={{ flexDirection: 'row', alignItems: 'center', gap: 10 }}&gt;&#10;                    &lt;Box style={{ padding: '3px 12px', background: '#1E4FA8', borderRadius: 999 }}&gt;&#10;                        &lt;Text style={{ fontSize: 16, fontWeight: 'bold', color: '#FFFFFF' }}&gt;2017&lt;/Text&gt;&#10;                    &lt;/Box&gt;&#10;                    &lt;Text style={{ fontSize: 16, color: '#8B97A8' }}&gt;线路推荐 · 给好友 Jim&lt;/Text&gt;&#10;                &lt;/Box&gt;&#10;                &lt;Text style={{ fontSize: 22, color: '#1A2230', lineHeight: 1.4 }}&gt;&#10;                    I hope this email finds you well! I'm thrilled to hear that your school is planning a trip to China. Of the two trips, I highly recommend the trip to Mountain Tai. I recommend it for the following reasons.&#10;                &lt;/Text&gt;&#10;            &lt;/Box&gt;&#10;&#10;            &lt;Box style={{ width: 1000, padding: '9px 16px', background: '#FFFFFF', border: '1px solid #D6DCE5', borderRadius: 10, flexDirection: 'column', gap: 6 }}&gt;&#10;                &lt;Box style={{ flexDirection: 'row', alignItems: 'center', gap: 10 }}&gt;&#10;                    &lt;Box style={{ padding: '3px 12px', background: '#1E4FA8', borderRadius: 999 }}&gt;&#10;                        &lt;Text style={{ fontSize: 16, fontWeight: 'bold', color: '#FFFFFF' }}&gt;2018&lt;/Text&gt;&#10;                    &lt;/Box&gt;&#10;                    &lt;Text style={{ fontSize: 16, color: '#8B97A8' }}&gt;来京求学 · 推荐与准备&lt;/Text&gt;&#10;                &lt;/Box&gt;&#10;                &lt;Text style={{ fontSize: 22, color: '#1A2230', lineHeight: 1.4 }}&gt;&#10;                    How's it going? Glad to know that you are coming to Beijing for university. I'd like to express my warmest welcome to you and offer you some advice.&#10;                &lt;/Text&gt;&#10;            &lt;/Box&gt;&#10;&#10;            &lt;Box style={{ width: 1000, padding: '9px 16px', background: '#F7F9FC', border: '1px solid #D6DCE5', borderRadius: 10, flexDirection: 'column', gap: 6 }}&gt;&#10;                &lt;Box style={{ flexDirection: 'row', alignItems: 'center', gap: 10 }}&gt;&#10;                    &lt;Box style={{ padding: '3px 12px', background: '#1E4FA8', borderRadius: 999 }}&gt;&#10;                        &lt;Text style={{ fontSize: 16, fontWeight: 'bold', color: '#FFFFFF' }}&gt;2019&lt;/Text&gt;&#10;                    &lt;/Box&gt;&#10;                    &lt;Text style={{ fontSize: 16, color: '#8B97A8' }}&gt;出行咨询 · 交通与衣物&lt;/Text&gt;&#10;                &lt;/Box&gt;&#10;                &lt;Text style={{ fontSize: 22, color: '#1A2230', lineHeight: 1.4 }}&gt;&#10;                    How's it going? Glad to know that you are coming to China. I'm writing to offer you some advice on your visit.&#10;                &lt;/Text&gt;&#10;            &lt;/Box&gt;&#10;&#10;            &lt;Box style={{ width: 1000, padding: '9px 16px', background: '#FFFFFF', border: '1px solid #D6DCE5', borderRadius: 10, flexDirection: 'column', gap: 6 }}&gt;&#10;                &lt;Box style={{ flexDirection: 'row', alignItems: 'center', gap: 10 }}&gt;&#10;                    &lt;Box style={{ padding: '3px 12px', background: '#1E4FA8', borderRadius: 999 }}&gt;&#10;                        &lt;Text style={{ fontSize: 16, fontWeight: 'bold', color: '#FFFFFF' }}&gt;2020&lt;/Text&gt;&#10;                    &lt;/Box&gt;&#10;                    &lt;Text style={{ fontSize: 16, color: '#8B97A8' }}&gt;求助推荐 · 请外教帮忙&lt;/Text&gt;&#10;                &lt;/Box&gt;&#10;                &lt;Text style={{ fontSize: 22, color: '#1A2230', lineHeight: 1.4 }}&gt;&#10;                    I hope this letter finds you well. I'm sorry that you are not able to continue your teaching in China due to the COVID-19. We need a teacher in your place. Would you please recommend one for us?&#10;                &lt;/Text&gt;&#10;            &lt;/Box&gt;&#10;&#10;            &lt;Text style={{ fontSize: 16, color: '#8B97A8' }}&gt;规律：问候一句 → 交代来信事由 → 表明&quot;我是来给建议的&quot;。&lt;/Text&gt;&#10;        &lt;/Box&gt;&#10;    &lt;/Box&gt;&#10;&#10;    &lt;Box style={{ width: 1280, height: 36, flexDirection: 'row', alignItems: 'center', justifyContent: 'space-between', padding: '0 40px' }}&gt;&#10;        &lt;Text style={{ fontSize: 14, color: '#8B97A8' }}&gt;高考建议信 · 北京专用&lt;/Text&gt;&#10;        &lt;Text style={{ fontSize: 14, color: '#8B97A8' }}&gt;12 / 30&lt;/Text&gt;&#10;    &lt;/Box&gt;&#10;&lt;/Slide&gt;&#10;"/>
        <p:cNvGrpSpPr/>
        <p:nvPr/>
      </p:nvGrpSpPr>
      <p:grpSpPr>
        <a:xfrm>
          <a:off x="0" y="0"/>
          <a:ext cx="0" cy="0"/>
          <a:chOff x="0" y="0"/>
          <a:chExt cx="0" cy="0"/>
        </a:xfrm>
      </p:grpSpPr>
      <p:sp>
        <p:nvSpPr>
          <p:cNvPr id="82" name="矩形 81"/>
          <p:cNvSpPr/>
          <p:nvPr/>
        </p:nvSpPr>
        <p:spPr>
          <a:xfrm>
            <a:off x="0" y="0"/>
            <a:ext cx="12192000" cy="6858000"/>
          </a:xfrm>
          <a:prstGeom prst="rect">
            <a:avLst/>
          </a:prstGeom>
          <a:solidFill>
            <a:srgbClr val="FFFFFF"/>
          </a:solidFill>
          <a:ln/>
        </p:spPr>
        <p:txBody>
          <a:bodyPr/>
          <a:lstStyle/>
          <a:p>
            <a:endParaRPr/>
          </a:p>
        </p:txBody>
      </p:sp>
      <p:sp>
        <p:nvSpPr>
          <p:cNvPr id="83" name="任意多边形: 形状 82"/>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84" name="矩形: 圆角 83"/>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85" name="文本框 84"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03</a:t>
            </a:r>
            <a:endParaRPr/>
          </a:p>
        </p:txBody>
      </p:sp>
      <p:sp>
        <p:nvSpPr>
          <p:cNvPr id="86" name="文本框 85" descr="{&quot;isTemplate&quot;:true,&quot;type&quot;:&quot;text&quot;}"/>
          <p:cNvSpPr txBox="1"/>
          <p:nvPr/>
        </p:nvSpPr>
        <p:spPr>
          <a:xfrm>
            <a:off x="819150" y="161925"/>
            <a:ext cx="5000625"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北京真题开头句库（上）：</a:t>
            </a:r>
            <a:r>
              <a:rPr lang="en-US" sz="2250" b="1">
                <a:solidFill>
                  <a:srgbClr val="0E3F8C"/>
                </a:solidFill>
                <a:latin typeface="Microsoft YaHei"/>
                <a:ea typeface="Microsoft YaHei"/>
              </a:rPr>
              <a:t>2017–2020</a:t>
            </a:r>
            <a:endParaRPr/>
          </a:p>
        </p:txBody>
      </p:sp>
      <p:sp>
        <p:nvSpPr>
          <p:cNvPr id="87" name="文本框 86" descr="{&quot;isTemplate&quot;:true,&quot;type&quot;:&quot;text&quot;}"/>
          <p:cNvSpPr txBox="1"/>
          <p:nvPr/>
        </p:nvSpPr>
        <p:spPr>
          <a:xfrm>
            <a:off x="9810750" y="257175"/>
            <a:ext cx="20002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开头怎么写：北京真题句库（一）</a:t>
            </a:r>
            <a:endParaRPr/>
          </a:p>
        </p:txBody>
      </p:sp>
      <p:sp>
        <p:nvSpPr>
          <p:cNvPr id="88" name="矩形: 圆角 87"/>
          <p:cNvSpPr/>
          <p:nvPr/>
        </p:nvSpPr>
        <p:spPr>
          <a:xfrm>
            <a:off x="381000" y="914400"/>
            <a:ext cx="1714500" cy="5410200"/>
          </a:xfrm>
          <a:prstGeom prst="roundRect">
            <a:avLst>
              <a:gd name="adj" fmla="val 6667"/>
            </a:avLst>
          </a:prstGeom>
          <a:solidFill>
            <a:srgbClr val="0E3F8C"/>
          </a:solidFill>
          <a:ln/>
        </p:spPr>
        <p:txBody>
          <a:bodyPr/>
          <a:lstStyle/>
          <a:p>
            <a:endParaRPr/>
          </a:p>
        </p:txBody>
      </p:sp>
      <p:sp>
        <p:nvSpPr>
          <p:cNvPr id="89" name="文本框 88" descr="{&quot;isTemplate&quot;:true,&quot;type&quot;:&quot;text&quot;}"/>
          <p:cNvSpPr txBox="1"/>
          <p:nvPr/>
        </p:nvSpPr>
        <p:spPr>
          <a:xfrm>
            <a:off x="552450" y="1085850"/>
            <a:ext cx="1371600" cy="876300"/>
          </a:xfrm>
          <a:prstGeom prst="rect">
            <a:avLst/>
          </a:prstGeom>
        </p:spPr>
        <p:txBody>
          <a:bodyPr wrap="none" lIns="0" tIns="0" rIns="0" bIns="0"/>
          <a:lstStyle/>
          <a:p>
            <a:pPr>
              <a:lnSpc>
                <a:spcPct val="100000"/>
              </a:lnSpc>
            </a:pPr>
            <a:r>
              <a:rPr lang="en-US" sz="5700" b="1">
                <a:solidFill>
                  <a:srgbClr val="FFC107"/>
                </a:solidFill>
                <a:latin typeface="Microsoft YaHei"/>
                <a:ea typeface="Microsoft YaHei"/>
              </a:rPr>
              <a:t>8</a:t>
            </a:r>
            <a:endParaRPr/>
          </a:p>
        </p:txBody>
      </p:sp>
      <p:sp>
        <p:nvSpPr>
          <p:cNvPr id="90" name="文本框 89" descr="{&quot;isTemplate&quot;:true,&quot;type&quot;:&quot;text&quot;}"/>
          <p:cNvSpPr txBox="1"/>
          <p:nvPr/>
        </p:nvSpPr>
        <p:spPr>
          <a:xfrm>
            <a:off x="552450" y="2038350"/>
            <a:ext cx="1371600" cy="352425"/>
          </a:xfrm>
          <a:prstGeom prst="rect">
            <a:avLst/>
          </a:prstGeom>
        </p:spPr>
        <p:txBody>
          <a:bodyPr wrap="none" lIns="0" tIns="0" rIns="0" bIns="0"/>
          <a:lstStyle/>
          <a:p>
            <a:pPr>
              <a:lnSpc>
                <a:spcPct val="140000"/>
              </a:lnSpc>
            </a:pPr>
            <a:r>
              <a:rPr lang="zh-CN" sz="1650" b="1">
                <a:solidFill>
                  <a:srgbClr val="FFFFFF"/>
                </a:solidFill>
                <a:latin typeface="Microsoft YaHei"/>
                <a:ea typeface="Microsoft YaHei"/>
              </a:rPr>
              <a:t>道真题</a:t>
            </a:r>
            <a:endParaRPr/>
          </a:p>
        </p:txBody>
      </p:sp>
      <p:sp>
        <p:nvSpPr>
          <p:cNvPr id="91" name="文本框 90" descr="{&quot;isTemplate&quot;:true,&quot;type&quot;:&quot;text&quot;}"/>
          <p:cNvSpPr txBox="1"/>
          <p:nvPr/>
        </p:nvSpPr>
        <p:spPr>
          <a:xfrm>
            <a:off x="552450" y="2466975"/>
            <a:ext cx="1371600" cy="552450"/>
          </a:xfrm>
          <a:prstGeom prst="rect">
            <a:avLst/>
          </a:prstGeom>
        </p:spPr>
        <p:txBody>
          <a:bodyPr wrap="none" lIns="0" tIns="0" rIns="0" bIns="0"/>
          <a:lstStyle/>
          <a:p>
            <a:pPr>
              <a:lnSpc>
                <a:spcPct val="150000"/>
              </a:lnSpc>
            </a:pPr>
            <a:r>
              <a:rPr lang="en-US" sz="1200">
                <a:solidFill>
                  <a:srgbClr val="BBD2F2"/>
                </a:solidFill>
                <a:latin typeface="Microsoft YaHei"/>
                <a:ea typeface="Microsoft YaHei"/>
              </a:rPr>
              <a:t>2017 – 2024</a:t>
            </a:r>
            <a:endParaRPr/>
          </a:p>
          <a:p>
            <a:pPr>
              <a:lnSpc>
                <a:spcPct val="150000"/>
              </a:lnSpc>
            </a:pPr>
            <a:r>
              <a:rPr lang="zh-CN" sz="1200">
                <a:solidFill>
                  <a:srgbClr val="BBD2F2"/>
                </a:solidFill>
                <a:latin typeface="Microsoft YaHei"/>
                <a:ea typeface="Microsoft YaHei"/>
              </a:rPr>
              <a:t>北京卷</a:t>
            </a:r>
            <a:endParaRPr/>
          </a:p>
        </p:txBody>
      </p:sp>
      <p:sp>
        <p:nvSpPr>
          <p:cNvPr id="92" name="矩形 91"/>
          <p:cNvSpPr/>
          <p:nvPr/>
        </p:nvSpPr>
        <p:spPr>
          <a:xfrm>
            <a:off x="552450" y="3152775"/>
            <a:ext cx="1371600" cy="9525"/>
          </a:xfrm>
          <a:prstGeom prst="rect">
            <a:avLst/>
          </a:prstGeom>
          <a:solidFill>
            <a:srgbClr val="FFFFFF">
              <a:alpha val="25000"/>
            </a:srgbClr>
          </a:solidFill>
          <a:ln/>
        </p:spPr>
        <p:txBody>
          <a:bodyPr/>
          <a:lstStyle/>
          <a:p>
            <a:endParaRPr/>
          </a:p>
        </p:txBody>
      </p:sp>
      <p:sp>
        <p:nvSpPr>
          <p:cNvPr id="93" name="文本框 92" descr="{&quot;isTemplate&quot;:true,&quot;type&quot;:&quot;text&quot;}"/>
          <p:cNvSpPr txBox="1"/>
          <p:nvPr/>
        </p:nvSpPr>
        <p:spPr>
          <a:xfrm>
            <a:off x="552450" y="3295650"/>
            <a:ext cx="1371600" cy="885825"/>
          </a:xfrm>
          <a:prstGeom prst="rect">
            <a:avLst/>
          </a:prstGeom>
        </p:spPr>
        <p:txBody>
          <a:bodyPr wrap="square" lIns="0" tIns="0" rIns="0" bIns="0">
            <a:normAutofit/>
          </a:bodyPr>
          <a:lstStyle/>
          <a:p>
            <a:pPr>
              <a:lnSpc>
                <a:spcPct val="160000"/>
              </a:lnSpc>
            </a:pPr>
            <a:r>
              <a:rPr lang="zh-CN" sz="1200">
                <a:solidFill>
                  <a:srgbClr val="BBD2F2"/>
                </a:solidFill>
                <a:latin typeface="Microsoft YaHei"/>
                <a:ea typeface="Microsoft YaHei"/>
              </a:rPr>
              <a:t>八道题的开头全部遵循同一结构，背下来即可套用。</a:t>
            </a:r>
            <a:endParaRPr/>
          </a:p>
        </p:txBody>
      </p:sp>
      <p:sp>
        <p:nvSpPr>
          <p:cNvPr id="94" name="矩形: 圆角 93"/>
          <p:cNvSpPr/>
          <p:nvPr/>
        </p:nvSpPr>
        <p:spPr>
          <a:xfrm>
            <a:off x="2286000" y="914400"/>
            <a:ext cx="9525000" cy="1533525"/>
          </a:xfrm>
          <a:prstGeom prst="roundRect">
            <a:avLst>
              <a:gd name="adj" fmla="val 6211"/>
            </a:avLst>
          </a:prstGeom>
          <a:solidFill>
            <a:srgbClr val="F7F9FC"/>
          </a:solidFill>
          <a:ln w="12700">
            <a:solidFill>
              <a:srgbClr val="D6DCE5"/>
            </a:solidFill>
            <a:prstDash val="solid"/>
          </a:ln>
        </p:spPr>
        <p:txBody>
          <a:bodyPr/>
          <a:lstStyle/>
          <a:p>
            <a:endParaRPr/>
          </a:p>
        </p:txBody>
      </p:sp>
      <p:sp>
        <p:nvSpPr>
          <p:cNvPr id="95" name="矩形: 圆角 94"/>
          <p:cNvSpPr/>
          <p:nvPr/>
        </p:nvSpPr>
        <p:spPr>
          <a:xfrm>
            <a:off x="2438400" y="1000125"/>
            <a:ext cx="609600" cy="247650"/>
          </a:xfrm>
          <a:prstGeom prst="roundRect">
            <a:avLst>
              <a:gd name="adj" fmla="val 3842308"/>
            </a:avLst>
          </a:prstGeom>
          <a:solidFill>
            <a:srgbClr val="1E4FA8"/>
          </a:solidFill>
          <a:ln/>
        </p:spPr>
        <p:txBody>
          <a:bodyPr/>
          <a:lstStyle/>
          <a:p>
            <a:endParaRPr/>
          </a:p>
        </p:txBody>
      </p:sp>
      <p:sp>
        <p:nvSpPr>
          <p:cNvPr id="96" name="文本框 95" descr="{&quot;isTemplate&quot;:true,&quot;type&quot;:&quot;text&quot;}"/>
          <p:cNvSpPr txBox="1"/>
          <p:nvPr/>
        </p:nvSpPr>
        <p:spPr>
          <a:xfrm>
            <a:off x="2552700" y="1028700"/>
            <a:ext cx="38100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2017</a:t>
            </a:r>
            <a:endParaRPr/>
          </a:p>
        </p:txBody>
      </p:sp>
      <p:sp>
        <p:nvSpPr>
          <p:cNvPr id="97" name="文本框 96" descr="{&quot;isTemplate&quot;:true,&quot;type&quot;:&quot;text&quot;}"/>
          <p:cNvSpPr txBox="1"/>
          <p:nvPr/>
        </p:nvSpPr>
        <p:spPr>
          <a:xfrm>
            <a:off x="3143250" y="1028700"/>
            <a:ext cx="14859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线路推荐</a:t>
            </a:r>
            <a:r>
              <a:rPr lang="en-US" sz="1200">
                <a:solidFill>
                  <a:srgbClr val="8B97A8"/>
                </a:solidFill>
                <a:latin typeface="Microsoft YaHei"/>
                <a:ea typeface="Microsoft YaHei"/>
              </a:rPr>
              <a:t> · </a:t>
            </a:r>
            <a:r>
              <a:rPr lang="zh-CN" sz="1200">
                <a:solidFill>
                  <a:srgbClr val="8B97A8"/>
                </a:solidFill>
                <a:latin typeface="Microsoft YaHei"/>
                <a:ea typeface="Microsoft YaHei"/>
              </a:rPr>
              <a:t>给好友</a:t>
            </a:r>
            <a:r>
              <a:rPr lang="en-US" sz="1200">
                <a:solidFill>
                  <a:srgbClr val="8B97A8"/>
                </a:solidFill>
                <a:latin typeface="Microsoft YaHei"/>
                <a:ea typeface="Microsoft YaHei"/>
              </a:rPr>
              <a:t> Jim</a:t>
            </a:r>
            <a:endParaRPr/>
          </a:p>
        </p:txBody>
      </p:sp>
      <p:sp>
        <p:nvSpPr>
          <p:cNvPr id="98" name="文本框 97" descr="{&quot;isTemplate&quot;:true,&quot;type&quot;:&quot;text&quot;}"/>
          <p:cNvSpPr txBox="1"/>
          <p:nvPr/>
        </p:nvSpPr>
        <p:spPr>
          <a:xfrm>
            <a:off x="2438400" y="1304925"/>
            <a:ext cx="9220200" cy="1057275"/>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I hope this email finds you well! I'm thrilled to hear that your school is planning a trip to China. Of the two trips, I highly recommend the trip to Mountain Tai. I recommend it for the following reasons.</a:t>
            </a:r>
            <a:endParaRPr/>
          </a:p>
        </p:txBody>
      </p:sp>
      <p:sp>
        <p:nvSpPr>
          <p:cNvPr id="99" name="矩形: 圆角 98"/>
          <p:cNvSpPr/>
          <p:nvPr/>
        </p:nvSpPr>
        <p:spPr>
          <a:xfrm>
            <a:off x="2286000" y="2505075"/>
            <a:ext cx="9525000" cy="1181100"/>
          </a:xfrm>
          <a:prstGeom prst="roundRect">
            <a:avLst>
              <a:gd name="adj" fmla="val 8065"/>
            </a:avLst>
          </a:prstGeom>
          <a:solidFill>
            <a:srgbClr val="FFFFFF"/>
          </a:solidFill>
          <a:ln w="12700">
            <a:solidFill>
              <a:srgbClr val="D6DCE5"/>
            </a:solidFill>
            <a:prstDash val="solid"/>
          </a:ln>
        </p:spPr>
        <p:txBody>
          <a:bodyPr/>
          <a:lstStyle/>
          <a:p>
            <a:endParaRPr/>
          </a:p>
        </p:txBody>
      </p:sp>
      <p:sp>
        <p:nvSpPr>
          <p:cNvPr id="100" name="矩形: 圆角 99"/>
          <p:cNvSpPr/>
          <p:nvPr/>
        </p:nvSpPr>
        <p:spPr>
          <a:xfrm>
            <a:off x="2438400" y="2590800"/>
            <a:ext cx="609600" cy="247650"/>
          </a:xfrm>
          <a:prstGeom prst="roundRect">
            <a:avLst>
              <a:gd name="adj" fmla="val 3842308"/>
            </a:avLst>
          </a:prstGeom>
          <a:solidFill>
            <a:srgbClr val="1E4FA8"/>
          </a:solidFill>
          <a:ln/>
        </p:spPr>
        <p:txBody>
          <a:bodyPr/>
          <a:lstStyle/>
          <a:p>
            <a:endParaRPr/>
          </a:p>
        </p:txBody>
      </p:sp>
      <p:sp>
        <p:nvSpPr>
          <p:cNvPr id="101" name="文本框 100" descr="{&quot;isTemplate&quot;:true,&quot;type&quot;:&quot;text&quot;}"/>
          <p:cNvSpPr txBox="1"/>
          <p:nvPr/>
        </p:nvSpPr>
        <p:spPr>
          <a:xfrm>
            <a:off x="2552700" y="2619375"/>
            <a:ext cx="38100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2018</a:t>
            </a:r>
            <a:endParaRPr/>
          </a:p>
        </p:txBody>
      </p:sp>
      <p:sp>
        <p:nvSpPr>
          <p:cNvPr id="102" name="文本框 101" descr="{&quot;isTemplate&quot;:true,&quot;type&quot;:&quot;text&quot;}"/>
          <p:cNvSpPr txBox="1"/>
          <p:nvPr/>
        </p:nvSpPr>
        <p:spPr>
          <a:xfrm>
            <a:off x="3143250" y="2619375"/>
            <a:ext cx="150495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来京求学</a:t>
            </a:r>
            <a:r>
              <a:rPr lang="en-US" sz="1200">
                <a:solidFill>
                  <a:srgbClr val="8B97A8"/>
                </a:solidFill>
                <a:latin typeface="Microsoft YaHei"/>
                <a:ea typeface="Microsoft YaHei"/>
              </a:rPr>
              <a:t> · </a:t>
            </a:r>
            <a:r>
              <a:rPr lang="zh-CN" sz="1200">
                <a:solidFill>
                  <a:srgbClr val="8B97A8"/>
                </a:solidFill>
                <a:latin typeface="Microsoft YaHei"/>
                <a:ea typeface="Microsoft YaHei"/>
              </a:rPr>
              <a:t>推荐与准备</a:t>
            </a:r>
            <a:endParaRPr/>
          </a:p>
        </p:txBody>
      </p:sp>
      <p:sp>
        <p:nvSpPr>
          <p:cNvPr id="103" name="文本框 102" descr="{&quot;isTemplate&quot;:true,&quot;type&quot;:&quot;text&quot;}"/>
          <p:cNvSpPr txBox="1"/>
          <p:nvPr/>
        </p:nvSpPr>
        <p:spPr>
          <a:xfrm>
            <a:off x="2438400" y="2895600"/>
            <a:ext cx="92202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How's it going? Glad to know that you are coming to Beijing for university. I'd like to express my warmest welcome to you and offer you some advice.</a:t>
            </a:r>
            <a:endParaRPr/>
          </a:p>
        </p:txBody>
      </p:sp>
      <p:sp>
        <p:nvSpPr>
          <p:cNvPr id="104" name="矩形: 圆角 103"/>
          <p:cNvSpPr/>
          <p:nvPr/>
        </p:nvSpPr>
        <p:spPr>
          <a:xfrm>
            <a:off x="2286000" y="3743325"/>
            <a:ext cx="9525000" cy="1181100"/>
          </a:xfrm>
          <a:prstGeom prst="roundRect">
            <a:avLst>
              <a:gd name="adj" fmla="val 8065"/>
            </a:avLst>
          </a:prstGeom>
          <a:solidFill>
            <a:srgbClr val="F7F9FC"/>
          </a:solidFill>
          <a:ln w="12700">
            <a:solidFill>
              <a:srgbClr val="D6DCE5"/>
            </a:solidFill>
            <a:prstDash val="solid"/>
          </a:ln>
        </p:spPr>
        <p:txBody>
          <a:bodyPr/>
          <a:lstStyle/>
          <a:p>
            <a:endParaRPr/>
          </a:p>
        </p:txBody>
      </p:sp>
      <p:sp>
        <p:nvSpPr>
          <p:cNvPr id="105" name="矩形: 圆角 104"/>
          <p:cNvSpPr/>
          <p:nvPr/>
        </p:nvSpPr>
        <p:spPr>
          <a:xfrm>
            <a:off x="2438400" y="3829050"/>
            <a:ext cx="609600" cy="247650"/>
          </a:xfrm>
          <a:prstGeom prst="roundRect">
            <a:avLst>
              <a:gd name="adj" fmla="val 3842308"/>
            </a:avLst>
          </a:prstGeom>
          <a:solidFill>
            <a:srgbClr val="1E4FA8"/>
          </a:solidFill>
          <a:ln/>
        </p:spPr>
        <p:txBody>
          <a:bodyPr/>
          <a:lstStyle/>
          <a:p>
            <a:endParaRPr/>
          </a:p>
        </p:txBody>
      </p:sp>
      <p:sp>
        <p:nvSpPr>
          <p:cNvPr id="106" name="文本框 105" descr="{&quot;isTemplate&quot;:true,&quot;type&quot;:&quot;text&quot;}"/>
          <p:cNvSpPr txBox="1"/>
          <p:nvPr/>
        </p:nvSpPr>
        <p:spPr>
          <a:xfrm>
            <a:off x="2552700" y="3857625"/>
            <a:ext cx="38100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2019</a:t>
            </a:r>
            <a:endParaRPr/>
          </a:p>
        </p:txBody>
      </p:sp>
      <p:sp>
        <p:nvSpPr>
          <p:cNvPr id="107" name="文本框 106" descr="{&quot;isTemplate&quot;:true,&quot;type&quot;:&quot;text&quot;}"/>
          <p:cNvSpPr txBox="1"/>
          <p:nvPr/>
        </p:nvSpPr>
        <p:spPr>
          <a:xfrm>
            <a:off x="3143250" y="3857625"/>
            <a:ext cx="150495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出行咨询</a:t>
            </a:r>
            <a:r>
              <a:rPr lang="en-US" sz="1200">
                <a:solidFill>
                  <a:srgbClr val="8B97A8"/>
                </a:solidFill>
                <a:latin typeface="Microsoft YaHei"/>
                <a:ea typeface="Microsoft YaHei"/>
              </a:rPr>
              <a:t> · </a:t>
            </a:r>
            <a:r>
              <a:rPr lang="zh-CN" sz="1200">
                <a:solidFill>
                  <a:srgbClr val="8B97A8"/>
                </a:solidFill>
                <a:latin typeface="Microsoft YaHei"/>
                <a:ea typeface="Microsoft YaHei"/>
              </a:rPr>
              <a:t>交通与衣物</a:t>
            </a:r>
            <a:endParaRPr/>
          </a:p>
        </p:txBody>
      </p:sp>
      <p:sp>
        <p:nvSpPr>
          <p:cNvPr id="108" name="文本框 107" descr="{&quot;isTemplate&quot;:true,&quot;type&quot;:&quot;text&quot;}"/>
          <p:cNvSpPr txBox="1"/>
          <p:nvPr/>
        </p:nvSpPr>
        <p:spPr>
          <a:xfrm>
            <a:off x="2438400" y="4133850"/>
            <a:ext cx="92202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How's it going? Glad to know that you are coming to China. I'm writing to offer you some advice on your visit.</a:t>
            </a:r>
            <a:endParaRPr/>
          </a:p>
        </p:txBody>
      </p:sp>
      <p:sp>
        <p:nvSpPr>
          <p:cNvPr id="109" name="矩形: 圆角 108"/>
          <p:cNvSpPr/>
          <p:nvPr/>
        </p:nvSpPr>
        <p:spPr>
          <a:xfrm>
            <a:off x="2286000" y="4981575"/>
            <a:ext cx="9525000" cy="1533525"/>
          </a:xfrm>
          <a:prstGeom prst="roundRect">
            <a:avLst>
              <a:gd name="adj" fmla="val 6211"/>
            </a:avLst>
          </a:prstGeom>
          <a:solidFill>
            <a:srgbClr val="FFFFFF"/>
          </a:solidFill>
          <a:ln w="12700">
            <a:solidFill>
              <a:srgbClr val="D6DCE5"/>
            </a:solidFill>
            <a:prstDash val="solid"/>
          </a:ln>
        </p:spPr>
        <p:txBody>
          <a:bodyPr/>
          <a:lstStyle/>
          <a:p>
            <a:endParaRPr/>
          </a:p>
        </p:txBody>
      </p:sp>
      <p:sp>
        <p:nvSpPr>
          <p:cNvPr id="110" name="矩形: 圆角 109"/>
          <p:cNvSpPr/>
          <p:nvPr/>
        </p:nvSpPr>
        <p:spPr>
          <a:xfrm>
            <a:off x="2438400" y="5067300"/>
            <a:ext cx="609600" cy="247650"/>
          </a:xfrm>
          <a:prstGeom prst="roundRect">
            <a:avLst>
              <a:gd name="adj" fmla="val 3842308"/>
            </a:avLst>
          </a:prstGeom>
          <a:solidFill>
            <a:srgbClr val="1E4FA8"/>
          </a:solidFill>
          <a:ln/>
        </p:spPr>
        <p:txBody>
          <a:bodyPr/>
          <a:lstStyle/>
          <a:p>
            <a:endParaRPr/>
          </a:p>
        </p:txBody>
      </p:sp>
      <p:sp>
        <p:nvSpPr>
          <p:cNvPr id="111" name="文本框 110" descr="{&quot;isTemplate&quot;:true,&quot;type&quot;:&quot;text&quot;}"/>
          <p:cNvSpPr txBox="1"/>
          <p:nvPr/>
        </p:nvSpPr>
        <p:spPr>
          <a:xfrm>
            <a:off x="2552700" y="5095875"/>
            <a:ext cx="38100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2020</a:t>
            </a:r>
            <a:endParaRPr/>
          </a:p>
        </p:txBody>
      </p:sp>
      <p:sp>
        <p:nvSpPr>
          <p:cNvPr id="112" name="文本框 111" descr="{&quot;isTemplate&quot;:true,&quot;type&quot;:&quot;text&quot;}"/>
          <p:cNvSpPr txBox="1"/>
          <p:nvPr/>
        </p:nvSpPr>
        <p:spPr>
          <a:xfrm>
            <a:off x="3143250" y="5095875"/>
            <a:ext cx="150495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求助推荐</a:t>
            </a:r>
            <a:r>
              <a:rPr lang="en-US" sz="1200">
                <a:solidFill>
                  <a:srgbClr val="8B97A8"/>
                </a:solidFill>
                <a:latin typeface="Microsoft YaHei"/>
                <a:ea typeface="Microsoft YaHei"/>
              </a:rPr>
              <a:t> · </a:t>
            </a:r>
            <a:r>
              <a:rPr lang="zh-CN" sz="1200">
                <a:solidFill>
                  <a:srgbClr val="8B97A8"/>
                </a:solidFill>
                <a:latin typeface="Microsoft YaHei"/>
                <a:ea typeface="Microsoft YaHei"/>
              </a:rPr>
              <a:t>请外教帮忙</a:t>
            </a:r>
            <a:endParaRPr/>
          </a:p>
        </p:txBody>
      </p:sp>
      <p:sp>
        <p:nvSpPr>
          <p:cNvPr id="113" name="文本框 112" descr="{&quot;isTemplate&quot;:true,&quot;type&quot;:&quot;text&quot;}"/>
          <p:cNvSpPr txBox="1"/>
          <p:nvPr/>
        </p:nvSpPr>
        <p:spPr>
          <a:xfrm>
            <a:off x="2438400" y="5372100"/>
            <a:ext cx="9220200" cy="1057275"/>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I hope this letter finds you well. I'm sorry that you are not able to continue your teaching in China due to the COVID-19. We need a teacher in your place. Would you please recommend one for us?</a:t>
            </a:r>
            <a:endParaRPr/>
          </a:p>
        </p:txBody>
      </p:sp>
      <p:sp>
        <p:nvSpPr>
          <p:cNvPr id="114" name="文本框 113" descr="{&quot;isTemplate&quot;:true,&quot;type&quot;:&quot;text&quot;}"/>
          <p:cNvSpPr txBox="1"/>
          <p:nvPr/>
        </p:nvSpPr>
        <p:spPr>
          <a:xfrm>
            <a:off x="2286000" y="6572250"/>
            <a:ext cx="95250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规律：问候一句</a:t>
            </a:r>
            <a:r>
              <a:rPr lang="en-US" sz="1200">
                <a:solidFill>
                  <a:srgbClr val="8B97A8"/>
                </a:solidFill>
                <a:latin typeface="Microsoft YaHei"/>
                <a:ea typeface="Microsoft YaHei"/>
              </a:rPr>
              <a:t> → </a:t>
            </a:r>
            <a:r>
              <a:rPr lang="zh-CN" sz="1200">
                <a:solidFill>
                  <a:srgbClr val="8B97A8"/>
                </a:solidFill>
                <a:latin typeface="Microsoft YaHei"/>
                <a:ea typeface="Microsoft YaHei"/>
              </a:rPr>
              <a:t>交代来信事由</a:t>
            </a:r>
            <a:r>
              <a:rPr lang="en-US" sz="1200">
                <a:solidFill>
                  <a:srgbClr val="8B97A8"/>
                </a:solidFill>
                <a:latin typeface="Microsoft YaHei"/>
                <a:ea typeface="Microsoft YaHei"/>
              </a:rPr>
              <a:t> → </a:t>
            </a:r>
            <a:r>
              <a:rPr lang="zh-CN" sz="1200">
                <a:solidFill>
                  <a:srgbClr val="8B97A8"/>
                </a:solidFill>
                <a:latin typeface="Microsoft YaHei"/>
                <a:ea typeface="Microsoft YaHei"/>
              </a:rPr>
              <a:t>表明</a:t>
            </a:r>
            <a:r>
              <a:rPr lang="en-US" sz="1200">
                <a:solidFill>
                  <a:srgbClr val="8B97A8"/>
                </a:solidFill>
                <a:latin typeface="Microsoft YaHei"/>
                <a:ea typeface="Microsoft YaHei"/>
              </a:rPr>
              <a:t>"</a:t>
            </a:r>
            <a:r>
              <a:rPr lang="zh-CN" sz="1200">
                <a:solidFill>
                  <a:srgbClr val="8B97A8"/>
                </a:solidFill>
                <a:latin typeface="Microsoft YaHei"/>
                <a:ea typeface="Microsoft YaHei"/>
              </a:rPr>
              <a:t>我是来给建议的</a:t>
            </a:r>
            <a:r>
              <a:rPr lang="en-US" sz="1200">
                <a:solidFill>
                  <a:srgbClr val="8B97A8"/>
                </a:solidFill>
                <a:latin typeface="Microsoft YaHei"/>
                <a:ea typeface="Microsoft YaHei"/>
              </a:rPr>
              <a:t>"</a:t>
            </a:r>
            <a:r>
              <a:rPr lang="zh-CN" sz="1200">
                <a:solidFill>
                  <a:srgbClr val="8B97A8"/>
                </a:solidFill>
                <a:latin typeface="Microsoft YaHei"/>
                <a:ea typeface="Microsoft YaHei"/>
              </a:rPr>
              <a:t>。</a:t>
            </a:r>
            <a:endParaRPr/>
          </a:p>
        </p:txBody>
      </p:sp>
      <p:sp>
        <p:nvSpPr>
          <p:cNvPr id="115" name="文本框 114"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116" name="文本框 115"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12 / 30</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3&lt;/Text&gt;&#10;            &lt;/Box&gt;&#10;            &lt;Text style={{ fontSize: 30, fontWeight: 'bold', color: '#0E3F8C' }}&gt;北京真题开头句库（下）：2021–2024&lt;/Text&gt;&#10;        &lt;/Box&gt;&#10;        &lt;Text style={{ fontSize: 14, color: '#8B97A8' }}&gt;开头怎么写：北京真题句库（一）&lt;/Text&gt;&#10;    &lt;/Box&gt;&#10;&#10;    {/* B 区：非对称双栏 左 856 句库 + 24 + 右 320 结构公式 */}&#10;    &lt;Box style={{ width: 1280, height: 612, flexDirection: 'row', padding: '24px 40px 20px 40px', gap: 24 }}&gt;&#10;        &lt;Box style={{ width: 856, height: 568, flexDirection: 'column', gap: 6 }}&gt;&#10;            &lt;Box style={{ width: 856, padding: '8px 16px', background: '#F7F9FC', border: '1px solid #D6DCE5', borderRadius: 10, flexDirection: 'column', gap: 6 }}&gt;&#10;                &lt;Box style={{ flexDirection: 'row', alignItems: 'center', gap: 10 }}&gt;&#10;                    &lt;Box style={{ padding: '3px 12px', background: '#D9534F', borderRadius: 999 }}&gt;&#10;                        &lt;Text style={{ fontSize: 16, fontWeight: 'bold', color: '#FFFFFF' }}&gt;2021&lt;/Text&gt;&#10;                    &lt;/Box&gt;&#10;                    &lt;Text style={{ fontSize: 16, color: '#8B97A8' }}&gt;无法赴约 · 致歉与替代&lt;/Text&gt;&#10;                &lt;/Box&gt;&#10;                &lt;Text style={{ fontSize: 22, color: '#1A2230', lineHeight: 1.4 }}&gt;&#10;                    I'm terribly sorry for not being able to make it to hang out with you this weekend. That is because I have to visit my grandfather who was suddenly admitted to the hospital. I hope the change won't cause you too much trouble.&#10;                &lt;/Text&gt;&#10;            &lt;/Box&gt;&#10;&#10;            &lt;Box style={{ width: 856, padding: '8px 16px', background: '#FFFFFF', border: '1px solid #D6DCE5', borderRadius: 10, flexDirection: 'column', gap: 6 }}&gt;&#10;                &lt;Box style={{ flexDirection: 'row', alignItems: 'center', gap: 10 }}&gt;&#10;                    &lt;Box style={{ padding: '3px 12px', background: '#1E4FA8', borderRadius: 999 }}&gt;&#10;                        &lt;Text style={{ fontSize: 16, fontWeight: 'bold', color: '#FFFFFF' }}&gt;2022&lt;/Text&gt;&#10;                    &lt;/Box&gt;&#10;                    &lt;Text style={{ fontSize: 16, color: '#8B97A8' }}&gt;邀请线上经验交流&lt;/Text&gt;&#10;                &lt;/Box&gt;&#10;                &lt;Text style={{ fontSize: 22, color: '#1A2230', lineHeight: 1.4 }}&gt;&#10;                    How's it going? I'm writing to invite you to an online experience exchange on English writing for our class.&#10;                &lt;/Text&gt;&#10;            &lt;/Box&gt;&#10;&#10;            &lt;Box style={{ width: 856, padding: '8px 16px', background: '#F7F9FC', border: '1px solid #D6DCE5', borderRadius: 10, flexDirection: 'column', gap: 6 }}&gt;&#10;                &lt;Box style={{ flexDirection: 'row', alignItems: 'center', gap: 10 }}&gt;&#10;                    &lt;Box style={{ padding: '3px 12px', background: '#1E4FA8', borderRadius: 999 }}&gt;&#10;                        &lt;Text style={{ fontSize: 16, fontWeight: 'bold', color: '#FFFFFF' }}&gt;2023&lt;/Text&gt;&#10;                    &lt;/Box&gt;&#10;                    &lt;Text style={{ fontSize: 16, color: '#8B97A8' }}&gt;绿色北京 · 社团活动策划&lt;/Text&gt;&#10;                &lt;/Box&gt;&#10;                &lt;Text style={{ fontSize: 22, color: '#1A2230', lineHeight: 1.4 }}&gt;&#10;                    How's it going? Learning that you are planning an activity themed &quot;Green Beijing&quot;, I'm writing to offer you some advice.&#10;                &lt;/Text&gt;&#10;            &lt;/Box&gt;&#10;&#10;            &lt;Box style={{ width: 856, padding: '8px 16px', background: '#FFFFFF', border: '1px solid #D6DCE5', borderRadius: 10, flexDirection: 'column', gap: 6 }}&gt;&#10;                &lt;Box style={{ flexDirection: 'row', alignItems: 'center', gap: 10 }}&gt;&#10;                    &lt;Box style={{ padding: '3px 12px', background: '#D9534F', borderRadius: 999 }}&gt;&#10;                        &lt;Text style={{ fontSize: 16, fontWeight: 'bold', color: '#FFFFFF' }}&gt;2024&lt;/Text&gt;&#10;                    &lt;/Box&gt;&#10;                    &lt;Text style={{ fontSize: 16, color: '#8B97A8' }}&gt;校报投稿 · 介绍中国发展成就&lt;/Text&gt;&#10;                &lt;/Box&gt;&#10;                &lt;Text style={{ fontSize: 22, color: '#1A2230', lineHeight: 1.4 }}&gt;&#10;                    How's it going? It's great to hear you're planning to write about China's achievements on the occasion of the 75th anniversary of the founding of this country. Here are a few suggestions for your article.&#10;                &lt;/Text&gt;&#10;            &lt;/Box&gt;&#10;        &lt;/Box&gt;&#10;&#10;        &lt;Box style={{ width: 320, height: 568, flexDirection: 'column', gap: 14 }}&gt;&#10;            &lt;Box style={{ width: 320, padding: 20, background: '#0E3F8C', borderRadius: 12, flexDirection: 'column', gap: 12 }}&gt;&#10;                &lt;Text style={{ fontSize: 24, fontWeight: 'bold', color: '#FFFFFF' }}&gt;开头 = 四句话&lt;/Text&gt;&#10;                &lt;Text style={{ fontSize: 22, color: '#FFC107', lineHeight: 1.45 }}&gt;问候 + 背景 + 目的 + 预告&lt;/Text&gt;&#10;                &lt;Box style={{ width: 280, height: 1, background: 'rgba(255,255,255,0.25)' }} /&gt;&#10;                &lt;Text style={{ fontSize: 22, color: '#FFFFFF', lineHeight: 1.5 }}&gt;How's it going?&lt;/Text&gt;&#10;                &lt;Text style={{ fontSize: 22, color: '#BBD2F2', lineHeight: 1.5 }}&gt;Glad to know that...&lt;/Text&gt;&#10;                &lt;Text style={{ fontSize: 22, color: '#BBD2F2', lineHeight: 1.5 }}&gt;I'm writing to...&lt;/Text&gt;&#10;                &lt;Text style={{ fontSize: 22, color: '#BBD2F2', lineHeight: 1.5 }}&gt;Here are my suggestions.&lt;/Text&gt;&#10;            &lt;/Box&gt;&#10;&#10;            &lt;Box style={{ width: 320, padding: 20, background: '#E8EFF8', borderRadius: 12, flexDirection: 'column', gap: 10 }}&gt;&#10;                &lt;FAIcon name='exclamation-circle' style={{ fill: '#D9534F', width: 24, height: 24 }} /&gt;&#10;                &lt;Text style={{ fontSize: 22, fontWeight: 'bold', color: '#0E3F8C', lineHeight: 1.45 }}&gt;&#10;                    背景句最容易漏&#10;                &lt;/Text&gt;&#10;                &lt;Text style={{ fontSize: 16, color: '#4A5568', lineHeight: 1.5 }}&gt;&#10;                    只写问候和目的，而不交代&quot;因为什么事来信&quot;，开头会显得答非所问。&#10;                &lt;/Text&gt;&#10;            &lt;/Box&gt;&#10;        &lt;/Box&gt;&#10;    &lt;/Box&gt;&#10;&#10;    &lt;Box style={{ width: 1280, height: 36, flexDirection: 'row', alignItems: 'center', justifyContent: 'space-between', padding: '0 40px' }}&gt;&#10;        &lt;Text style={{ fontSize: 14, color: '#8B97A8' }}&gt;高考建议信 · 北京专用&lt;/Text&gt;&#10;        &lt;Text style={{ fontSize: 14, color: '#8B97A8' }}&gt;13 / 30&lt;/Text&gt;&#10;    &lt;/Box&gt;&#10;&lt;/Slide&gt;&#10;"/>
        <p:cNvGrpSpPr/>
        <p:nvPr/>
      </p:nvGrpSpPr>
      <p:grpSpPr>
        <a:xfrm>
          <a:off x="0" y="0"/>
          <a:ext cx="0" cy="0"/>
          <a:chOff x="0" y="0"/>
          <a:chExt cx="0" cy="0"/>
        </a:xfrm>
      </p:grpSpPr>
      <p:sp>
        <p:nvSpPr>
          <p:cNvPr id="118" name="矩形 117"/>
          <p:cNvSpPr/>
          <p:nvPr/>
        </p:nvSpPr>
        <p:spPr>
          <a:xfrm>
            <a:off x="0" y="0"/>
            <a:ext cx="12192000" cy="6858000"/>
          </a:xfrm>
          <a:prstGeom prst="rect">
            <a:avLst/>
          </a:prstGeom>
          <a:solidFill>
            <a:srgbClr val="FFFFFF"/>
          </a:solidFill>
          <a:ln/>
        </p:spPr>
        <p:txBody>
          <a:bodyPr/>
          <a:lstStyle/>
          <a:p>
            <a:endParaRPr/>
          </a:p>
        </p:txBody>
      </p:sp>
      <p:sp>
        <p:nvSpPr>
          <p:cNvPr id="119" name="任意多边形: 形状 118"/>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120" name="矩形: 圆角 119"/>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121" name="文本框 120"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03</a:t>
            </a:r>
            <a:endParaRPr/>
          </a:p>
        </p:txBody>
      </p:sp>
      <p:sp>
        <p:nvSpPr>
          <p:cNvPr id="122" name="文本框 121" descr="{&quot;isTemplate&quot;:true,&quot;type&quot;:&quot;text&quot;}"/>
          <p:cNvSpPr txBox="1"/>
          <p:nvPr/>
        </p:nvSpPr>
        <p:spPr>
          <a:xfrm>
            <a:off x="819150" y="161925"/>
            <a:ext cx="5000625"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北京真题开头句库（下）：</a:t>
            </a:r>
            <a:r>
              <a:rPr lang="en-US" sz="2250" b="1">
                <a:solidFill>
                  <a:srgbClr val="0E3F8C"/>
                </a:solidFill>
                <a:latin typeface="Microsoft YaHei"/>
                <a:ea typeface="Microsoft YaHei"/>
              </a:rPr>
              <a:t>2021–2024</a:t>
            </a:r>
            <a:endParaRPr/>
          </a:p>
        </p:txBody>
      </p:sp>
      <p:sp>
        <p:nvSpPr>
          <p:cNvPr id="123" name="文本框 122" descr="{&quot;isTemplate&quot;:true,&quot;type&quot;:&quot;text&quot;}"/>
          <p:cNvSpPr txBox="1"/>
          <p:nvPr/>
        </p:nvSpPr>
        <p:spPr>
          <a:xfrm>
            <a:off x="9810750" y="257175"/>
            <a:ext cx="20002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开头怎么写：北京真题句库（一）</a:t>
            </a:r>
            <a:endParaRPr/>
          </a:p>
        </p:txBody>
      </p:sp>
      <p:sp>
        <p:nvSpPr>
          <p:cNvPr id="124" name="矩形: 圆角 123"/>
          <p:cNvSpPr/>
          <p:nvPr/>
        </p:nvSpPr>
        <p:spPr>
          <a:xfrm>
            <a:off x="381000" y="914400"/>
            <a:ext cx="8153400" cy="1866900"/>
          </a:xfrm>
          <a:prstGeom prst="roundRect">
            <a:avLst>
              <a:gd name="adj" fmla="val 5102"/>
            </a:avLst>
          </a:prstGeom>
          <a:solidFill>
            <a:srgbClr val="F7F9FC"/>
          </a:solidFill>
          <a:ln w="12700">
            <a:solidFill>
              <a:srgbClr val="D6DCE5"/>
            </a:solidFill>
            <a:prstDash val="solid"/>
          </a:ln>
        </p:spPr>
        <p:txBody>
          <a:bodyPr/>
          <a:lstStyle/>
          <a:p>
            <a:endParaRPr/>
          </a:p>
        </p:txBody>
      </p:sp>
      <p:sp>
        <p:nvSpPr>
          <p:cNvPr id="125" name="矩形: 圆角 124"/>
          <p:cNvSpPr/>
          <p:nvPr/>
        </p:nvSpPr>
        <p:spPr>
          <a:xfrm>
            <a:off x="533400" y="990600"/>
            <a:ext cx="609600" cy="247650"/>
          </a:xfrm>
          <a:prstGeom prst="roundRect">
            <a:avLst>
              <a:gd name="adj" fmla="val 3842308"/>
            </a:avLst>
          </a:prstGeom>
          <a:solidFill>
            <a:srgbClr val="D9534F"/>
          </a:solidFill>
          <a:ln/>
        </p:spPr>
        <p:txBody>
          <a:bodyPr/>
          <a:lstStyle/>
          <a:p>
            <a:endParaRPr/>
          </a:p>
        </p:txBody>
      </p:sp>
      <p:sp>
        <p:nvSpPr>
          <p:cNvPr id="126" name="文本框 125" descr="{&quot;isTemplate&quot;:true,&quot;type&quot;:&quot;text&quot;}"/>
          <p:cNvSpPr txBox="1"/>
          <p:nvPr/>
        </p:nvSpPr>
        <p:spPr>
          <a:xfrm>
            <a:off x="647700" y="1019175"/>
            <a:ext cx="38100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2021</a:t>
            </a:r>
            <a:endParaRPr/>
          </a:p>
        </p:txBody>
      </p:sp>
      <p:sp>
        <p:nvSpPr>
          <p:cNvPr id="127" name="文本框 126" descr="{&quot;isTemplate&quot;:true,&quot;type&quot;:&quot;text&quot;}"/>
          <p:cNvSpPr txBox="1"/>
          <p:nvPr/>
        </p:nvSpPr>
        <p:spPr>
          <a:xfrm>
            <a:off x="1238250" y="1019175"/>
            <a:ext cx="150495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无法赴约</a:t>
            </a:r>
            <a:r>
              <a:rPr lang="en-US" sz="1200">
                <a:solidFill>
                  <a:srgbClr val="8B97A8"/>
                </a:solidFill>
                <a:latin typeface="Microsoft YaHei"/>
                <a:ea typeface="Microsoft YaHei"/>
              </a:rPr>
              <a:t> · </a:t>
            </a:r>
            <a:r>
              <a:rPr lang="zh-CN" sz="1200">
                <a:solidFill>
                  <a:srgbClr val="8B97A8"/>
                </a:solidFill>
                <a:latin typeface="Microsoft YaHei"/>
                <a:ea typeface="Microsoft YaHei"/>
              </a:rPr>
              <a:t>致歉与替代</a:t>
            </a:r>
            <a:endParaRPr/>
          </a:p>
        </p:txBody>
      </p:sp>
      <p:sp>
        <p:nvSpPr>
          <p:cNvPr id="128" name="文本框 127" descr="{&quot;isTemplate&quot;:true,&quot;type&quot;:&quot;text&quot;}"/>
          <p:cNvSpPr txBox="1"/>
          <p:nvPr/>
        </p:nvSpPr>
        <p:spPr>
          <a:xfrm>
            <a:off x="533400" y="1295400"/>
            <a:ext cx="7848600" cy="140970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I'm terribly sorry for not being able to make it to hang out with you this weekend. That is because I have to visit my grandfather who was suddenly admitted to the hospital. I hope the change won't cause you too much trouble.</a:t>
            </a:r>
            <a:endParaRPr/>
          </a:p>
        </p:txBody>
      </p:sp>
      <p:sp>
        <p:nvSpPr>
          <p:cNvPr id="129" name="矩形: 圆角 128"/>
          <p:cNvSpPr/>
          <p:nvPr/>
        </p:nvSpPr>
        <p:spPr>
          <a:xfrm>
            <a:off x="381000" y="2838450"/>
            <a:ext cx="8153400" cy="1162050"/>
          </a:xfrm>
          <a:prstGeom prst="roundRect">
            <a:avLst>
              <a:gd name="adj" fmla="val 8197"/>
            </a:avLst>
          </a:prstGeom>
          <a:solidFill>
            <a:srgbClr val="FFFFFF"/>
          </a:solidFill>
          <a:ln w="12700">
            <a:solidFill>
              <a:srgbClr val="D6DCE5"/>
            </a:solidFill>
            <a:prstDash val="solid"/>
          </a:ln>
        </p:spPr>
        <p:txBody>
          <a:bodyPr/>
          <a:lstStyle/>
          <a:p>
            <a:endParaRPr/>
          </a:p>
        </p:txBody>
      </p:sp>
      <p:sp>
        <p:nvSpPr>
          <p:cNvPr id="130" name="矩形: 圆角 129"/>
          <p:cNvSpPr/>
          <p:nvPr/>
        </p:nvSpPr>
        <p:spPr>
          <a:xfrm>
            <a:off x="533400" y="2914650"/>
            <a:ext cx="609600" cy="247650"/>
          </a:xfrm>
          <a:prstGeom prst="roundRect">
            <a:avLst>
              <a:gd name="adj" fmla="val 3842308"/>
            </a:avLst>
          </a:prstGeom>
          <a:solidFill>
            <a:srgbClr val="1E4FA8"/>
          </a:solidFill>
          <a:ln/>
        </p:spPr>
        <p:txBody>
          <a:bodyPr/>
          <a:lstStyle/>
          <a:p>
            <a:endParaRPr/>
          </a:p>
        </p:txBody>
      </p:sp>
      <p:sp>
        <p:nvSpPr>
          <p:cNvPr id="131" name="文本框 130" descr="{&quot;isTemplate&quot;:true,&quot;type&quot;:&quot;text&quot;}"/>
          <p:cNvSpPr txBox="1"/>
          <p:nvPr/>
        </p:nvSpPr>
        <p:spPr>
          <a:xfrm>
            <a:off x="647700" y="2943225"/>
            <a:ext cx="38100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2022</a:t>
            </a:r>
            <a:endParaRPr/>
          </a:p>
        </p:txBody>
      </p:sp>
      <p:sp>
        <p:nvSpPr>
          <p:cNvPr id="132" name="文本框 131" descr="{&quot;isTemplate&quot;:true,&quot;type&quot;:&quot;text&quot;}"/>
          <p:cNvSpPr txBox="1"/>
          <p:nvPr/>
        </p:nvSpPr>
        <p:spPr>
          <a:xfrm>
            <a:off x="1238250" y="2943225"/>
            <a:ext cx="12192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邀请线上经验交流</a:t>
            </a:r>
            <a:endParaRPr/>
          </a:p>
        </p:txBody>
      </p:sp>
      <p:sp>
        <p:nvSpPr>
          <p:cNvPr id="133" name="文本框 132" descr="{&quot;isTemplate&quot;:true,&quot;type&quot;:&quot;text&quot;}"/>
          <p:cNvSpPr txBox="1"/>
          <p:nvPr/>
        </p:nvSpPr>
        <p:spPr>
          <a:xfrm>
            <a:off x="533400" y="3219450"/>
            <a:ext cx="78486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How's it going? I'm writing to invite you to an online experience exchange on English writing for our class.</a:t>
            </a:r>
            <a:endParaRPr/>
          </a:p>
        </p:txBody>
      </p:sp>
      <p:sp>
        <p:nvSpPr>
          <p:cNvPr id="134" name="矩形: 圆角 133"/>
          <p:cNvSpPr/>
          <p:nvPr/>
        </p:nvSpPr>
        <p:spPr>
          <a:xfrm>
            <a:off x="381000" y="4057650"/>
            <a:ext cx="8153400" cy="1162050"/>
          </a:xfrm>
          <a:prstGeom prst="roundRect">
            <a:avLst>
              <a:gd name="adj" fmla="val 8197"/>
            </a:avLst>
          </a:prstGeom>
          <a:solidFill>
            <a:srgbClr val="F7F9FC"/>
          </a:solidFill>
          <a:ln w="12700">
            <a:solidFill>
              <a:srgbClr val="D6DCE5"/>
            </a:solidFill>
            <a:prstDash val="solid"/>
          </a:ln>
        </p:spPr>
        <p:txBody>
          <a:bodyPr/>
          <a:lstStyle/>
          <a:p>
            <a:endParaRPr/>
          </a:p>
        </p:txBody>
      </p:sp>
      <p:sp>
        <p:nvSpPr>
          <p:cNvPr id="135" name="矩形: 圆角 134"/>
          <p:cNvSpPr/>
          <p:nvPr/>
        </p:nvSpPr>
        <p:spPr>
          <a:xfrm>
            <a:off x="533400" y="4133850"/>
            <a:ext cx="609600" cy="247650"/>
          </a:xfrm>
          <a:prstGeom prst="roundRect">
            <a:avLst>
              <a:gd name="adj" fmla="val 3842308"/>
            </a:avLst>
          </a:prstGeom>
          <a:solidFill>
            <a:srgbClr val="1E4FA8"/>
          </a:solidFill>
          <a:ln/>
        </p:spPr>
        <p:txBody>
          <a:bodyPr/>
          <a:lstStyle/>
          <a:p>
            <a:endParaRPr/>
          </a:p>
        </p:txBody>
      </p:sp>
      <p:sp>
        <p:nvSpPr>
          <p:cNvPr id="136" name="文本框 135" descr="{&quot;isTemplate&quot;:true,&quot;type&quot;:&quot;text&quot;}"/>
          <p:cNvSpPr txBox="1"/>
          <p:nvPr/>
        </p:nvSpPr>
        <p:spPr>
          <a:xfrm>
            <a:off x="647700" y="4162425"/>
            <a:ext cx="38100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2023</a:t>
            </a:r>
            <a:endParaRPr/>
          </a:p>
        </p:txBody>
      </p:sp>
      <p:sp>
        <p:nvSpPr>
          <p:cNvPr id="137" name="文本框 136" descr="{&quot;isTemplate&quot;:true,&quot;type&quot;:&quot;text&quot;}"/>
          <p:cNvSpPr txBox="1"/>
          <p:nvPr/>
        </p:nvSpPr>
        <p:spPr>
          <a:xfrm>
            <a:off x="1238250" y="4162425"/>
            <a:ext cx="165735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绿色北京</a:t>
            </a:r>
            <a:r>
              <a:rPr lang="en-US" sz="1200">
                <a:solidFill>
                  <a:srgbClr val="8B97A8"/>
                </a:solidFill>
                <a:latin typeface="Microsoft YaHei"/>
                <a:ea typeface="Microsoft YaHei"/>
              </a:rPr>
              <a:t> · </a:t>
            </a:r>
            <a:r>
              <a:rPr lang="zh-CN" sz="1200">
                <a:solidFill>
                  <a:srgbClr val="8B97A8"/>
                </a:solidFill>
                <a:latin typeface="Microsoft YaHei"/>
                <a:ea typeface="Microsoft YaHei"/>
              </a:rPr>
              <a:t>社团活动策划</a:t>
            </a:r>
            <a:endParaRPr/>
          </a:p>
        </p:txBody>
      </p:sp>
      <p:sp>
        <p:nvSpPr>
          <p:cNvPr id="138" name="文本框 137" descr="{&quot;isTemplate&quot;:true,&quot;type&quot;:&quot;text&quot;}"/>
          <p:cNvSpPr txBox="1"/>
          <p:nvPr/>
        </p:nvSpPr>
        <p:spPr>
          <a:xfrm>
            <a:off x="533400" y="4438650"/>
            <a:ext cx="78486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How's it going? Learning that you are planning an activity themed "Green Beijing", I'm writing to offer you some advice.</a:t>
            </a:r>
            <a:endParaRPr/>
          </a:p>
        </p:txBody>
      </p:sp>
      <p:sp>
        <p:nvSpPr>
          <p:cNvPr id="139" name="矩形: 圆角 138"/>
          <p:cNvSpPr/>
          <p:nvPr/>
        </p:nvSpPr>
        <p:spPr>
          <a:xfrm>
            <a:off x="381000" y="5276850"/>
            <a:ext cx="8153400" cy="1514475"/>
          </a:xfrm>
          <a:prstGeom prst="roundRect">
            <a:avLst>
              <a:gd name="adj" fmla="val 6289"/>
            </a:avLst>
          </a:prstGeom>
          <a:solidFill>
            <a:srgbClr val="FFFFFF"/>
          </a:solidFill>
          <a:ln w="12700">
            <a:solidFill>
              <a:srgbClr val="D6DCE5"/>
            </a:solidFill>
            <a:prstDash val="solid"/>
          </a:ln>
        </p:spPr>
        <p:txBody>
          <a:bodyPr/>
          <a:lstStyle/>
          <a:p>
            <a:endParaRPr/>
          </a:p>
        </p:txBody>
      </p:sp>
      <p:sp>
        <p:nvSpPr>
          <p:cNvPr id="140" name="矩形: 圆角 139"/>
          <p:cNvSpPr/>
          <p:nvPr/>
        </p:nvSpPr>
        <p:spPr>
          <a:xfrm>
            <a:off x="533400" y="5353050"/>
            <a:ext cx="609600" cy="247650"/>
          </a:xfrm>
          <a:prstGeom prst="roundRect">
            <a:avLst>
              <a:gd name="adj" fmla="val 3842308"/>
            </a:avLst>
          </a:prstGeom>
          <a:solidFill>
            <a:srgbClr val="D9534F"/>
          </a:solidFill>
          <a:ln/>
        </p:spPr>
        <p:txBody>
          <a:bodyPr/>
          <a:lstStyle/>
          <a:p>
            <a:endParaRPr/>
          </a:p>
        </p:txBody>
      </p:sp>
      <p:sp>
        <p:nvSpPr>
          <p:cNvPr id="141" name="文本框 140" descr="{&quot;isTemplate&quot;:true,&quot;type&quot;:&quot;text&quot;}"/>
          <p:cNvSpPr txBox="1"/>
          <p:nvPr/>
        </p:nvSpPr>
        <p:spPr>
          <a:xfrm>
            <a:off x="647700" y="5381625"/>
            <a:ext cx="38100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2024</a:t>
            </a:r>
            <a:endParaRPr/>
          </a:p>
        </p:txBody>
      </p:sp>
      <p:sp>
        <p:nvSpPr>
          <p:cNvPr id="142" name="文本框 141" descr="{&quot;isTemplate&quot;:true,&quot;type&quot;:&quot;text&quot;}"/>
          <p:cNvSpPr txBox="1"/>
          <p:nvPr/>
        </p:nvSpPr>
        <p:spPr>
          <a:xfrm>
            <a:off x="1238250" y="5381625"/>
            <a:ext cx="196215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校报投稿</a:t>
            </a:r>
            <a:r>
              <a:rPr lang="en-US" sz="1200">
                <a:solidFill>
                  <a:srgbClr val="8B97A8"/>
                </a:solidFill>
                <a:latin typeface="Microsoft YaHei"/>
                <a:ea typeface="Microsoft YaHei"/>
              </a:rPr>
              <a:t> · </a:t>
            </a:r>
            <a:r>
              <a:rPr lang="zh-CN" sz="1200">
                <a:solidFill>
                  <a:srgbClr val="8B97A8"/>
                </a:solidFill>
                <a:latin typeface="Microsoft YaHei"/>
                <a:ea typeface="Microsoft YaHei"/>
              </a:rPr>
              <a:t>介绍中国发展成就</a:t>
            </a:r>
            <a:endParaRPr/>
          </a:p>
        </p:txBody>
      </p:sp>
      <p:sp>
        <p:nvSpPr>
          <p:cNvPr id="143" name="文本框 142" descr="{&quot;isTemplate&quot;:true,&quot;type&quot;:&quot;text&quot;}"/>
          <p:cNvSpPr txBox="1"/>
          <p:nvPr/>
        </p:nvSpPr>
        <p:spPr>
          <a:xfrm>
            <a:off x="533400" y="5657850"/>
            <a:ext cx="7848600" cy="1057275"/>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How's it going? It's great to hear you're planning to write about China's achievements on the occasion of the 75th anniversary of the founding of this country. Here are a few suggestions for your article.</a:t>
            </a:r>
            <a:endParaRPr/>
          </a:p>
        </p:txBody>
      </p:sp>
      <p:sp>
        <p:nvSpPr>
          <p:cNvPr id="144" name="矩形: 圆角 143"/>
          <p:cNvSpPr/>
          <p:nvPr/>
        </p:nvSpPr>
        <p:spPr>
          <a:xfrm>
            <a:off x="8763000" y="914400"/>
            <a:ext cx="3048000" cy="3248025"/>
          </a:xfrm>
          <a:prstGeom prst="roundRect">
            <a:avLst>
              <a:gd name="adj" fmla="val 3750"/>
            </a:avLst>
          </a:prstGeom>
          <a:solidFill>
            <a:srgbClr val="0E3F8C"/>
          </a:solidFill>
          <a:ln/>
        </p:spPr>
        <p:txBody>
          <a:bodyPr/>
          <a:lstStyle/>
          <a:p>
            <a:endParaRPr/>
          </a:p>
        </p:txBody>
      </p:sp>
      <p:sp>
        <p:nvSpPr>
          <p:cNvPr id="145" name="文本框 144" descr="{&quot;isTemplate&quot;:true,&quot;type&quot;:&quot;text&quot;}"/>
          <p:cNvSpPr txBox="1"/>
          <p:nvPr/>
        </p:nvSpPr>
        <p:spPr>
          <a:xfrm>
            <a:off x="8953500" y="1104900"/>
            <a:ext cx="2667000" cy="276225"/>
          </a:xfrm>
          <a:prstGeom prst="rect">
            <a:avLst/>
          </a:prstGeom>
        </p:spPr>
        <p:txBody>
          <a:bodyPr wrap="none" lIns="0" tIns="0" rIns="0" bIns="0"/>
          <a:lstStyle/>
          <a:p>
            <a:pPr>
              <a:lnSpc>
                <a:spcPct val="100000"/>
              </a:lnSpc>
            </a:pPr>
            <a:r>
              <a:rPr lang="zh-CN" sz="1800" b="1">
                <a:solidFill>
                  <a:srgbClr val="FFFFFF"/>
                </a:solidFill>
                <a:latin typeface="Microsoft YaHei"/>
                <a:ea typeface="Microsoft YaHei"/>
              </a:rPr>
              <a:t>开头</a:t>
            </a:r>
            <a:r>
              <a:rPr lang="en-US" sz="1800" b="1">
                <a:solidFill>
                  <a:srgbClr val="FFFFFF"/>
                </a:solidFill>
                <a:latin typeface="Microsoft YaHei"/>
                <a:ea typeface="Microsoft YaHei"/>
              </a:rPr>
              <a:t> = </a:t>
            </a:r>
            <a:r>
              <a:rPr lang="zh-CN" sz="1800" b="1">
                <a:solidFill>
                  <a:srgbClr val="FFFFFF"/>
                </a:solidFill>
                <a:latin typeface="Microsoft YaHei"/>
                <a:ea typeface="Microsoft YaHei"/>
              </a:rPr>
              <a:t>四句话</a:t>
            </a:r>
            <a:endParaRPr/>
          </a:p>
        </p:txBody>
      </p:sp>
      <p:sp>
        <p:nvSpPr>
          <p:cNvPr id="146" name="文本框 145" descr="{&quot;isTemplate&quot;:true,&quot;type&quot;:&quot;text&quot;}"/>
          <p:cNvSpPr txBox="1"/>
          <p:nvPr/>
        </p:nvSpPr>
        <p:spPr>
          <a:xfrm>
            <a:off x="8953500" y="1495425"/>
            <a:ext cx="2667000" cy="371475"/>
          </a:xfrm>
          <a:prstGeom prst="rect">
            <a:avLst/>
          </a:prstGeom>
        </p:spPr>
        <p:txBody>
          <a:bodyPr wrap="none" lIns="0" tIns="0" rIns="0" bIns="0"/>
          <a:lstStyle/>
          <a:p>
            <a:pPr>
              <a:lnSpc>
                <a:spcPct val="145000"/>
              </a:lnSpc>
            </a:pPr>
            <a:r>
              <a:rPr lang="zh-CN" sz="1650">
                <a:solidFill>
                  <a:srgbClr val="FFC107"/>
                </a:solidFill>
                <a:latin typeface="Microsoft YaHei"/>
                <a:ea typeface="Microsoft YaHei"/>
              </a:rPr>
              <a:t>问候</a:t>
            </a:r>
            <a:r>
              <a:rPr lang="en-US" sz="1650">
                <a:solidFill>
                  <a:srgbClr val="FFC107"/>
                </a:solidFill>
                <a:latin typeface="Microsoft YaHei"/>
                <a:ea typeface="Microsoft YaHei"/>
              </a:rPr>
              <a:t> + </a:t>
            </a:r>
            <a:r>
              <a:rPr lang="zh-CN" sz="1650">
                <a:solidFill>
                  <a:srgbClr val="FFC107"/>
                </a:solidFill>
                <a:latin typeface="Microsoft YaHei"/>
                <a:ea typeface="Microsoft YaHei"/>
              </a:rPr>
              <a:t>背景</a:t>
            </a:r>
            <a:r>
              <a:rPr lang="en-US" sz="1650">
                <a:solidFill>
                  <a:srgbClr val="FFC107"/>
                </a:solidFill>
                <a:latin typeface="Microsoft YaHei"/>
                <a:ea typeface="Microsoft YaHei"/>
              </a:rPr>
              <a:t> + </a:t>
            </a:r>
            <a:r>
              <a:rPr lang="zh-CN" sz="1650">
                <a:solidFill>
                  <a:srgbClr val="FFC107"/>
                </a:solidFill>
                <a:latin typeface="Microsoft YaHei"/>
                <a:ea typeface="Microsoft YaHei"/>
              </a:rPr>
              <a:t>目的</a:t>
            </a:r>
            <a:r>
              <a:rPr lang="en-US" sz="1650">
                <a:solidFill>
                  <a:srgbClr val="FFC107"/>
                </a:solidFill>
                <a:latin typeface="Microsoft YaHei"/>
                <a:ea typeface="Microsoft YaHei"/>
              </a:rPr>
              <a:t> + </a:t>
            </a:r>
            <a:r>
              <a:rPr lang="zh-CN" sz="1650">
                <a:solidFill>
                  <a:srgbClr val="FFC107"/>
                </a:solidFill>
                <a:latin typeface="Microsoft YaHei"/>
                <a:ea typeface="Microsoft YaHei"/>
              </a:rPr>
              <a:t>预告</a:t>
            </a:r>
            <a:endParaRPr/>
          </a:p>
        </p:txBody>
      </p:sp>
      <p:sp>
        <p:nvSpPr>
          <p:cNvPr id="147" name="矩形 146"/>
          <p:cNvSpPr/>
          <p:nvPr/>
        </p:nvSpPr>
        <p:spPr>
          <a:xfrm>
            <a:off x="8953500" y="1981200"/>
            <a:ext cx="2667000" cy="9525"/>
          </a:xfrm>
          <a:prstGeom prst="rect">
            <a:avLst/>
          </a:prstGeom>
          <a:solidFill>
            <a:srgbClr val="FFFFFF">
              <a:alpha val="25000"/>
            </a:srgbClr>
          </a:solidFill>
          <a:ln/>
        </p:spPr>
        <p:txBody>
          <a:bodyPr/>
          <a:lstStyle/>
          <a:p>
            <a:endParaRPr/>
          </a:p>
        </p:txBody>
      </p:sp>
      <p:sp>
        <p:nvSpPr>
          <p:cNvPr id="148" name="文本框 147" descr="{&quot;isTemplate&quot;:true,&quot;type&quot;:&quot;text&quot;}"/>
          <p:cNvSpPr txBox="1"/>
          <p:nvPr/>
        </p:nvSpPr>
        <p:spPr>
          <a:xfrm>
            <a:off x="8953500" y="2105025"/>
            <a:ext cx="2667000" cy="381000"/>
          </a:xfrm>
          <a:prstGeom prst="rect">
            <a:avLst/>
          </a:prstGeom>
        </p:spPr>
        <p:txBody>
          <a:bodyPr wrap="none" lIns="0" tIns="0" rIns="0" bIns="0"/>
          <a:lstStyle/>
          <a:p>
            <a:pPr>
              <a:lnSpc>
                <a:spcPct val="150000"/>
              </a:lnSpc>
            </a:pPr>
            <a:r>
              <a:rPr lang="en-US" sz="1650">
                <a:solidFill>
                  <a:srgbClr val="FFFFFF"/>
                </a:solidFill>
                <a:latin typeface="Microsoft YaHei"/>
                <a:ea typeface="Microsoft YaHei"/>
              </a:rPr>
              <a:t>How's it going?</a:t>
            </a:r>
            <a:endParaRPr/>
          </a:p>
        </p:txBody>
      </p:sp>
      <p:sp>
        <p:nvSpPr>
          <p:cNvPr id="149" name="文本框 148" descr="{&quot;isTemplate&quot;:true,&quot;type&quot;:&quot;text&quot;}"/>
          <p:cNvSpPr txBox="1"/>
          <p:nvPr/>
        </p:nvSpPr>
        <p:spPr>
          <a:xfrm>
            <a:off x="8953500" y="2600325"/>
            <a:ext cx="2667000" cy="381000"/>
          </a:xfrm>
          <a:prstGeom prst="rect">
            <a:avLst/>
          </a:prstGeom>
        </p:spPr>
        <p:txBody>
          <a:bodyPr wrap="none" lIns="0" tIns="0" rIns="0" bIns="0"/>
          <a:lstStyle/>
          <a:p>
            <a:pPr>
              <a:lnSpc>
                <a:spcPct val="150000"/>
              </a:lnSpc>
            </a:pPr>
            <a:r>
              <a:rPr lang="en-US" sz="1650">
                <a:solidFill>
                  <a:srgbClr val="BBD2F2"/>
                </a:solidFill>
                <a:latin typeface="Microsoft YaHei"/>
                <a:ea typeface="Microsoft YaHei"/>
              </a:rPr>
              <a:t>Glad to know that...</a:t>
            </a:r>
            <a:endParaRPr/>
          </a:p>
        </p:txBody>
      </p:sp>
      <p:sp>
        <p:nvSpPr>
          <p:cNvPr id="150" name="文本框 149" descr="{&quot;isTemplate&quot;:true,&quot;type&quot;:&quot;text&quot;}"/>
          <p:cNvSpPr txBox="1"/>
          <p:nvPr/>
        </p:nvSpPr>
        <p:spPr>
          <a:xfrm>
            <a:off x="8953500" y="3095625"/>
            <a:ext cx="2667000" cy="381000"/>
          </a:xfrm>
          <a:prstGeom prst="rect">
            <a:avLst/>
          </a:prstGeom>
        </p:spPr>
        <p:txBody>
          <a:bodyPr wrap="none" lIns="0" tIns="0" rIns="0" bIns="0"/>
          <a:lstStyle/>
          <a:p>
            <a:pPr>
              <a:lnSpc>
                <a:spcPct val="150000"/>
              </a:lnSpc>
            </a:pPr>
            <a:r>
              <a:rPr lang="en-US" sz="1650">
                <a:solidFill>
                  <a:srgbClr val="BBD2F2"/>
                </a:solidFill>
                <a:latin typeface="Microsoft YaHei"/>
                <a:ea typeface="Microsoft YaHei"/>
              </a:rPr>
              <a:t>I'm writing to...</a:t>
            </a:r>
            <a:endParaRPr/>
          </a:p>
        </p:txBody>
      </p:sp>
      <p:sp>
        <p:nvSpPr>
          <p:cNvPr id="151" name="文本框 150" descr="{&quot;isTemplate&quot;:true,&quot;type&quot;:&quot;text&quot;}"/>
          <p:cNvSpPr txBox="1"/>
          <p:nvPr/>
        </p:nvSpPr>
        <p:spPr>
          <a:xfrm>
            <a:off x="8953500" y="3590925"/>
            <a:ext cx="2667000" cy="381000"/>
          </a:xfrm>
          <a:prstGeom prst="rect">
            <a:avLst/>
          </a:prstGeom>
        </p:spPr>
        <p:txBody>
          <a:bodyPr wrap="none" lIns="0" tIns="0" rIns="0" bIns="0"/>
          <a:lstStyle/>
          <a:p>
            <a:pPr>
              <a:lnSpc>
                <a:spcPct val="150000"/>
              </a:lnSpc>
            </a:pPr>
            <a:r>
              <a:rPr lang="en-US" sz="1650">
                <a:solidFill>
                  <a:srgbClr val="BBD2F2"/>
                </a:solidFill>
                <a:latin typeface="Microsoft YaHei"/>
                <a:ea typeface="Microsoft YaHei"/>
              </a:rPr>
              <a:t>Here are my suggestions.</a:t>
            </a:r>
            <a:endParaRPr/>
          </a:p>
        </p:txBody>
      </p:sp>
      <p:sp>
        <p:nvSpPr>
          <p:cNvPr id="152" name="矩形: 圆角 151"/>
          <p:cNvSpPr/>
          <p:nvPr/>
        </p:nvSpPr>
        <p:spPr>
          <a:xfrm>
            <a:off x="8763000" y="4295775"/>
            <a:ext cx="3048000" cy="1724025"/>
          </a:xfrm>
          <a:prstGeom prst="roundRect">
            <a:avLst>
              <a:gd name="adj" fmla="val 6630"/>
            </a:avLst>
          </a:prstGeom>
          <a:solidFill>
            <a:srgbClr val="E8EFF8"/>
          </a:solidFill>
          <a:ln/>
        </p:spPr>
        <p:txBody>
          <a:bodyPr/>
          <a:lstStyle/>
          <a:p>
            <a:endParaRPr/>
          </a:p>
        </p:txBody>
      </p:sp>
      <p:pic>
        <p:nvPicPr>
          <p:cNvPr id="153" name="图形 152"/>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953500" y="4486275"/>
            <a:ext cx="228600" cy="228600"/>
          </a:xfrm>
          <a:prstGeom prst="rect">
            <a:avLst/>
          </a:prstGeom>
          <a:ln/>
        </p:spPr>
      </p:pic>
      <p:sp>
        <p:nvSpPr>
          <p:cNvPr id="154" name="文本框 153" descr="{&quot;isTemplate&quot;:true,&quot;type&quot;:&quot;text&quot;}"/>
          <p:cNvSpPr txBox="1"/>
          <p:nvPr/>
        </p:nvSpPr>
        <p:spPr>
          <a:xfrm>
            <a:off x="8953500" y="4810125"/>
            <a:ext cx="2667000" cy="371475"/>
          </a:xfrm>
          <a:prstGeom prst="rect">
            <a:avLst/>
          </a:prstGeom>
        </p:spPr>
        <p:txBody>
          <a:bodyPr wrap="none" lIns="0" tIns="0" rIns="0" bIns="0"/>
          <a:lstStyle/>
          <a:p>
            <a:pPr>
              <a:lnSpc>
                <a:spcPct val="145000"/>
              </a:lnSpc>
            </a:pPr>
            <a:r>
              <a:rPr lang="zh-CN" sz="1650" b="1">
                <a:solidFill>
                  <a:srgbClr val="0E3F8C"/>
                </a:solidFill>
                <a:latin typeface="Microsoft YaHei"/>
                <a:ea typeface="Microsoft YaHei"/>
              </a:rPr>
              <a:t>背景句最容易漏</a:t>
            </a:r>
            <a:endParaRPr/>
          </a:p>
        </p:txBody>
      </p:sp>
      <p:sp>
        <p:nvSpPr>
          <p:cNvPr id="155" name="文本框 154" descr="{&quot;isTemplate&quot;:true,&quot;type&quot;:&quot;text&quot;}"/>
          <p:cNvSpPr txBox="1"/>
          <p:nvPr/>
        </p:nvSpPr>
        <p:spPr>
          <a:xfrm>
            <a:off x="8953500" y="5276850"/>
            <a:ext cx="2667000" cy="552450"/>
          </a:xfrm>
          <a:prstGeom prst="rect">
            <a:avLst/>
          </a:prstGeom>
        </p:spPr>
        <p:txBody>
          <a:bodyPr wrap="square" lIns="0" tIns="0" rIns="0" bIns="0">
            <a:normAutofit/>
          </a:bodyPr>
          <a:lstStyle/>
          <a:p>
            <a:pPr>
              <a:lnSpc>
                <a:spcPct val="150000"/>
              </a:lnSpc>
            </a:pPr>
            <a:r>
              <a:rPr lang="zh-CN" sz="1200">
                <a:solidFill>
                  <a:srgbClr val="4A5568"/>
                </a:solidFill>
                <a:latin typeface="Microsoft YaHei"/>
                <a:ea typeface="Microsoft YaHei"/>
              </a:rPr>
              <a:t>只写问候和目的，而不交代</a:t>
            </a:r>
            <a:r>
              <a:rPr lang="en-US" sz="1200">
                <a:solidFill>
                  <a:srgbClr val="4A5568"/>
                </a:solidFill>
                <a:latin typeface="Microsoft YaHei"/>
                <a:ea typeface="Microsoft YaHei"/>
              </a:rPr>
              <a:t>"</a:t>
            </a:r>
            <a:r>
              <a:rPr lang="zh-CN" sz="1200">
                <a:solidFill>
                  <a:srgbClr val="4A5568"/>
                </a:solidFill>
                <a:latin typeface="Microsoft YaHei"/>
                <a:ea typeface="Microsoft YaHei"/>
              </a:rPr>
              <a:t>因为什么事来信</a:t>
            </a:r>
            <a:r>
              <a:rPr lang="en-US" sz="1200">
                <a:solidFill>
                  <a:srgbClr val="4A5568"/>
                </a:solidFill>
                <a:latin typeface="Microsoft YaHei"/>
                <a:ea typeface="Microsoft YaHei"/>
              </a:rPr>
              <a:t>"</a:t>
            </a:r>
            <a:r>
              <a:rPr lang="zh-CN" sz="1200">
                <a:solidFill>
                  <a:srgbClr val="4A5568"/>
                </a:solidFill>
                <a:latin typeface="Microsoft YaHei"/>
                <a:ea typeface="Microsoft YaHei"/>
              </a:rPr>
              <a:t>，开头会显得答非所问。</a:t>
            </a:r>
            <a:endParaRPr/>
          </a:p>
        </p:txBody>
      </p:sp>
      <p:sp>
        <p:nvSpPr>
          <p:cNvPr id="156" name="文本框 155"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157" name="文本框 156"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13 / 30</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descr="&lt;Slide style={{&#10;    width: 1280,&#10;    height: 720,&#10;    position: 'relative',&#10;    background: '#0E3F8C',&#10;    flexDirection: 'column',&#10;    justifyContent: 'center',&#10;    alignItems: 'center',&#10;    padding: 0,&#10;    overflow: 'hidden',&#10;}}&gt;&#10;    &lt;Box style={{ position: 'absolute', top: 42, right: 64, width: 208, height: 208, borderRadius: 104, border: '1px solid rgba(255,255,255,0.14)' }} /&gt;&#10;    &lt;Box style={{ position: 'absolute', bottom: 56, left: 72, width: 144, height: 144, borderRadius: 72, border: '1px solid rgba(61,123,217,0.55)' }} /&gt;&#10;    &lt;Box style={{ position: 'absolute', top: 96, left: 96, width: 120, height: 1, background: 'rgba(255,255,255,0.12)' }} /&gt;&#10;    &lt;Box style={{ position: 'absolute', bottom: 110, right: 96, width: 180, height: 1, background: 'rgba(255,255,255,0.12)' }} /&gt;&#10;    &lt;Box style={{ position: 'absolute', left: 0, top: 0, width: 10, height: 720, background: '#FFC107' }} /&gt;&#10;&#10;    &lt;Text style={{ width: 1200, fontSize: 166, fontWeight: 'bold', color: '#2E62BE', lineHeight: 1, textAlign: 'center' }}&gt;&#10;        04&#10;    &lt;/Text&gt;&#10;    &lt;Box style={{ width: 76, height: 5, background: '#FFC107', borderRadius: 3, marginTop: 12, marginBottom: 26 }} /&gt;&#10;    &lt;Text style={{ width: 1200, fontSize: 46, fontWeight: 'bold', color: '#FFFFFF', letterSpacing: 2, textAlign: 'center' }}&gt;&#10;        中间段与结尾怎么写：北京真题句库&#10;    &lt;/Text&gt;&#10;    &lt;Text style={{ width: 1200, fontSize: 20, color: 'rgba(255,255,255,0.78)', marginTop: 20, textAlign: 'center' }}&gt;&#10;        内容要点按话题走，结尾只需一句话&#10;    &lt;/Text&gt;&#10;&#10;    &lt;Box style={{ flexDirection: 'row', gap: 16, marginTop: 36 }}&gt;&#10;        &lt;Box style={{ padding: '11px 22px', border: '1px solid rgba(255,255,255,0.30)', borderRadius: 999 }}&gt;&#10;            &lt;Text style={{ fontSize: 17, color: 'rgba(255,255,255,0.86)' }}&gt;五个高频话题&lt;/Text&gt;&#10;        &lt;/Box&gt;&#10;        &lt;Box style={{ padding: '11px 22px', border: '1px solid rgba(255,255,255,0.30)', borderRadius: 999 }}&gt;&#10;            &lt;Text style={{ fontSize: 17, color: 'rgba(255,255,255,0.86)' }}&gt;固定写作思路&lt;/Text&gt;&#10;        &lt;/Box&gt;&#10;        &lt;Box style={{ padding: '11px 22px', border: '1px solid rgba(255,255,255,0.30)', borderRadius: 999 }}&gt;&#10;            &lt;Text style={{ fontSize: 17, color: 'rgba(255,255,255,0.86)' }}&gt;结尾句库&lt;/Text&gt;&#10;        &lt;/Box&gt;&#10;    &lt;/Box&gt;&#10;&#10;    &lt;Text style={{ position: 'absolute', bottom: 26, right: 40, fontSize: 14, color: 'rgba(255,255,255,0.55)' }}&gt;&#10;        14 / 30&#10;    &lt;/Text&gt;&#10;&lt;/Slide&gt;&#10;"/>
        <p:cNvGrpSpPr/>
        <p:nvPr/>
      </p:nvGrpSpPr>
      <p:grpSpPr>
        <a:xfrm>
          <a:off x="0" y="0"/>
          <a:ext cx="0" cy="0"/>
          <a:chOff x="0" y="0"/>
          <a:chExt cx="0" cy="0"/>
        </a:xfrm>
      </p:grpSpPr>
      <p:sp>
        <p:nvSpPr>
          <p:cNvPr id="159" name="矩形 158"/>
          <p:cNvSpPr/>
          <p:nvPr/>
        </p:nvSpPr>
        <p:spPr>
          <a:xfrm>
            <a:off x="0" y="0"/>
            <a:ext cx="12192000" cy="6858000"/>
          </a:xfrm>
          <a:prstGeom prst="rect">
            <a:avLst/>
          </a:prstGeom>
          <a:solidFill>
            <a:srgbClr val="0E3F8C"/>
          </a:solidFill>
          <a:ln/>
        </p:spPr>
        <p:txBody>
          <a:bodyPr/>
          <a:lstStyle/>
          <a:p>
            <a:endParaRPr/>
          </a:p>
        </p:txBody>
      </p:sp>
      <p:sp>
        <p:nvSpPr>
          <p:cNvPr id="160" name="文本框 159" descr="{&quot;isTemplate&quot;:true,&quot;type&quot;:&quot;text&quot;}"/>
          <p:cNvSpPr txBox="1"/>
          <p:nvPr/>
        </p:nvSpPr>
        <p:spPr>
          <a:xfrm>
            <a:off x="381000" y="1419225"/>
            <a:ext cx="11430000" cy="1905000"/>
          </a:xfrm>
          <a:prstGeom prst="rect">
            <a:avLst/>
          </a:prstGeom>
        </p:spPr>
        <p:txBody>
          <a:bodyPr wrap="none" lIns="0" tIns="0" rIns="0" bIns="0"/>
          <a:lstStyle/>
          <a:p>
            <a:pPr algn="ctr">
              <a:lnSpc>
                <a:spcPct val="100000"/>
              </a:lnSpc>
            </a:pPr>
            <a:r>
              <a:rPr lang="en-US" sz="12450" b="1">
                <a:solidFill>
                  <a:srgbClr val="2E62BE"/>
                </a:solidFill>
                <a:latin typeface="Microsoft YaHei"/>
                <a:ea typeface="Microsoft YaHei"/>
              </a:rPr>
              <a:t>04</a:t>
            </a:r>
            <a:endParaRPr/>
          </a:p>
        </p:txBody>
      </p:sp>
      <p:sp>
        <p:nvSpPr>
          <p:cNvPr id="161" name="矩形: 圆角 160"/>
          <p:cNvSpPr/>
          <p:nvPr/>
        </p:nvSpPr>
        <p:spPr>
          <a:xfrm>
            <a:off x="5734050" y="3438525"/>
            <a:ext cx="723900" cy="47625"/>
          </a:xfrm>
          <a:prstGeom prst="roundRect">
            <a:avLst>
              <a:gd name="adj" fmla="val 60000"/>
            </a:avLst>
          </a:prstGeom>
          <a:solidFill>
            <a:srgbClr val="FFC107"/>
          </a:solidFill>
          <a:ln/>
        </p:spPr>
        <p:txBody>
          <a:bodyPr/>
          <a:lstStyle/>
          <a:p>
            <a:endParaRPr/>
          </a:p>
        </p:txBody>
      </p:sp>
      <p:sp>
        <p:nvSpPr>
          <p:cNvPr id="162" name="文本框 161" descr="{&quot;isTemplate&quot;:true,&quot;type&quot;:&quot;text&quot;}"/>
          <p:cNvSpPr txBox="1"/>
          <p:nvPr/>
        </p:nvSpPr>
        <p:spPr>
          <a:xfrm>
            <a:off x="381000" y="3733800"/>
            <a:ext cx="11430000" cy="533400"/>
          </a:xfrm>
          <a:prstGeom prst="rect">
            <a:avLst/>
          </a:prstGeom>
        </p:spPr>
        <p:txBody>
          <a:bodyPr wrap="none" lIns="0" tIns="0" rIns="0" bIns="0"/>
          <a:lstStyle/>
          <a:p>
            <a:pPr algn="ctr">
              <a:lnSpc>
                <a:spcPct val="100000"/>
              </a:lnSpc>
            </a:pPr>
            <a:r>
              <a:rPr lang="zh-CN" sz="3450" b="1" spc="150">
                <a:solidFill>
                  <a:srgbClr val="FFFFFF"/>
                </a:solidFill>
                <a:latin typeface="Microsoft YaHei"/>
                <a:ea typeface="Microsoft YaHei"/>
              </a:rPr>
              <a:t>中间段与结尾怎么写：北京真题句库</a:t>
            </a:r>
            <a:endParaRPr/>
          </a:p>
        </p:txBody>
      </p:sp>
      <p:sp>
        <p:nvSpPr>
          <p:cNvPr id="163" name="文本框 162" descr="{&quot;isTemplate&quot;:true,&quot;type&quot;:&quot;text&quot;}"/>
          <p:cNvSpPr txBox="1"/>
          <p:nvPr/>
        </p:nvSpPr>
        <p:spPr>
          <a:xfrm>
            <a:off x="381000" y="4457700"/>
            <a:ext cx="11430000" cy="228600"/>
          </a:xfrm>
          <a:prstGeom prst="rect">
            <a:avLst/>
          </a:prstGeom>
        </p:spPr>
        <p:txBody>
          <a:bodyPr wrap="none" lIns="0" tIns="0" rIns="0" bIns="0"/>
          <a:lstStyle/>
          <a:p>
            <a:pPr algn="ctr">
              <a:lnSpc>
                <a:spcPct val="100000"/>
              </a:lnSpc>
            </a:pPr>
            <a:r>
              <a:rPr lang="zh-CN" sz="1500">
                <a:solidFill>
                  <a:srgbClr val="FFFFFF">
                    <a:alpha val="78000"/>
                  </a:srgbClr>
                </a:solidFill>
                <a:latin typeface="Microsoft YaHei"/>
                <a:ea typeface="Microsoft YaHei"/>
              </a:rPr>
              <a:t>内容要点按话题走，结尾只需一句话</a:t>
            </a:r>
            <a:endParaRPr/>
          </a:p>
        </p:txBody>
      </p:sp>
      <p:sp>
        <p:nvSpPr>
          <p:cNvPr id="164" name="矩形: 圆角 163"/>
          <p:cNvSpPr/>
          <p:nvPr/>
        </p:nvSpPr>
        <p:spPr>
          <a:xfrm>
            <a:off x="4019550" y="5029200"/>
            <a:ext cx="1390650" cy="409575"/>
          </a:xfrm>
          <a:prstGeom prst="roundRect">
            <a:avLst>
              <a:gd name="adj" fmla="val 2323256"/>
            </a:avLst>
          </a:prstGeom>
          <a:ln w="12700">
            <a:solidFill>
              <a:srgbClr val="FFFFFF">
                <a:alpha val="30000"/>
              </a:srgbClr>
            </a:solidFill>
            <a:prstDash val="solid"/>
          </a:ln>
        </p:spPr>
        <p:txBody>
          <a:bodyPr/>
          <a:lstStyle/>
          <a:p>
            <a:endParaRPr/>
          </a:p>
        </p:txBody>
      </p:sp>
      <p:sp>
        <p:nvSpPr>
          <p:cNvPr id="165" name="文本框 164" descr="{&quot;isTemplate&quot;:true,&quot;type&quot;:&quot;text&quot;}"/>
          <p:cNvSpPr txBox="1"/>
          <p:nvPr/>
        </p:nvSpPr>
        <p:spPr>
          <a:xfrm>
            <a:off x="4229100" y="5133975"/>
            <a:ext cx="971550"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五个高频话题</a:t>
            </a:r>
            <a:endParaRPr/>
          </a:p>
        </p:txBody>
      </p:sp>
      <p:sp>
        <p:nvSpPr>
          <p:cNvPr id="166" name="矩形: 圆角 165"/>
          <p:cNvSpPr/>
          <p:nvPr/>
        </p:nvSpPr>
        <p:spPr>
          <a:xfrm>
            <a:off x="5562600" y="5029200"/>
            <a:ext cx="1390650" cy="409575"/>
          </a:xfrm>
          <a:prstGeom prst="roundRect">
            <a:avLst>
              <a:gd name="adj" fmla="val 2323256"/>
            </a:avLst>
          </a:prstGeom>
          <a:ln w="12700">
            <a:solidFill>
              <a:srgbClr val="FFFFFF">
                <a:alpha val="30000"/>
              </a:srgbClr>
            </a:solidFill>
            <a:prstDash val="solid"/>
          </a:ln>
        </p:spPr>
        <p:txBody>
          <a:bodyPr/>
          <a:lstStyle/>
          <a:p>
            <a:endParaRPr/>
          </a:p>
        </p:txBody>
      </p:sp>
      <p:sp>
        <p:nvSpPr>
          <p:cNvPr id="167" name="文本框 166" descr="{&quot;isTemplate&quot;:true,&quot;type&quot;:&quot;text&quot;}"/>
          <p:cNvSpPr txBox="1"/>
          <p:nvPr/>
        </p:nvSpPr>
        <p:spPr>
          <a:xfrm>
            <a:off x="5772150" y="5133975"/>
            <a:ext cx="971550"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固定写作思路</a:t>
            </a:r>
            <a:endParaRPr/>
          </a:p>
        </p:txBody>
      </p:sp>
      <p:sp>
        <p:nvSpPr>
          <p:cNvPr id="168" name="矩形: 圆角 167"/>
          <p:cNvSpPr/>
          <p:nvPr/>
        </p:nvSpPr>
        <p:spPr>
          <a:xfrm>
            <a:off x="7105650" y="5029200"/>
            <a:ext cx="1066800" cy="409575"/>
          </a:xfrm>
          <a:prstGeom prst="roundRect">
            <a:avLst>
              <a:gd name="adj" fmla="val 2323256"/>
            </a:avLst>
          </a:prstGeom>
          <a:ln w="12700">
            <a:solidFill>
              <a:srgbClr val="FFFFFF">
                <a:alpha val="30000"/>
              </a:srgbClr>
            </a:solidFill>
            <a:prstDash val="solid"/>
          </a:ln>
        </p:spPr>
        <p:txBody>
          <a:bodyPr/>
          <a:lstStyle/>
          <a:p>
            <a:endParaRPr/>
          </a:p>
        </p:txBody>
      </p:sp>
      <p:sp>
        <p:nvSpPr>
          <p:cNvPr id="169" name="文本框 168" descr="{&quot;isTemplate&quot;:true,&quot;type&quot;:&quot;text&quot;}"/>
          <p:cNvSpPr txBox="1"/>
          <p:nvPr/>
        </p:nvSpPr>
        <p:spPr>
          <a:xfrm>
            <a:off x="7315200" y="5133975"/>
            <a:ext cx="647700"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结尾句库</a:t>
            </a:r>
            <a:endParaRPr/>
          </a:p>
        </p:txBody>
      </p:sp>
      <p:sp>
        <p:nvSpPr>
          <p:cNvPr id="170" name="矩形: 圆角 169"/>
          <p:cNvSpPr/>
          <p:nvPr/>
        </p:nvSpPr>
        <p:spPr>
          <a:xfrm>
            <a:off x="9601200" y="400050"/>
            <a:ext cx="1981200" cy="1981200"/>
          </a:xfrm>
          <a:prstGeom prst="roundRect">
            <a:avLst>
              <a:gd name="adj" fmla="val 50000"/>
            </a:avLst>
          </a:prstGeom>
          <a:ln w="12700">
            <a:solidFill>
              <a:srgbClr val="FFFFFF">
                <a:alpha val="14000"/>
              </a:srgbClr>
            </a:solidFill>
            <a:prstDash val="solid"/>
          </a:ln>
        </p:spPr>
        <p:txBody>
          <a:bodyPr/>
          <a:lstStyle/>
          <a:p>
            <a:endParaRPr/>
          </a:p>
        </p:txBody>
      </p:sp>
      <p:sp>
        <p:nvSpPr>
          <p:cNvPr id="171" name="矩形: 圆角 170"/>
          <p:cNvSpPr/>
          <p:nvPr/>
        </p:nvSpPr>
        <p:spPr>
          <a:xfrm>
            <a:off x="685800" y="4953000"/>
            <a:ext cx="1371600" cy="1371600"/>
          </a:xfrm>
          <a:prstGeom prst="roundRect">
            <a:avLst>
              <a:gd name="adj" fmla="val 50000"/>
            </a:avLst>
          </a:prstGeom>
          <a:ln w="12700">
            <a:solidFill>
              <a:srgbClr val="3D7BD9">
                <a:alpha val="55000"/>
              </a:srgbClr>
            </a:solidFill>
            <a:prstDash val="solid"/>
          </a:ln>
        </p:spPr>
        <p:txBody>
          <a:bodyPr/>
          <a:lstStyle/>
          <a:p>
            <a:endParaRPr/>
          </a:p>
        </p:txBody>
      </p:sp>
      <p:sp>
        <p:nvSpPr>
          <p:cNvPr id="172" name="矩形 171"/>
          <p:cNvSpPr/>
          <p:nvPr/>
        </p:nvSpPr>
        <p:spPr>
          <a:xfrm>
            <a:off x="914400" y="914400"/>
            <a:ext cx="1143000" cy="9525"/>
          </a:xfrm>
          <a:prstGeom prst="rect">
            <a:avLst/>
          </a:prstGeom>
          <a:solidFill>
            <a:srgbClr val="FFFFFF">
              <a:alpha val="12000"/>
            </a:srgbClr>
          </a:solidFill>
          <a:ln/>
        </p:spPr>
        <p:txBody>
          <a:bodyPr/>
          <a:lstStyle/>
          <a:p>
            <a:endParaRPr/>
          </a:p>
        </p:txBody>
      </p:sp>
      <p:sp>
        <p:nvSpPr>
          <p:cNvPr id="173" name="矩形 172"/>
          <p:cNvSpPr/>
          <p:nvPr/>
        </p:nvSpPr>
        <p:spPr>
          <a:xfrm>
            <a:off x="9563100" y="5800725"/>
            <a:ext cx="1714500" cy="9525"/>
          </a:xfrm>
          <a:prstGeom prst="rect">
            <a:avLst/>
          </a:prstGeom>
          <a:solidFill>
            <a:srgbClr val="FFFFFF">
              <a:alpha val="12000"/>
            </a:srgbClr>
          </a:solidFill>
          <a:ln/>
        </p:spPr>
        <p:txBody>
          <a:bodyPr/>
          <a:lstStyle/>
          <a:p>
            <a:endParaRPr/>
          </a:p>
        </p:txBody>
      </p:sp>
      <p:sp>
        <p:nvSpPr>
          <p:cNvPr id="174" name="矩形 173"/>
          <p:cNvSpPr/>
          <p:nvPr/>
        </p:nvSpPr>
        <p:spPr>
          <a:xfrm>
            <a:off x="0" y="0"/>
            <a:ext cx="95250" cy="6858000"/>
          </a:xfrm>
          <a:prstGeom prst="rect">
            <a:avLst/>
          </a:prstGeom>
          <a:solidFill>
            <a:srgbClr val="FFC107"/>
          </a:solidFill>
          <a:ln/>
        </p:spPr>
        <p:txBody>
          <a:bodyPr/>
          <a:lstStyle/>
          <a:p>
            <a:endParaRPr/>
          </a:p>
        </p:txBody>
      </p:sp>
      <p:sp>
        <p:nvSpPr>
          <p:cNvPr id="175" name="文本框 174" descr="{&quot;isTemplate&quot;:true,&quot;type&quot;:&quot;text&quot;}"/>
          <p:cNvSpPr txBox="1"/>
          <p:nvPr/>
        </p:nvSpPr>
        <p:spPr>
          <a:xfrm>
            <a:off x="11353800" y="6448425"/>
            <a:ext cx="457200" cy="161925"/>
          </a:xfrm>
          <a:prstGeom prst="rect">
            <a:avLst/>
          </a:prstGeom>
        </p:spPr>
        <p:txBody>
          <a:bodyPr wrap="none" lIns="0" tIns="0" rIns="0" bIns="0"/>
          <a:lstStyle/>
          <a:p>
            <a:pPr>
              <a:lnSpc>
                <a:spcPct val="100000"/>
              </a:lnSpc>
            </a:pPr>
            <a:r>
              <a:rPr lang="en-US" sz="1050">
                <a:solidFill>
                  <a:srgbClr val="FFFFFF">
                    <a:alpha val="55000"/>
                  </a:srgbClr>
                </a:solidFill>
                <a:latin typeface="Microsoft YaHei"/>
                <a:ea typeface="Microsoft YaHei"/>
              </a:rPr>
              <a:t>14 / 30</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4&lt;/Text&gt;&#10;            &lt;/Box&gt;&#10;            &lt;Text style={{ fontSize: 30, fontWeight: 'bold', color: '#0E3F8C' }}&gt;中间段的五个高频话题与固定思路&lt;/Text&gt;&#10;        &lt;/Box&gt;&#10;        &lt;Text style={{ fontSize: 14, color: '#8B97A8' }}&gt;中间段与结尾怎么写：北京真题句库（二）&lt;/Text&gt;&#10;    &lt;/Box&gt;&#10;&#10;    {/* B 区：3 × 2 矩阵，单元格 384 × 276 */}&#10;    &lt;Box style={{ width: 1280, height: 612, flexDirection: 'column', padding: '24px 40px 20px 40px', gap: 16 }}&gt;&#10;        &lt;Box style={{ width: 1200, height: 276, flexDirection: 'row', gap: 24 }}&gt;&#10;            &lt;Box style={{ width: 384, height: 276, padding: 20, background: '#F0F5FC', border: '1px solid #D6DCE5', borderRadius: 12, flexDirection: 'column', gap: 10 }}&gt;&#10;                &lt;Box style={{ flexDirection: 'row', alignItems: 'center', gap: 12 }}&gt;&#10;                    &lt;Box style={{ width: 32, height: 32, borderRadius: 8, background: '#1E4FA8', justifyContent: 'center', alignItems: 'center' }}&gt;&#10;                        &lt;Text style={{ fontSize: 17, fontWeight: 'bold', color: '#FFFFFF' }}&gt;1&lt;/Text&gt;&#10;                    &lt;/Box&gt;&#10;                    &lt;Text style={{ fontSize: 24, fontWeight: 'bold', color: '#0E3F8C' }}&gt;旅游游玩&lt;/Text&gt;&#10;                &lt;/Box&gt;&#10;                &lt;Text style={{ fontSize: 22, color: '#D9534F', fontWeight: 'bold' }}&gt;优势（概括）→ 活动（具体）&lt;/Text&gt;&#10;                &lt;Text style={{ fontSize: 16, color: '#4A5568', lineHeight: 1.5 }}&gt;&#10;                    先讲&quot;为什么值得去&quot;，再讲&quot;去了做什么&quot;，最后加一句祝愿。&#10;                &lt;/Text&gt;&#10;                &lt;Text style={{ fontSize: 16, color: '#8B97A8' }}&gt;2017 线路推荐 · 2019 出行咨询&lt;/Text&gt;&#10;            &lt;/Box&gt;&#10;&#10;            &lt;Box style={{ width: 384, height: 276, padding: 20, background: '#FFFFFF', border: '1px solid #D6DCE5', borderRadius: 12, flexDirection: 'column', gap: 10 }}&gt;&#10;                &lt;Box style={{ flexDirection: 'row', alignItems: 'center', gap: 12 }}&gt;&#10;                    &lt;Box style={{ width: 32, height: 32, borderRadius: 8, background: '#D9534F', justifyContent: 'center', alignItems: 'center' }}&gt;&#10;                        &lt;Text style={{ fontSize: 17, fontWeight: 'bold', color: '#FFFFFF' }}&gt;2&lt;/Text&gt;&#10;                    &lt;/Box&gt;&#10;                    &lt;Text style={{ fontSize: 24, fontWeight: 'bold', color: '#0E3F8C' }}&gt;活动策划&lt;/Text&gt;&#10;                &lt;/Box&gt;&#10;                &lt;Text style={{ fontSize: 22, color: '#D9534F', fontWeight: 'bold' }}&gt;方案 → 做法 → 理由&lt;/Text&gt;&#10;                &lt;Text style={{ fontSize: 16, color: '#4A5568', lineHeight: 1.5 }}&gt;&#10;                    先说做什么活动，再说具体怎么做，最后说为什么值得做。&#10;                &lt;/Text&gt;&#10;                &lt;Text style={{ fontSize: 16, color: '#8B97A8' }}&gt;2022 线上交流 · 2023 绿色北京&lt;/Text&gt;&#10;            &lt;/Box&gt;&#10;&#10;            &lt;Box style={{ width: 384, height: 276, padding: 20, background: '#F7F9FC', border: '1px solid #D6DCE5', borderRadius: 12, flexDirection: 'column', gap: 10 }}&gt;&#10;                &lt;Box style={{ flexDirection: 'row', alignItems: 'center', gap: 12 }}&gt;&#10;                    &lt;Box style={{ width: 32, height: 32, borderRadius: 8, background: '#1E4FA8', justifyContent: 'center', alignItems: 'center' }}&gt;&#10;                        &lt;Text style={{ fontSize: 17, fontWeight: 'bold', color: '#FFFFFF' }}&gt;3&lt;/Text&gt;&#10;                    &lt;/Box&gt;&#10;                    &lt;Text style={{ fontSize: 24, fontWeight: 'bold', color: '#0E3F8C' }}&gt;介绍推荐&lt;/Text&gt;&#10;                &lt;/Box&gt;&#10;                &lt;Text style={{ fontSize: 22, color: '#D9534F', fontWeight: 'bold' }}&gt;历史 + 硬件 + 软件&lt;/Text&gt;&#10;                &lt;Text style={{ fontSize: 16, color: '#4A5568', lineHeight: 1.5 }}&gt;&#10;                    推荐大学、城市、礼物时，从底蕴、条件、氛围三个层面讲理由。&#10;                &lt;/Text&gt;&#10;                &lt;Text style={{ fontSize: 16, color: '#8B97A8' }}&gt;2018 来京求学 · 推荐北大&lt;/Text&gt;&#10;            &lt;/Box&gt;&#10;        &lt;/Box&gt;&#10;&#10;        &lt;Box style={{ width: 1200, height: 276, flexDirection: 'row', gap: 24 }}&gt;&#10;            &lt;Box style={{ width: 384, height: 276, padding: 20, background: '#FFFFFF', border: '1px solid #D6DCE5', borderRadius: 12, flexDirection: 'column', gap: 10 }}&gt;&#10;                &lt;Box style={{ flexDirection: 'row', alignItems: 'center', gap: 12 }}&gt;&#10;                    &lt;Box style={{ width: 32, height: 32, borderRadius: 8, background: '#1E4FA8', justifyContent: 'center', alignItems: 'center' }}&gt;&#10;                        &lt;Text style={{ fontSize: 17, fontWeight: 'bold', color: '#FFFFFF' }}&gt;4&lt;/Text&gt;&#10;                    &lt;/Box&gt;&#10;                    &lt;Text style={{ fontSize: 24, fontWeight: 'bold', color: '#0E3F8C' }}&gt;工作诉求&lt;/Text&gt;&#10;                &lt;/Box&gt;&#10;                &lt;Text style={{ fontSize: 22, color: '#D9534F', fontWeight: 'bold' }}&gt;要求 + 原因&lt;/Text&gt;&#10;                &lt;Text style={{ fontSize: 16, color: '#4A5568', lineHeight: 1.5 }}&gt;&#10;                    每提一条要求，紧跟一句原因，说服力立刻不同。&#10;                &lt;/Text&gt;&#10;                &lt;Text style={{ fontSize: 16, color: '#8B97A8' }}&gt;2020 请外教推荐外教&lt;/Text&gt;&#10;            &lt;/Box&gt;&#10;&#10;            &lt;Box style={{ width: 384, height: 276, padding: 20, background: '#F7F9FC', border: '1px solid #D6DCE5', borderRadius: 12, flexDirection: 'column', gap: 10 }}&gt;&#10;                &lt;Box style={{ flexDirection: 'row', alignItems: 'center', gap: 12 }}&gt;&#10;                    &lt;Box style={{ width: 32, height: 32, borderRadius: 8, background: '#1E4FA8', justifyContent: 'center', alignItems: 'center' }}&gt;&#10;                        &lt;Text style={{ fontSize: 17, fontWeight: 'bold', color: '#FFFFFF' }}&gt;5&lt;/Text&gt;&#10;                    &lt;/Box&gt;&#10;                    &lt;Text style={{ fontSize: 24, fontWeight: 'bold', color: '#0E3F8C' }}&gt;致歉替代&lt;/Text&gt;&#10;                &lt;/Box&gt;&#10;                &lt;Text style={{ fontSize: 22, color: '#D9534F', fontWeight: 'bold' }}&gt;原因 + 替代方案&lt;/Text&gt;&#10;                &lt;Text style={{ fontSize: 16, color: '#4A5568', lineHeight: 1.5 }}&gt;&#10;                    道歉必须说明原因，并给出一套新的、更合适的时间安排。&#10;                &lt;/Text&gt;&#10;                &lt;Text style={{ fontSize: 16, color: '#8B97A8' }}&gt;2021 无法赴约&lt;/Text&gt;&#10;            &lt;/Box&gt;&#10;&#10;            &lt;Box style={{ width: 384, height: 276, padding: 20, background: '#E8EFF8', borderRadius: 12, flexDirection: 'column', gap: 10, justifyContent: 'center' }}&gt;&#10;                &lt;FAIcon name='star' style={{ fill: '#1E4FA8', width: 28, height: 28 }} /&gt;&#10;                &lt;Text style={{ fontSize: 24, fontWeight: 'bold', color: '#0E3F8C', lineHeight: 1.4 }}&gt;&#10;                    话题不同，思路同构&#10;                &lt;/Text&gt;&#10;                &lt;Text style={{ fontSize: 22, color: '#1A2230', lineHeight: 1.5 }}&gt;&#10;                    都是&quot;先说是什么、为什么，再说怎么做&quot;。&#10;                &lt;/Text&gt;&#10;                &lt;Text style={{ fontSize: 16, color: '#4A5568', lineHeight: 1.5 }}&gt;&#10;                    会写一个话题，就会写全部五个。&#10;                &lt;/Text&gt;&#10;            &lt;/Box&gt;&#10;        &lt;/Box&gt;&#10;    &lt;/Box&gt;&#10;&#10;    &lt;Box style={{ width: 1280, height: 36, flexDirection: 'row', alignItems: 'center', justifyContent: 'space-between', padding: '0 40px' }}&gt;&#10;        &lt;Text style={{ fontSize: 14, color: '#8B97A8' }}&gt;高考建议信 · 北京专用&lt;/Text&gt;&#10;        &lt;Text style={{ fontSize: 14, color: '#8B97A8' }}&gt;15 / 30&lt;/Text&gt;&#10;    &lt;/Box&gt;&#10;&lt;/Slide&gt;&#10;"/>
        <p:cNvGrpSpPr/>
        <p:nvPr/>
      </p:nvGrpSpPr>
      <p:grpSpPr>
        <a:xfrm>
          <a:off x="0" y="0"/>
          <a:ext cx="0" cy="0"/>
          <a:chOff x="0" y="0"/>
          <a:chExt cx="0" cy="0"/>
        </a:xfrm>
      </p:grpSpPr>
      <p:sp>
        <p:nvSpPr>
          <p:cNvPr id="177" name="矩形 176"/>
          <p:cNvSpPr/>
          <p:nvPr/>
        </p:nvSpPr>
        <p:spPr>
          <a:xfrm>
            <a:off x="0" y="0"/>
            <a:ext cx="12192000" cy="6858000"/>
          </a:xfrm>
          <a:prstGeom prst="rect">
            <a:avLst/>
          </a:prstGeom>
          <a:solidFill>
            <a:srgbClr val="FFFFFF"/>
          </a:solidFill>
          <a:ln/>
        </p:spPr>
        <p:txBody>
          <a:bodyPr/>
          <a:lstStyle/>
          <a:p>
            <a:endParaRPr/>
          </a:p>
        </p:txBody>
      </p:sp>
      <p:sp>
        <p:nvSpPr>
          <p:cNvPr id="178" name="任意多边形: 形状 177"/>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179" name="矩形: 圆角 178"/>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180" name="文本框 179"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04</a:t>
            </a:r>
            <a:endParaRPr/>
          </a:p>
        </p:txBody>
      </p:sp>
      <p:sp>
        <p:nvSpPr>
          <p:cNvPr id="181" name="文本框 180" descr="{&quot;isTemplate&quot;:true,&quot;type&quot;:&quot;text&quot;}"/>
          <p:cNvSpPr txBox="1"/>
          <p:nvPr/>
        </p:nvSpPr>
        <p:spPr>
          <a:xfrm>
            <a:off x="819150" y="161925"/>
            <a:ext cx="4286250"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中间段的五个高频话题与固定思路</a:t>
            </a:r>
            <a:endParaRPr/>
          </a:p>
        </p:txBody>
      </p:sp>
      <p:sp>
        <p:nvSpPr>
          <p:cNvPr id="182" name="文本框 181" descr="{&quot;isTemplate&quot;:true,&quot;type&quot;:&quot;text&quot;}"/>
          <p:cNvSpPr txBox="1"/>
          <p:nvPr/>
        </p:nvSpPr>
        <p:spPr>
          <a:xfrm>
            <a:off x="9277350" y="257175"/>
            <a:ext cx="25336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中间段与结尾怎么写：北京真题句库（二）</a:t>
            </a:r>
            <a:endParaRPr/>
          </a:p>
        </p:txBody>
      </p:sp>
      <p:sp>
        <p:nvSpPr>
          <p:cNvPr id="183" name="矩形: 圆角 182"/>
          <p:cNvSpPr/>
          <p:nvPr/>
        </p:nvSpPr>
        <p:spPr>
          <a:xfrm>
            <a:off x="381000" y="914400"/>
            <a:ext cx="3657600" cy="2628900"/>
          </a:xfrm>
          <a:prstGeom prst="roundRect">
            <a:avLst>
              <a:gd name="adj" fmla="val 4348"/>
            </a:avLst>
          </a:prstGeom>
          <a:solidFill>
            <a:srgbClr val="F0F5FC"/>
          </a:solidFill>
          <a:ln w="12700">
            <a:solidFill>
              <a:srgbClr val="D6DCE5"/>
            </a:solidFill>
            <a:prstDash val="solid"/>
          </a:ln>
        </p:spPr>
        <p:txBody>
          <a:bodyPr/>
          <a:lstStyle/>
          <a:p>
            <a:endParaRPr/>
          </a:p>
        </p:txBody>
      </p:sp>
      <p:sp>
        <p:nvSpPr>
          <p:cNvPr id="184" name="矩形: 圆角 183"/>
          <p:cNvSpPr/>
          <p:nvPr/>
        </p:nvSpPr>
        <p:spPr>
          <a:xfrm>
            <a:off x="571500" y="1104900"/>
            <a:ext cx="304800" cy="304800"/>
          </a:xfrm>
          <a:prstGeom prst="roundRect">
            <a:avLst>
              <a:gd name="adj" fmla="val 25000"/>
            </a:avLst>
          </a:prstGeom>
          <a:solidFill>
            <a:srgbClr val="1E4FA8"/>
          </a:solidFill>
          <a:ln/>
        </p:spPr>
        <p:txBody>
          <a:bodyPr/>
          <a:lstStyle/>
          <a:p>
            <a:endParaRPr/>
          </a:p>
        </p:txBody>
      </p:sp>
      <p:sp>
        <p:nvSpPr>
          <p:cNvPr id="185" name="文本框 184" descr="{&quot;isTemplate&quot;:true,&quot;type&quot;:&quot;text&quot;}"/>
          <p:cNvSpPr txBox="1"/>
          <p:nvPr/>
        </p:nvSpPr>
        <p:spPr>
          <a:xfrm>
            <a:off x="676275" y="11620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1</a:t>
            </a:r>
            <a:endParaRPr/>
          </a:p>
        </p:txBody>
      </p:sp>
      <p:sp>
        <p:nvSpPr>
          <p:cNvPr id="186" name="文本框 185" descr="{&quot;isTemplate&quot;:true,&quot;type&quot;:&quot;text&quot;}"/>
          <p:cNvSpPr txBox="1"/>
          <p:nvPr/>
        </p:nvSpPr>
        <p:spPr>
          <a:xfrm>
            <a:off x="990600" y="1123950"/>
            <a:ext cx="9144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旅游游玩</a:t>
            </a:r>
            <a:endParaRPr/>
          </a:p>
        </p:txBody>
      </p:sp>
      <p:sp>
        <p:nvSpPr>
          <p:cNvPr id="187" name="文本框 186" descr="{&quot;isTemplate&quot;:true,&quot;type&quot;:&quot;text&quot;}"/>
          <p:cNvSpPr txBox="1"/>
          <p:nvPr/>
        </p:nvSpPr>
        <p:spPr>
          <a:xfrm>
            <a:off x="571500" y="1504950"/>
            <a:ext cx="3276600" cy="257175"/>
          </a:xfrm>
          <a:prstGeom prst="rect">
            <a:avLst/>
          </a:prstGeom>
        </p:spPr>
        <p:txBody>
          <a:bodyPr wrap="none" lIns="0" tIns="0" rIns="0" bIns="0"/>
          <a:lstStyle/>
          <a:p>
            <a:pPr>
              <a:lnSpc>
                <a:spcPct val="100000"/>
              </a:lnSpc>
            </a:pPr>
            <a:r>
              <a:rPr lang="zh-CN" sz="1650" b="1">
                <a:solidFill>
                  <a:srgbClr val="D9534F"/>
                </a:solidFill>
                <a:latin typeface="Microsoft YaHei"/>
                <a:ea typeface="Microsoft YaHei"/>
              </a:rPr>
              <a:t>优势（概括）→</a:t>
            </a:r>
            <a:r>
              <a:rPr lang="en-US" sz="1650" b="1">
                <a:solidFill>
                  <a:srgbClr val="D9534F"/>
                </a:solidFill>
                <a:latin typeface="Microsoft YaHei"/>
                <a:ea typeface="Microsoft YaHei"/>
              </a:rPr>
              <a:t> </a:t>
            </a:r>
            <a:r>
              <a:rPr lang="zh-CN" sz="1650" b="1">
                <a:solidFill>
                  <a:srgbClr val="D9534F"/>
                </a:solidFill>
                <a:latin typeface="Microsoft YaHei"/>
                <a:ea typeface="Microsoft YaHei"/>
              </a:rPr>
              <a:t>活动（具体）</a:t>
            </a:r>
            <a:endParaRPr/>
          </a:p>
        </p:txBody>
      </p:sp>
      <p:sp>
        <p:nvSpPr>
          <p:cNvPr id="188" name="文本框 187" descr="{&quot;isTemplate&quot;:true,&quot;type&quot;:&quot;text&quot;}"/>
          <p:cNvSpPr txBox="1"/>
          <p:nvPr/>
        </p:nvSpPr>
        <p:spPr>
          <a:xfrm>
            <a:off x="571500" y="1857375"/>
            <a:ext cx="3276600" cy="552450"/>
          </a:xfrm>
          <a:prstGeom prst="rect">
            <a:avLst/>
          </a:prstGeom>
        </p:spPr>
        <p:txBody>
          <a:bodyPr wrap="square" lIns="0" tIns="0" rIns="0" bIns="0">
            <a:normAutofit/>
          </a:bodyPr>
          <a:lstStyle/>
          <a:p>
            <a:pPr>
              <a:lnSpc>
                <a:spcPct val="150000"/>
              </a:lnSpc>
            </a:pPr>
            <a:r>
              <a:rPr lang="zh-CN" sz="1200">
                <a:solidFill>
                  <a:srgbClr val="4A5568"/>
                </a:solidFill>
                <a:latin typeface="Microsoft YaHei"/>
                <a:ea typeface="Microsoft YaHei"/>
              </a:rPr>
              <a:t>先讲</a:t>
            </a:r>
            <a:r>
              <a:rPr lang="en-US" sz="1200">
                <a:solidFill>
                  <a:srgbClr val="4A5568"/>
                </a:solidFill>
                <a:latin typeface="Microsoft YaHei"/>
                <a:ea typeface="Microsoft YaHei"/>
              </a:rPr>
              <a:t>"</a:t>
            </a:r>
            <a:r>
              <a:rPr lang="zh-CN" sz="1200">
                <a:solidFill>
                  <a:srgbClr val="4A5568"/>
                </a:solidFill>
                <a:latin typeface="Microsoft YaHei"/>
                <a:ea typeface="Microsoft YaHei"/>
              </a:rPr>
              <a:t>为什么值得去</a:t>
            </a:r>
            <a:r>
              <a:rPr lang="en-US" sz="1200">
                <a:solidFill>
                  <a:srgbClr val="4A5568"/>
                </a:solidFill>
                <a:latin typeface="Microsoft YaHei"/>
                <a:ea typeface="Microsoft YaHei"/>
              </a:rPr>
              <a:t>"</a:t>
            </a:r>
            <a:r>
              <a:rPr lang="zh-CN" sz="1200">
                <a:solidFill>
                  <a:srgbClr val="4A5568"/>
                </a:solidFill>
                <a:latin typeface="Microsoft YaHei"/>
                <a:ea typeface="Microsoft YaHei"/>
              </a:rPr>
              <a:t>，再讲</a:t>
            </a:r>
            <a:r>
              <a:rPr lang="en-US" sz="1200">
                <a:solidFill>
                  <a:srgbClr val="4A5568"/>
                </a:solidFill>
                <a:latin typeface="Microsoft YaHei"/>
                <a:ea typeface="Microsoft YaHei"/>
              </a:rPr>
              <a:t>"</a:t>
            </a:r>
            <a:r>
              <a:rPr lang="zh-CN" sz="1200">
                <a:solidFill>
                  <a:srgbClr val="4A5568"/>
                </a:solidFill>
                <a:latin typeface="Microsoft YaHei"/>
                <a:ea typeface="Microsoft YaHei"/>
              </a:rPr>
              <a:t>去了做什么</a:t>
            </a:r>
            <a:r>
              <a:rPr lang="en-US" sz="1200">
                <a:solidFill>
                  <a:srgbClr val="4A5568"/>
                </a:solidFill>
                <a:latin typeface="Microsoft YaHei"/>
                <a:ea typeface="Microsoft YaHei"/>
              </a:rPr>
              <a:t>"</a:t>
            </a:r>
            <a:r>
              <a:rPr lang="zh-CN" sz="1200">
                <a:solidFill>
                  <a:srgbClr val="4A5568"/>
                </a:solidFill>
                <a:latin typeface="Microsoft YaHei"/>
                <a:ea typeface="Microsoft YaHei"/>
              </a:rPr>
              <a:t>，最后加一句祝愿。</a:t>
            </a:r>
            <a:endParaRPr/>
          </a:p>
        </p:txBody>
      </p:sp>
      <p:sp>
        <p:nvSpPr>
          <p:cNvPr id="189" name="文本框 188" descr="{&quot;isTemplate&quot;:true,&quot;type&quot;:&quot;text&quot;}"/>
          <p:cNvSpPr txBox="1"/>
          <p:nvPr/>
        </p:nvSpPr>
        <p:spPr>
          <a:xfrm>
            <a:off x="571500" y="2505075"/>
            <a:ext cx="3276600" cy="190500"/>
          </a:xfrm>
          <a:prstGeom prst="rect">
            <a:avLst/>
          </a:prstGeom>
        </p:spPr>
        <p:txBody>
          <a:bodyPr wrap="none" lIns="0" tIns="0" rIns="0" bIns="0"/>
          <a:lstStyle/>
          <a:p>
            <a:pPr>
              <a:lnSpc>
                <a:spcPct val="100000"/>
              </a:lnSpc>
            </a:pPr>
            <a:r>
              <a:rPr lang="en-US" sz="1200">
                <a:solidFill>
                  <a:srgbClr val="8B97A8"/>
                </a:solidFill>
                <a:latin typeface="Microsoft YaHei"/>
                <a:ea typeface="Microsoft YaHei"/>
              </a:rPr>
              <a:t>2017 </a:t>
            </a:r>
            <a:r>
              <a:rPr lang="zh-CN" sz="1200">
                <a:solidFill>
                  <a:srgbClr val="8B97A8"/>
                </a:solidFill>
                <a:latin typeface="Microsoft YaHei"/>
                <a:ea typeface="Microsoft YaHei"/>
              </a:rPr>
              <a:t>线路推荐</a:t>
            </a:r>
            <a:r>
              <a:rPr lang="en-US" sz="1200">
                <a:solidFill>
                  <a:srgbClr val="8B97A8"/>
                </a:solidFill>
                <a:latin typeface="Microsoft YaHei"/>
                <a:ea typeface="Microsoft YaHei"/>
              </a:rPr>
              <a:t> · 2019 </a:t>
            </a:r>
            <a:r>
              <a:rPr lang="zh-CN" sz="1200">
                <a:solidFill>
                  <a:srgbClr val="8B97A8"/>
                </a:solidFill>
                <a:latin typeface="Microsoft YaHei"/>
                <a:ea typeface="Microsoft YaHei"/>
              </a:rPr>
              <a:t>出行咨询</a:t>
            </a:r>
            <a:endParaRPr/>
          </a:p>
        </p:txBody>
      </p:sp>
      <p:sp>
        <p:nvSpPr>
          <p:cNvPr id="190" name="矩形: 圆角 189"/>
          <p:cNvSpPr/>
          <p:nvPr/>
        </p:nvSpPr>
        <p:spPr>
          <a:xfrm>
            <a:off x="4267200" y="914400"/>
            <a:ext cx="3657600" cy="2628900"/>
          </a:xfrm>
          <a:prstGeom prst="roundRect">
            <a:avLst>
              <a:gd name="adj" fmla="val 4348"/>
            </a:avLst>
          </a:prstGeom>
          <a:solidFill>
            <a:srgbClr val="FFFFFF"/>
          </a:solidFill>
          <a:ln w="12700">
            <a:solidFill>
              <a:srgbClr val="D6DCE5"/>
            </a:solidFill>
            <a:prstDash val="solid"/>
          </a:ln>
        </p:spPr>
        <p:txBody>
          <a:bodyPr/>
          <a:lstStyle/>
          <a:p>
            <a:endParaRPr/>
          </a:p>
        </p:txBody>
      </p:sp>
      <p:sp>
        <p:nvSpPr>
          <p:cNvPr id="191" name="矩形: 圆角 190"/>
          <p:cNvSpPr/>
          <p:nvPr/>
        </p:nvSpPr>
        <p:spPr>
          <a:xfrm>
            <a:off x="4457700" y="1104900"/>
            <a:ext cx="304800" cy="304800"/>
          </a:xfrm>
          <a:prstGeom prst="roundRect">
            <a:avLst>
              <a:gd name="adj" fmla="val 25000"/>
            </a:avLst>
          </a:prstGeom>
          <a:solidFill>
            <a:srgbClr val="D9534F"/>
          </a:solidFill>
          <a:ln/>
        </p:spPr>
        <p:txBody>
          <a:bodyPr/>
          <a:lstStyle/>
          <a:p>
            <a:endParaRPr/>
          </a:p>
        </p:txBody>
      </p:sp>
      <p:sp>
        <p:nvSpPr>
          <p:cNvPr id="192" name="文本框 191" descr="{&quot;isTemplate&quot;:true,&quot;type&quot;:&quot;text&quot;}"/>
          <p:cNvSpPr txBox="1"/>
          <p:nvPr/>
        </p:nvSpPr>
        <p:spPr>
          <a:xfrm>
            <a:off x="4562475" y="11620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2</a:t>
            </a:r>
            <a:endParaRPr/>
          </a:p>
        </p:txBody>
      </p:sp>
      <p:sp>
        <p:nvSpPr>
          <p:cNvPr id="193" name="文本框 192" descr="{&quot;isTemplate&quot;:true,&quot;type&quot;:&quot;text&quot;}"/>
          <p:cNvSpPr txBox="1"/>
          <p:nvPr/>
        </p:nvSpPr>
        <p:spPr>
          <a:xfrm>
            <a:off x="4876800" y="1123950"/>
            <a:ext cx="9144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活动策划</a:t>
            </a:r>
            <a:endParaRPr/>
          </a:p>
        </p:txBody>
      </p:sp>
      <p:sp>
        <p:nvSpPr>
          <p:cNvPr id="194" name="文本框 193" descr="{&quot;isTemplate&quot;:true,&quot;type&quot;:&quot;text&quot;}"/>
          <p:cNvSpPr txBox="1"/>
          <p:nvPr/>
        </p:nvSpPr>
        <p:spPr>
          <a:xfrm>
            <a:off x="4457700" y="1504950"/>
            <a:ext cx="3276600" cy="257175"/>
          </a:xfrm>
          <a:prstGeom prst="rect">
            <a:avLst/>
          </a:prstGeom>
        </p:spPr>
        <p:txBody>
          <a:bodyPr wrap="none" lIns="0" tIns="0" rIns="0" bIns="0"/>
          <a:lstStyle/>
          <a:p>
            <a:pPr>
              <a:lnSpc>
                <a:spcPct val="100000"/>
              </a:lnSpc>
            </a:pPr>
            <a:r>
              <a:rPr lang="zh-CN" sz="1650" b="1">
                <a:solidFill>
                  <a:srgbClr val="D9534F"/>
                </a:solidFill>
                <a:latin typeface="Microsoft YaHei"/>
                <a:ea typeface="Microsoft YaHei"/>
              </a:rPr>
              <a:t>方案</a:t>
            </a:r>
            <a:r>
              <a:rPr lang="en-US" sz="1650" b="1">
                <a:solidFill>
                  <a:srgbClr val="D9534F"/>
                </a:solidFill>
                <a:latin typeface="Microsoft YaHei"/>
                <a:ea typeface="Microsoft YaHei"/>
              </a:rPr>
              <a:t> → </a:t>
            </a:r>
            <a:r>
              <a:rPr lang="zh-CN" sz="1650" b="1">
                <a:solidFill>
                  <a:srgbClr val="D9534F"/>
                </a:solidFill>
                <a:latin typeface="Microsoft YaHei"/>
                <a:ea typeface="Microsoft YaHei"/>
              </a:rPr>
              <a:t>做法</a:t>
            </a:r>
            <a:r>
              <a:rPr lang="en-US" sz="1650" b="1">
                <a:solidFill>
                  <a:srgbClr val="D9534F"/>
                </a:solidFill>
                <a:latin typeface="Microsoft YaHei"/>
                <a:ea typeface="Microsoft YaHei"/>
              </a:rPr>
              <a:t> → </a:t>
            </a:r>
            <a:r>
              <a:rPr lang="zh-CN" sz="1650" b="1">
                <a:solidFill>
                  <a:srgbClr val="D9534F"/>
                </a:solidFill>
                <a:latin typeface="Microsoft YaHei"/>
                <a:ea typeface="Microsoft YaHei"/>
              </a:rPr>
              <a:t>理由</a:t>
            </a:r>
            <a:endParaRPr/>
          </a:p>
        </p:txBody>
      </p:sp>
      <p:sp>
        <p:nvSpPr>
          <p:cNvPr id="195" name="文本框 194" descr="{&quot;isTemplate&quot;:true,&quot;type&quot;:&quot;text&quot;}"/>
          <p:cNvSpPr txBox="1"/>
          <p:nvPr/>
        </p:nvSpPr>
        <p:spPr>
          <a:xfrm>
            <a:off x="4457700" y="1857375"/>
            <a:ext cx="3276600" cy="552450"/>
          </a:xfrm>
          <a:prstGeom prst="rect">
            <a:avLst/>
          </a:prstGeom>
        </p:spPr>
        <p:txBody>
          <a:bodyPr wrap="square" lIns="0" tIns="0" rIns="0" bIns="0">
            <a:normAutofit/>
          </a:bodyPr>
          <a:lstStyle/>
          <a:p>
            <a:pPr>
              <a:lnSpc>
                <a:spcPct val="150000"/>
              </a:lnSpc>
            </a:pPr>
            <a:r>
              <a:rPr lang="zh-CN" sz="1200">
                <a:solidFill>
                  <a:srgbClr val="4A5568"/>
                </a:solidFill>
                <a:latin typeface="Microsoft YaHei"/>
                <a:ea typeface="Microsoft YaHei"/>
              </a:rPr>
              <a:t>先说做什么活动，再说具体怎么做，最后说为什么值得做。</a:t>
            </a:r>
            <a:endParaRPr/>
          </a:p>
        </p:txBody>
      </p:sp>
      <p:sp>
        <p:nvSpPr>
          <p:cNvPr id="196" name="文本框 195" descr="{&quot;isTemplate&quot;:true,&quot;type&quot;:&quot;text&quot;}"/>
          <p:cNvSpPr txBox="1"/>
          <p:nvPr/>
        </p:nvSpPr>
        <p:spPr>
          <a:xfrm>
            <a:off x="4457700" y="2505075"/>
            <a:ext cx="3276600" cy="190500"/>
          </a:xfrm>
          <a:prstGeom prst="rect">
            <a:avLst/>
          </a:prstGeom>
        </p:spPr>
        <p:txBody>
          <a:bodyPr wrap="none" lIns="0" tIns="0" rIns="0" bIns="0"/>
          <a:lstStyle/>
          <a:p>
            <a:pPr>
              <a:lnSpc>
                <a:spcPct val="100000"/>
              </a:lnSpc>
            </a:pPr>
            <a:r>
              <a:rPr lang="en-US" sz="1200">
                <a:solidFill>
                  <a:srgbClr val="8B97A8"/>
                </a:solidFill>
                <a:latin typeface="Microsoft YaHei"/>
                <a:ea typeface="Microsoft YaHei"/>
              </a:rPr>
              <a:t>2022 </a:t>
            </a:r>
            <a:r>
              <a:rPr lang="zh-CN" sz="1200">
                <a:solidFill>
                  <a:srgbClr val="8B97A8"/>
                </a:solidFill>
                <a:latin typeface="Microsoft YaHei"/>
                <a:ea typeface="Microsoft YaHei"/>
              </a:rPr>
              <a:t>线上交流</a:t>
            </a:r>
            <a:r>
              <a:rPr lang="en-US" sz="1200">
                <a:solidFill>
                  <a:srgbClr val="8B97A8"/>
                </a:solidFill>
                <a:latin typeface="Microsoft YaHei"/>
                <a:ea typeface="Microsoft YaHei"/>
              </a:rPr>
              <a:t> · 2023 </a:t>
            </a:r>
            <a:r>
              <a:rPr lang="zh-CN" sz="1200">
                <a:solidFill>
                  <a:srgbClr val="8B97A8"/>
                </a:solidFill>
                <a:latin typeface="Microsoft YaHei"/>
                <a:ea typeface="Microsoft YaHei"/>
              </a:rPr>
              <a:t>绿色北京</a:t>
            </a:r>
            <a:endParaRPr/>
          </a:p>
        </p:txBody>
      </p:sp>
      <p:sp>
        <p:nvSpPr>
          <p:cNvPr id="197" name="矩形: 圆角 196"/>
          <p:cNvSpPr/>
          <p:nvPr/>
        </p:nvSpPr>
        <p:spPr>
          <a:xfrm>
            <a:off x="8153400" y="914400"/>
            <a:ext cx="3657600" cy="2628900"/>
          </a:xfrm>
          <a:prstGeom prst="roundRect">
            <a:avLst>
              <a:gd name="adj" fmla="val 4348"/>
            </a:avLst>
          </a:prstGeom>
          <a:solidFill>
            <a:srgbClr val="F7F9FC"/>
          </a:solidFill>
          <a:ln w="12700">
            <a:solidFill>
              <a:srgbClr val="D6DCE5"/>
            </a:solidFill>
            <a:prstDash val="solid"/>
          </a:ln>
        </p:spPr>
        <p:txBody>
          <a:bodyPr/>
          <a:lstStyle/>
          <a:p>
            <a:endParaRPr/>
          </a:p>
        </p:txBody>
      </p:sp>
      <p:sp>
        <p:nvSpPr>
          <p:cNvPr id="198" name="矩形: 圆角 197"/>
          <p:cNvSpPr/>
          <p:nvPr/>
        </p:nvSpPr>
        <p:spPr>
          <a:xfrm>
            <a:off x="8343900" y="1104900"/>
            <a:ext cx="304800" cy="304800"/>
          </a:xfrm>
          <a:prstGeom prst="roundRect">
            <a:avLst>
              <a:gd name="adj" fmla="val 25000"/>
            </a:avLst>
          </a:prstGeom>
          <a:solidFill>
            <a:srgbClr val="1E4FA8"/>
          </a:solidFill>
          <a:ln/>
        </p:spPr>
        <p:txBody>
          <a:bodyPr/>
          <a:lstStyle/>
          <a:p>
            <a:endParaRPr/>
          </a:p>
        </p:txBody>
      </p:sp>
      <p:sp>
        <p:nvSpPr>
          <p:cNvPr id="199" name="文本框 198" descr="{&quot;isTemplate&quot;:true,&quot;type&quot;:&quot;text&quot;}"/>
          <p:cNvSpPr txBox="1"/>
          <p:nvPr/>
        </p:nvSpPr>
        <p:spPr>
          <a:xfrm>
            <a:off x="8448675" y="11620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3</a:t>
            </a:r>
            <a:endParaRPr/>
          </a:p>
        </p:txBody>
      </p:sp>
      <p:sp>
        <p:nvSpPr>
          <p:cNvPr id="200" name="文本框 199" descr="{&quot;isTemplate&quot;:true,&quot;type&quot;:&quot;text&quot;}"/>
          <p:cNvSpPr txBox="1"/>
          <p:nvPr/>
        </p:nvSpPr>
        <p:spPr>
          <a:xfrm>
            <a:off x="8763000" y="1123950"/>
            <a:ext cx="9144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介绍推荐</a:t>
            </a:r>
            <a:endParaRPr/>
          </a:p>
        </p:txBody>
      </p:sp>
      <p:sp>
        <p:nvSpPr>
          <p:cNvPr id="201" name="文本框 200" descr="{&quot;isTemplate&quot;:true,&quot;type&quot;:&quot;text&quot;}"/>
          <p:cNvSpPr txBox="1"/>
          <p:nvPr/>
        </p:nvSpPr>
        <p:spPr>
          <a:xfrm>
            <a:off x="8343900" y="1504950"/>
            <a:ext cx="3276600" cy="257175"/>
          </a:xfrm>
          <a:prstGeom prst="rect">
            <a:avLst/>
          </a:prstGeom>
        </p:spPr>
        <p:txBody>
          <a:bodyPr wrap="none" lIns="0" tIns="0" rIns="0" bIns="0"/>
          <a:lstStyle/>
          <a:p>
            <a:pPr>
              <a:lnSpc>
                <a:spcPct val="100000"/>
              </a:lnSpc>
            </a:pPr>
            <a:r>
              <a:rPr lang="zh-CN" sz="1650" b="1">
                <a:solidFill>
                  <a:srgbClr val="D9534F"/>
                </a:solidFill>
                <a:latin typeface="Microsoft YaHei"/>
                <a:ea typeface="Microsoft YaHei"/>
              </a:rPr>
              <a:t>历史</a:t>
            </a:r>
            <a:r>
              <a:rPr lang="en-US" sz="1650" b="1">
                <a:solidFill>
                  <a:srgbClr val="D9534F"/>
                </a:solidFill>
                <a:latin typeface="Microsoft YaHei"/>
                <a:ea typeface="Microsoft YaHei"/>
              </a:rPr>
              <a:t> + </a:t>
            </a:r>
            <a:r>
              <a:rPr lang="zh-CN" sz="1650" b="1">
                <a:solidFill>
                  <a:srgbClr val="D9534F"/>
                </a:solidFill>
                <a:latin typeface="Microsoft YaHei"/>
                <a:ea typeface="Microsoft YaHei"/>
              </a:rPr>
              <a:t>硬件</a:t>
            </a:r>
            <a:r>
              <a:rPr lang="en-US" sz="1650" b="1">
                <a:solidFill>
                  <a:srgbClr val="D9534F"/>
                </a:solidFill>
                <a:latin typeface="Microsoft YaHei"/>
                <a:ea typeface="Microsoft YaHei"/>
              </a:rPr>
              <a:t> + </a:t>
            </a:r>
            <a:r>
              <a:rPr lang="zh-CN" sz="1650" b="1">
                <a:solidFill>
                  <a:srgbClr val="D9534F"/>
                </a:solidFill>
                <a:latin typeface="Microsoft YaHei"/>
                <a:ea typeface="Microsoft YaHei"/>
              </a:rPr>
              <a:t>软件</a:t>
            </a:r>
            <a:endParaRPr/>
          </a:p>
        </p:txBody>
      </p:sp>
      <p:sp>
        <p:nvSpPr>
          <p:cNvPr id="202" name="文本框 201" descr="{&quot;isTemplate&quot;:true,&quot;type&quot;:&quot;text&quot;}"/>
          <p:cNvSpPr txBox="1"/>
          <p:nvPr/>
        </p:nvSpPr>
        <p:spPr>
          <a:xfrm>
            <a:off x="8343900" y="1857375"/>
            <a:ext cx="3276600" cy="552450"/>
          </a:xfrm>
          <a:prstGeom prst="rect">
            <a:avLst/>
          </a:prstGeom>
        </p:spPr>
        <p:txBody>
          <a:bodyPr wrap="square" lIns="0" tIns="0" rIns="0" bIns="0">
            <a:normAutofit/>
          </a:bodyPr>
          <a:lstStyle/>
          <a:p>
            <a:pPr>
              <a:lnSpc>
                <a:spcPct val="150000"/>
              </a:lnSpc>
            </a:pPr>
            <a:r>
              <a:rPr lang="zh-CN" sz="1200">
                <a:solidFill>
                  <a:srgbClr val="4A5568"/>
                </a:solidFill>
                <a:latin typeface="Microsoft YaHei"/>
                <a:ea typeface="Microsoft YaHei"/>
              </a:rPr>
              <a:t>推荐大学、城市、礼物时，从底蕴、条件、氛围三个层面讲理由。</a:t>
            </a:r>
            <a:endParaRPr/>
          </a:p>
        </p:txBody>
      </p:sp>
      <p:sp>
        <p:nvSpPr>
          <p:cNvPr id="203" name="文本框 202" descr="{&quot;isTemplate&quot;:true,&quot;type&quot;:&quot;text&quot;}"/>
          <p:cNvSpPr txBox="1"/>
          <p:nvPr/>
        </p:nvSpPr>
        <p:spPr>
          <a:xfrm>
            <a:off x="8343900" y="2505075"/>
            <a:ext cx="3276600" cy="190500"/>
          </a:xfrm>
          <a:prstGeom prst="rect">
            <a:avLst/>
          </a:prstGeom>
        </p:spPr>
        <p:txBody>
          <a:bodyPr wrap="none" lIns="0" tIns="0" rIns="0" bIns="0"/>
          <a:lstStyle/>
          <a:p>
            <a:pPr>
              <a:lnSpc>
                <a:spcPct val="100000"/>
              </a:lnSpc>
            </a:pPr>
            <a:r>
              <a:rPr lang="en-US" sz="1200">
                <a:solidFill>
                  <a:srgbClr val="8B97A8"/>
                </a:solidFill>
                <a:latin typeface="Microsoft YaHei"/>
                <a:ea typeface="Microsoft YaHei"/>
              </a:rPr>
              <a:t>2018 </a:t>
            </a:r>
            <a:r>
              <a:rPr lang="zh-CN" sz="1200">
                <a:solidFill>
                  <a:srgbClr val="8B97A8"/>
                </a:solidFill>
                <a:latin typeface="Microsoft YaHei"/>
                <a:ea typeface="Microsoft YaHei"/>
              </a:rPr>
              <a:t>来京求学</a:t>
            </a:r>
            <a:r>
              <a:rPr lang="en-US" sz="1200">
                <a:solidFill>
                  <a:srgbClr val="8B97A8"/>
                </a:solidFill>
                <a:latin typeface="Microsoft YaHei"/>
                <a:ea typeface="Microsoft YaHei"/>
              </a:rPr>
              <a:t> · </a:t>
            </a:r>
            <a:r>
              <a:rPr lang="zh-CN" sz="1200">
                <a:solidFill>
                  <a:srgbClr val="8B97A8"/>
                </a:solidFill>
                <a:latin typeface="Microsoft YaHei"/>
                <a:ea typeface="Microsoft YaHei"/>
              </a:rPr>
              <a:t>推荐北大</a:t>
            </a:r>
            <a:endParaRPr/>
          </a:p>
        </p:txBody>
      </p:sp>
      <p:sp>
        <p:nvSpPr>
          <p:cNvPr id="204" name="矩形: 圆角 203"/>
          <p:cNvSpPr/>
          <p:nvPr/>
        </p:nvSpPr>
        <p:spPr>
          <a:xfrm>
            <a:off x="381000" y="3695700"/>
            <a:ext cx="3657600" cy="2628900"/>
          </a:xfrm>
          <a:prstGeom prst="roundRect">
            <a:avLst>
              <a:gd name="adj" fmla="val 4348"/>
            </a:avLst>
          </a:prstGeom>
          <a:solidFill>
            <a:srgbClr val="FFFFFF"/>
          </a:solidFill>
          <a:ln w="12700">
            <a:solidFill>
              <a:srgbClr val="D6DCE5"/>
            </a:solidFill>
            <a:prstDash val="solid"/>
          </a:ln>
        </p:spPr>
        <p:txBody>
          <a:bodyPr/>
          <a:lstStyle/>
          <a:p>
            <a:endParaRPr/>
          </a:p>
        </p:txBody>
      </p:sp>
      <p:sp>
        <p:nvSpPr>
          <p:cNvPr id="205" name="矩形: 圆角 204"/>
          <p:cNvSpPr/>
          <p:nvPr/>
        </p:nvSpPr>
        <p:spPr>
          <a:xfrm>
            <a:off x="571500" y="3886200"/>
            <a:ext cx="304800" cy="304800"/>
          </a:xfrm>
          <a:prstGeom prst="roundRect">
            <a:avLst>
              <a:gd name="adj" fmla="val 25000"/>
            </a:avLst>
          </a:prstGeom>
          <a:solidFill>
            <a:srgbClr val="1E4FA8"/>
          </a:solidFill>
          <a:ln/>
        </p:spPr>
        <p:txBody>
          <a:bodyPr/>
          <a:lstStyle/>
          <a:p>
            <a:endParaRPr/>
          </a:p>
        </p:txBody>
      </p:sp>
      <p:sp>
        <p:nvSpPr>
          <p:cNvPr id="206" name="文本框 205" descr="{&quot;isTemplate&quot;:true,&quot;type&quot;:&quot;text&quot;}"/>
          <p:cNvSpPr txBox="1"/>
          <p:nvPr/>
        </p:nvSpPr>
        <p:spPr>
          <a:xfrm>
            <a:off x="676275" y="39433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4</a:t>
            </a:r>
            <a:endParaRPr/>
          </a:p>
        </p:txBody>
      </p:sp>
      <p:sp>
        <p:nvSpPr>
          <p:cNvPr id="207" name="文本框 206" descr="{&quot;isTemplate&quot;:true,&quot;type&quot;:&quot;text&quot;}"/>
          <p:cNvSpPr txBox="1"/>
          <p:nvPr/>
        </p:nvSpPr>
        <p:spPr>
          <a:xfrm>
            <a:off x="990600" y="3905250"/>
            <a:ext cx="9144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工作诉求</a:t>
            </a:r>
            <a:endParaRPr/>
          </a:p>
        </p:txBody>
      </p:sp>
      <p:sp>
        <p:nvSpPr>
          <p:cNvPr id="208" name="文本框 207" descr="{&quot;isTemplate&quot;:true,&quot;type&quot;:&quot;text&quot;}"/>
          <p:cNvSpPr txBox="1"/>
          <p:nvPr/>
        </p:nvSpPr>
        <p:spPr>
          <a:xfrm>
            <a:off x="571500" y="4286250"/>
            <a:ext cx="3276600" cy="257175"/>
          </a:xfrm>
          <a:prstGeom prst="rect">
            <a:avLst/>
          </a:prstGeom>
        </p:spPr>
        <p:txBody>
          <a:bodyPr wrap="none" lIns="0" tIns="0" rIns="0" bIns="0"/>
          <a:lstStyle/>
          <a:p>
            <a:pPr>
              <a:lnSpc>
                <a:spcPct val="100000"/>
              </a:lnSpc>
            </a:pPr>
            <a:r>
              <a:rPr lang="zh-CN" sz="1650" b="1">
                <a:solidFill>
                  <a:srgbClr val="D9534F"/>
                </a:solidFill>
                <a:latin typeface="Microsoft YaHei"/>
                <a:ea typeface="Microsoft YaHei"/>
              </a:rPr>
              <a:t>要求</a:t>
            </a:r>
            <a:r>
              <a:rPr lang="en-US" sz="1650" b="1">
                <a:solidFill>
                  <a:srgbClr val="D9534F"/>
                </a:solidFill>
                <a:latin typeface="Microsoft YaHei"/>
                <a:ea typeface="Microsoft YaHei"/>
              </a:rPr>
              <a:t> + </a:t>
            </a:r>
            <a:r>
              <a:rPr lang="zh-CN" sz="1650" b="1">
                <a:solidFill>
                  <a:srgbClr val="D9534F"/>
                </a:solidFill>
                <a:latin typeface="Microsoft YaHei"/>
                <a:ea typeface="Microsoft YaHei"/>
              </a:rPr>
              <a:t>原因</a:t>
            </a:r>
            <a:endParaRPr/>
          </a:p>
        </p:txBody>
      </p:sp>
      <p:sp>
        <p:nvSpPr>
          <p:cNvPr id="209" name="文本框 208" descr="{&quot;isTemplate&quot;:true,&quot;type&quot;:&quot;text&quot;}"/>
          <p:cNvSpPr txBox="1"/>
          <p:nvPr/>
        </p:nvSpPr>
        <p:spPr>
          <a:xfrm>
            <a:off x="571500" y="4638675"/>
            <a:ext cx="3276600" cy="552450"/>
          </a:xfrm>
          <a:prstGeom prst="rect">
            <a:avLst/>
          </a:prstGeom>
        </p:spPr>
        <p:txBody>
          <a:bodyPr wrap="square" lIns="0" tIns="0" rIns="0" bIns="0">
            <a:normAutofit/>
          </a:bodyPr>
          <a:lstStyle/>
          <a:p>
            <a:pPr>
              <a:lnSpc>
                <a:spcPct val="150000"/>
              </a:lnSpc>
            </a:pPr>
            <a:r>
              <a:rPr lang="zh-CN" sz="1200">
                <a:solidFill>
                  <a:srgbClr val="4A5568"/>
                </a:solidFill>
                <a:latin typeface="Microsoft YaHei"/>
                <a:ea typeface="Microsoft YaHei"/>
              </a:rPr>
              <a:t>每提一条要求，紧跟一句原因，说服力立刻不同。</a:t>
            </a:r>
            <a:endParaRPr/>
          </a:p>
        </p:txBody>
      </p:sp>
      <p:sp>
        <p:nvSpPr>
          <p:cNvPr id="210" name="文本框 209" descr="{&quot;isTemplate&quot;:true,&quot;type&quot;:&quot;text&quot;}"/>
          <p:cNvSpPr txBox="1"/>
          <p:nvPr/>
        </p:nvSpPr>
        <p:spPr>
          <a:xfrm>
            <a:off x="571500" y="5286375"/>
            <a:ext cx="3276600" cy="190500"/>
          </a:xfrm>
          <a:prstGeom prst="rect">
            <a:avLst/>
          </a:prstGeom>
        </p:spPr>
        <p:txBody>
          <a:bodyPr wrap="none" lIns="0" tIns="0" rIns="0" bIns="0"/>
          <a:lstStyle/>
          <a:p>
            <a:pPr>
              <a:lnSpc>
                <a:spcPct val="100000"/>
              </a:lnSpc>
            </a:pPr>
            <a:r>
              <a:rPr lang="en-US" sz="1200">
                <a:solidFill>
                  <a:srgbClr val="8B97A8"/>
                </a:solidFill>
                <a:latin typeface="Microsoft YaHei"/>
                <a:ea typeface="Microsoft YaHei"/>
              </a:rPr>
              <a:t>2020 </a:t>
            </a:r>
            <a:r>
              <a:rPr lang="zh-CN" sz="1200">
                <a:solidFill>
                  <a:srgbClr val="8B97A8"/>
                </a:solidFill>
                <a:latin typeface="Microsoft YaHei"/>
                <a:ea typeface="Microsoft YaHei"/>
              </a:rPr>
              <a:t>请外教推荐外教</a:t>
            </a:r>
            <a:endParaRPr/>
          </a:p>
        </p:txBody>
      </p:sp>
      <p:sp>
        <p:nvSpPr>
          <p:cNvPr id="211" name="矩形: 圆角 210"/>
          <p:cNvSpPr/>
          <p:nvPr/>
        </p:nvSpPr>
        <p:spPr>
          <a:xfrm>
            <a:off x="4267200" y="3695700"/>
            <a:ext cx="3657600" cy="2628900"/>
          </a:xfrm>
          <a:prstGeom prst="roundRect">
            <a:avLst>
              <a:gd name="adj" fmla="val 4348"/>
            </a:avLst>
          </a:prstGeom>
          <a:solidFill>
            <a:srgbClr val="F7F9FC"/>
          </a:solidFill>
          <a:ln w="12700">
            <a:solidFill>
              <a:srgbClr val="D6DCE5"/>
            </a:solidFill>
            <a:prstDash val="solid"/>
          </a:ln>
        </p:spPr>
        <p:txBody>
          <a:bodyPr/>
          <a:lstStyle/>
          <a:p>
            <a:endParaRPr/>
          </a:p>
        </p:txBody>
      </p:sp>
      <p:sp>
        <p:nvSpPr>
          <p:cNvPr id="212" name="矩形: 圆角 211"/>
          <p:cNvSpPr/>
          <p:nvPr/>
        </p:nvSpPr>
        <p:spPr>
          <a:xfrm>
            <a:off x="4457700" y="3886200"/>
            <a:ext cx="304800" cy="304800"/>
          </a:xfrm>
          <a:prstGeom prst="roundRect">
            <a:avLst>
              <a:gd name="adj" fmla="val 25000"/>
            </a:avLst>
          </a:prstGeom>
          <a:solidFill>
            <a:srgbClr val="1E4FA8"/>
          </a:solidFill>
          <a:ln/>
        </p:spPr>
        <p:txBody>
          <a:bodyPr/>
          <a:lstStyle/>
          <a:p>
            <a:endParaRPr/>
          </a:p>
        </p:txBody>
      </p:sp>
      <p:sp>
        <p:nvSpPr>
          <p:cNvPr id="213" name="文本框 212" descr="{&quot;isTemplate&quot;:true,&quot;type&quot;:&quot;text&quot;}"/>
          <p:cNvSpPr txBox="1"/>
          <p:nvPr/>
        </p:nvSpPr>
        <p:spPr>
          <a:xfrm>
            <a:off x="4562475" y="39433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5</a:t>
            </a:r>
            <a:endParaRPr/>
          </a:p>
        </p:txBody>
      </p:sp>
      <p:sp>
        <p:nvSpPr>
          <p:cNvPr id="214" name="文本框 213" descr="{&quot;isTemplate&quot;:true,&quot;type&quot;:&quot;text&quot;}"/>
          <p:cNvSpPr txBox="1"/>
          <p:nvPr/>
        </p:nvSpPr>
        <p:spPr>
          <a:xfrm>
            <a:off x="4876800" y="3905250"/>
            <a:ext cx="9144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致歉替代</a:t>
            </a:r>
            <a:endParaRPr/>
          </a:p>
        </p:txBody>
      </p:sp>
      <p:sp>
        <p:nvSpPr>
          <p:cNvPr id="215" name="文本框 214" descr="{&quot;isTemplate&quot;:true,&quot;type&quot;:&quot;text&quot;}"/>
          <p:cNvSpPr txBox="1"/>
          <p:nvPr/>
        </p:nvSpPr>
        <p:spPr>
          <a:xfrm>
            <a:off x="4457700" y="4286250"/>
            <a:ext cx="3276600" cy="257175"/>
          </a:xfrm>
          <a:prstGeom prst="rect">
            <a:avLst/>
          </a:prstGeom>
        </p:spPr>
        <p:txBody>
          <a:bodyPr wrap="none" lIns="0" tIns="0" rIns="0" bIns="0"/>
          <a:lstStyle/>
          <a:p>
            <a:pPr>
              <a:lnSpc>
                <a:spcPct val="100000"/>
              </a:lnSpc>
            </a:pPr>
            <a:r>
              <a:rPr lang="zh-CN" sz="1650" b="1">
                <a:solidFill>
                  <a:srgbClr val="D9534F"/>
                </a:solidFill>
                <a:latin typeface="Microsoft YaHei"/>
                <a:ea typeface="Microsoft YaHei"/>
              </a:rPr>
              <a:t>原因</a:t>
            </a:r>
            <a:r>
              <a:rPr lang="en-US" sz="1650" b="1">
                <a:solidFill>
                  <a:srgbClr val="D9534F"/>
                </a:solidFill>
                <a:latin typeface="Microsoft YaHei"/>
                <a:ea typeface="Microsoft YaHei"/>
              </a:rPr>
              <a:t> + </a:t>
            </a:r>
            <a:r>
              <a:rPr lang="zh-CN" sz="1650" b="1">
                <a:solidFill>
                  <a:srgbClr val="D9534F"/>
                </a:solidFill>
                <a:latin typeface="Microsoft YaHei"/>
                <a:ea typeface="Microsoft YaHei"/>
              </a:rPr>
              <a:t>替代方案</a:t>
            </a:r>
            <a:endParaRPr/>
          </a:p>
        </p:txBody>
      </p:sp>
      <p:sp>
        <p:nvSpPr>
          <p:cNvPr id="216" name="文本框 215" descr="{&quot;isTemplate&quot;:true,&quot;type&quot;:&quot;text&quot;}"/>
          <p:cNvSpPr txBox="1"/>
          <p:nvPr/>
        </p:nvSpPr>
        <p:spPr>
          <a:xfrm>
            <a:off x="4457700" y="4638675"/>
            <a:ext cx="3276600" cy="552450"/>
          </a:xfrm>
          <a:prstGeom prst="rect">
            <a:avLst/>
          </a:prstGeom>
        </p:spPr>
        <p:txBody>
          <a:bodyPr wrap="square" lIns="0" tIns="0" rIns="0" bIns="0">
            <a:normAutofit/>
          </a:bodyPr>
          <a:lstStyle/>
          <a:p>
            <a:pPr>
              <a:lnSpc>
                <a:spcPct val="150000"/>
              </a:lnSpc>
            </a:pPr>
            <a:r>
              <a:rPr lang="zh-CN" sz="1200">
                <a:solidFill>
                  <a:srgbClr val="4A5568"/>
                </a:solidFill>
                <a:latin typeface="Microsoft YaHei"/>
                <a:ea typeface="Microsoft YaHei"/>
              </a:rPr>
              <a:t>道歉必须说明原因，并给出一套新的、更合适的时间安排。</a:t>
            </a:r>
            <a:endParaRPr/>
          </a:p>
        </p:txBody>
      </p:sp>
      <p:sp>
        <p:nvSpPr>
          <p:cNvPr id="217" name="文本框 216" descr="{&quot;isTemplate&quot;:true,&quot;type&quot;:&quot;text&quot;}"/>
          <p:cNvSpPr txBox="1"/>
          <p:nvPr/>
        </p:nvSpPr>
        <p:spPr>
          <a:xfrm>
            <a:off x="4457700" y="5286375"/>
            <a:ext cx="3276600" cy="190500"/>
          </a:xfrm>
          <a:prstGeom prst="rect">
            <a:avLst/>
          </a:prstGeom>
        </p:spPr>
        <p:txBody>
          <a:bodyPr wrap="none" lIns="0" tIns="0" rIns="0" bIns="0"/>
          <a:lstStyle/>
          <a:p>
            <a:pPr>
              <a:lnSpc>
                <a:spcPct val="100000"/>
              </a:lnSpc>
            </a:pPr>
            <a:r>
              <a:rPr lang="en-US" sz="1200">
                <a:solidFill>
                  <a:srgbClr val="8B97A8"/>
                </a:solidFill>
                <a:latin typeface="Microsoft YaHei"/>
                <a:ea typeface="Microsoft YaHei"/>
              </a:rPr>
              <a:t>2021 </a:t>
            </a:r>
            <a:r>
              <a:rPr lang="zh-CN" sz="1200">
                <a:solidFill>
                  <a:srgbClr val="8B97A8"/>
                </a:solidFill>
                <a:latin typeface="Microsoft YaHei"/>
                <a:ea typeface="Microsoft YaHei"/>
              </a:rPr>
              <a:t>无法赴约</a:t>
            </a:r>
            <a:endParaRPr/>
          </a:p>
        </p:txBody>
      </p:sp>
      <p:sp>
        <p:nvSpPr>
          <p:cNvPr id="218" name="矩形: 圆角 217"/>
          <p:cNvSpPr/>
          <p:nvPr/>
        </p:nvSpPr>
        <p:spPr>
          <a:xfrm>
            <a:off x="8153400" y="3695700"/>
            <a:ext cx="3657600" cy="2628900"/>
          </a:xfrm>
          <a:prstGeom prst="roundRect">
            <a:avLst>
              <a:gd name="adj" fmla="val 4348"/>
            </a:avLst>
          </a:prstGeom>
          <a:solidFill>
            <a:srgbClr val="E8EFF8"/>
          </a:solidFill>
          <a:ln/>
        </p:spPr>
        <p:txBody>
          <a:bodyPr/>
          <a:lstStyle/>
          <a:p>
            <a:endParaRPr/>
          </a:p>
        </p:txBody>
      </p:sp>
      <p:pic>
        <p:nvPicPr>
          <p:cNvPr id="219" name="图形 218"/>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43900" y="4019550"/>
            <a:ext cx="266700" cy="266700"/>
          </a:xfrm>
          <a:prstGeom prst="rect">
            <a:avLst/>
          </a:prstGeom>
          <a:ln/>
        </p:spPr>
      </p:pic>
      <p:sp>
        <p:nvSpPr>
          <p:cNvPr id="220" name="文本框 219" descr="{&quot;isTemplate&quot;:true,&quot;type&quot;:&quot;text&quot;}"/>
          <p:cNvSpPr txBox="1"/>
          <p:nvPr/>
        </p:nvSpPr>
        <p:spPr>
          <a:xfrm>
            <a:off x="8343900" y="4381500"/>
            <a:ext cx="3276600" cy="390525"/>
          </a:xfrm>
          <a:prstGeom prst="rect">
            <a:avLst/>
          </a:prstGeom>
        </p:spPr>
        <p:txBody>
          <a:bodyPr wrap="none" lIns="0" tIns="0" rIns="0" bIns="0"/>
          <a:lstStyle/>
          <a:p>
            <a:pPr>
              <a:lnSpc>
                <a:spcPct val="140000"/>
              </a:lnSpc>
            </a:pPr>
            <a:r>
              <a:rPr lang="zh-CN" sz="1800" b="1">
                <a:solidFill>
                  <a:srgbClr val="0E3F8C"/>
                </a:solidFill>
                <a:latin typeface="Microsoft YaHei"/>
                <a:ea typeface="Microsoft YaHei"/>
              </a:rPr>
              <a:t>话题不同，思路同构</a:t>
            </a:r>
            <a:endParaRPr/>
          </a:p>
        </p:txBody>
      </p:sp>
      <p:sp>
        <p:nvSpPr>
          <p:cNvPr id="221" name="文本框 220" descr="{&quot;isTemplate&quot;:true,&quot;type&quot;:&quot;text&quot;}"/>
          <p:cNvSpPr txBox="1"/>
          <p:nvPr/>
        </p:nvSpPr>
        <p:spPr>
          <a:xfrm>
            <a:off x="8343900" y="4867275"/>
            <a:ext cx="3276600" cy="762000"/>
          </a:xfrm>
          <a:prstGeom prst="rect">
            <a:avLst/>
          </a:prstGeom>
        </p:spPr>
        <p:txBody>
          <a:bodyPr wrap="square" lIns="0" tIns="0" rIns="0" bIns="0">
            <a:normAutofit/>
          </a:bodyPr>
          <a:lstStyle/>
          <a:p>
            <a:pPr>
              <a:lnSpc>
                <a:spcPct val="150000"/>
              </a:lnSpc>
            </a:pPr>
            <a:r>
              <a:rPr lang="zh-CN" sz="1650">
                <a:solidFill>
                  <a:srgbClr val="1A2230"/>
                </a:solidFill>
                <a:latin typeface="Microsoft YaHei"/>
                <a:ea typeface="Microsoft YaHei"/>
              </a:rPr>
              <a:t>都是</a:t>
            </a:r>
            <a:r>
              <a:rPr lang="en-US" sz="1650">
                <a:solidFill>
                  <a:srgbClr val="1A2230"/>
                </a:solidFill>
                <a:latin typeface="Microsoft YaHei"/>
                <a:ea typeface="Microsoft YaHei"/>
              </a:rPr>
              <a:t>"</a:t>
            </a:r>
            <a:r>
              <a:rPr lang="zh-CN" sz="1650">
                <a:solidFill>
                  <a:srgbClr val="1A2230"/>
                </a:solidFill>
                <a:latin typeface="Microsoft YaHei"/>
                <a:ea typeface="Microsoft YaHei"/>
              </a:rPr>
              <a:t>先说是什么、为什么，再说怎么做</a:t>
            </a:r>
            <a:r>
              <a:rPr lang="en-US" sz="1650">
                <a:solidFill>
                  <a:srgbClr val="1A2230"/>
                </a:solidFill>
                <a:latin typeface="Microsoft YaHei"/>
                <a:ea typeface="Microsoft YaHei"/>
              </a:rPr>
              <a:t>"</a:t>
            </a:r>
            <a:r>
              <a:rPr lang="zh-CN" sz="1650">
                <a:solidFill>
                  <a:srgbClr val="1A2230"/>
                </a:solidFill>
                <a:latin typeface="Microsoft YaHei"/>
                <a:ea typeface="Microsoft YaHei"/>
              </a:rPr>
              <a:t>。</a:t>
            </a:r>
            <a:endParaRPr/>
          </a:p>
        </p:txBody>
      </p:sp>
      <p:sp>
        <p:nvSpPr>
          <p:cNvPr id="222" name="文本框 221" descr="{&quot;isTemplate&quot;:true,&quot;type&quot;:&quot;text&quot;}"/>
          <p:cNvSpPr txBox="1"/>
          <p:nvPr/>
        </p:nvSpPr>
        <p:spPr>
          <a:xfrm>
            <a:off x="8343900" y="5724525"/>
            <a:ext cx="32766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会写一个话题，就会写全部五个。</a:t>
            </a:r>
            <a:endParaRPr/>
          </a:p>
        </p:txBody>
      </p:sp>
      <p:sp>
        <p:nvSpPr>
          <p:cNvPr id="223" name="文本框 222"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224" name="文本框 223"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15 / 30</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4&lt;/Text&gt;&#10;            &lt;/Box&gt;&#10;            &lt;Text style={{ fontSize: 30, fontWeight: 'bold', color: '#0E3F8C' }}&gt;话题一 旅游游玩与推荐：优势 → 活动&lt;/Text&gt;&#10;        &lt;/Box&gt;&#10;        &lt;Text style={{ fontSize: 14, color: '#8B97A8' }}&gt;中间段与结尾怎么写：北京真题句库（二）&lt;/Text&gt;&#10;    &lt;/Box&gt;&#10;&#10;    {/* B 区：非对称双栏 左 720 + 24 + 右 456，下方通栏提炼条 */}&#10;    &lt;Box style={{ width: 1280, height: 612, flexDirection: 'column', padding: '24px 40px 20px 40px', gap: 16 }}&gt;&#10;        &lt;Box style={{ width: 1200, height: 340, flexDirection: 'row', gap: 24 }}&gt;&#10;            &lt;Box style={{ width: 720, height: 340, padding: 20, background: '#FFFFFF', border: '1px solid #D6DCE5', borderRadius: 12, flexDirection: 'column', gap: 10 }}&gt;&#10;                &lt;Box style={{ flexDirection: 'row', alignItems: 'center', gap: 10 }}&gt;&#10;                    &lt;Box style={{ padding: '3px 12px', background: '#1E4FA8', borderRadius: 999 }}&gt;&#10;                        &lt;Text style={{ fontSize: 16, fontWeight: 'bold', color: '#FFFFFF' }}&gt;2017&lt;/Text&gt;&#10;                    &lt;/Box&gt;&#10;                    &lt;Text style={{ fontSize: 24, fontWeight: 'bold', color: '#0E3F8C' }}&gt;线路推荐 · 泰山行&lt;/Text&gt;&#10;                &lt;/Box&gt;&#10;                &lt;Text style={{ fontSize: 16, color: '#8B97A8' }}&gt;思路：优势（概括）→ 活动（具体）&lt;/Text&gt;&#10;                &lt;Text style={{ fontSize: 22, color: '#1A2230', lineHeight: 1.4 }}&gt;&#10;                    Mountain Tai is a must-see attraction especially for those who come to China for the first time. It is one of the most famous and beautiful mountains in China with a rich history dating back to 3000 years. You can hike to the summit and visit the temples and beautiful views along the way. Mount Tai is also renowned for its beautiful sunrise, which is a highlight for many visitors.&#10;                &lt;/Text&gt;&#10;            &lt;/Box&gt;&#10;&#10;            &lt;Box style={{ width: 456, height: 340, padding: 20, background: '#F7F9FC', border: '1px solid #D6DCE5', borderRadius: 12, flexDirection: 'column', gap: 10 }}&gt;&#10;                &lt;Box style={{ flexDirection: 'row', alignItems: 'center', gap: 10 }}&gt;&#10;                    &lt;Box style={{ padding: '3px 12px', background: '#1E4FA8', borderRadius: 999 }}&gt;&#10;                        &lt;Text style={{ fontSize: 16, fontWeight: 'bold', color: '#FFFFFF' }}&gt;2019&lt;/Text&gt;&#10;                    &lt;/Box&gt;&#10;                    &lt;Text style={{ fontSize: 24, fontWeight: 'bold', color: '#0E3F8C' }}&gt;出行咨询&lt;/Text&gt;&#10;                &lt;/Box&gt;&#10;                &lt;Text style={{ fontSize: 16, color: '#8B97A8' }}&gt;思路：分点作答，每点一句理由&lt;/Text&gt;&#10;                &lt;Text style={{ fontSize: 22, color: '#1A2230', lineHeight: 1.4 }}&gt;&#10;                    As for transportation, all three cities offer convenient subway and bus routes, which cover most of the tourist attractions. If you plan to travel between these three cities, high-speed train is a fast and convenient choice.&#10;                &lt;/Text&gt;&#10;                &lt;Text style={{ fontSize: 22, color: '#1A2230', lineHeight: 1.4 }}&gt;&#10;                    As it can be hot in summer, I recommend you to bring lightweight clothing.&#10;                &lt;/Text&gt;&#10;            &lt;/Box&gt;&#10;        &lt;/Box&gt;&#10;&#10;        &lt;Box style={{ width: 1200, height: 212, padding: '20px 24px', background: '#F0F5FC', border: '1px solid #D6DCE5', borderRadius: 12, flexDirection: 'column', gap: 12 }}&gt;&#10;            &lt;Text style={{ fontSize: 24, fontWeight: 'bold', color: '#0E3F8C' }}&gt;这一类题的拿分句式&lt;/Text&gt;&#10;            &lt;Box style={{ flexDirection: 'row', gap: 40 }}&gt;&#10;                &lt;Text style={{ width: 560, fontSize: 22, color: '#1A2230', lineHeight: 1.45 }}&gt;&#10;                    ... is a must-see attraction especially for those who come to China for the first time.&#10;                &lt;/Text&gt;&#10;                &lt;Text style={{ width: 560, fontSize: 22, color: '#1A2230', lineHeight: 1.45 }}&gt;&#10;                    It is one of the most famous ... with a rich history dating back to 3000 years.&#10;                &lt;/Text&gt;&#10;            &lt;/Box&gt;&#10;            &lt;Text style={{ fontSize: 16, color: '#4A5568', lineHeight: 1.5 }}&gt;&#10;                把&quot;值得去&quot;讲成可验证的客观事实：必看景点、悠久历史、知名景观 —— 理由越具体，越像出自真实体验。&#10;            &lt;/Text&gt;&#10;        &lt;/Box&gt;&#10;    &lt;/Box&gt;&#10;&#10;    &lt;Box style={{ width: 1280, height: 36, flexDirection: 'row', alignItems: 'center', justifyContent: 'space-between', padding: '0 40px' }}&gt;&#10;        &lt;Text style={{ fontSize: 14, color: '#8B97A8' }}&gt;高考建议信 · 北京专用&lt;/Text&gt;&#10;        &lt;Text style={{ fontSize: 14, color: '#8B97A8' }}&gt;16 / 30&lt;/Text&gt;&#10;    &lt;/Box&gt;&#10;&lt;/Slide&gt;&#10;"/>
        <p:cNvGrpSpPr/>
        <p:nvPr/>
      </p:nvGrpSpPr>
      <p:grpSpPr>
        <a:xfrm>
          <a:off x="0" y="0"/>
          <a:ext cx="0" cy="0"/>
          <a:chOff x="0" y="0"/>
          <a:chExt cx="0" cy="0"/>
        </a:xfrm>
      </p:grpSpPr>
      <p:sp>
        <p:nvSpPr>
          <p:cNvPr id="226" name="矩形 225"/>
          <p:cNvSpPr/>
          <p:nvPr/>
        </p:nvSpPr>
        <p:spPr>
          <a:xfrm>
            <a:off x="0" y="0"/>
            <a:ext cx="12192000" cy="6858000"/>
          </a:xfrm>
          <a:prstGeom prst="rect">
            <a:avLst/>
          </a:prstGeom>
          <a:solidFill>
            <a:srgbClr val="FFFFFF"/>
          </a:solidFill>
          <a:ln/>
        </p:spPr>
        <p:txBody>
          <a:bodyPr/>
          <a:lstStyle/>
          <a:p>
            <a:endParaRPr/>
          </a:p>
        </p:txBody>
      </p:sp>
      <p:sp>
        <p:nvSpPr>
          <p:cNvPr id="227" name="任意多边形: 形状 226"/>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228" name="矩形: 圆角 227"/>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229" name="文本框 228"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04</a:t>
            </a:r>
            <a:endParaRPr/>
          </a:p>
        </p:txBody>
      </p:sp>
      <p:sp>
        <p:nvSpPr>
          <p:cNvPr id="230" name="文本框 229" descr="{&quot;isTemplate&quot;:true,&quot;type&quot;:&quot;text&quot;}"/>
          <p:cNvSpPr txBox="1"/>
          <p:nvPr/>
        </p:nvSpPr>
        <p:spPr>
          <a:xfrm>
            <a:off x="819150" y="161925"/>
            <a:ext cx="4829175"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话题一</a:t>
            </a:r>
            <a:r>
              <a:rPr lang="en-US" sz="2250" b="1">
                <a:solidFill>
                  <a:srgbClr val="0E3F8C"/>
                </a:solidFill>
                <a:latin typeface="Microsoft YaHei"/>
                <a:ea typeface="Microsoft YaHei"/>
              </a:rPr>
              <a:t> </a:t>
            </a:r>
            <a:r>
              <a:rPr lang="zh-CN" sz="2250" b="1">
                <a:solidFill>
                  <a:srgbClr val="0E3F8C"/>
                </a:solidFill>
                <a:latin typeface="Microsoft YaHei"/>
                <a:ea typeface="Microsoft YaHei"/>
              </a:rPr>
              <a:t>旅游游玩与推荐：优势</a:t>
            </a:r>
            <a:r>
              <a:rPr lang="en-US" sz="2250" b="1">
                <a:solidFill>
                  <a:srgbClr val="0E3F8C"/>
                </a:solidFill>
                <a:latin typeface="Microsoft YaHei"/>
                <a:ea typeface="Microsoft YaHei"/>
              </a:rPr>
              <a:t> → </a:t>
            </a:r>
            <a:r>
              <a:rPr lang="zh-CN" sz="2250" b="1">
                <a:solidFill>
                  <a:srgbClr val="0E3F8C"/>
                </a:solidFill>
                <a:latin typeface="Microsoft YaHei"/>
                <a:ea typeface="Microsoft YaHei"/>
              </a:rPr>
              <a:t>活动</a:t>
            </a:r>
            <a:endParaRPr/>
          </a:p>
        </p:txBody>
      </p:sp>
      <p:sp>
        <p:nvSpPr>
          <p:cNvPr id="231" name="文本框 230" descr="{&quot;isTemplate&quot;:true,&quot;type&quot;:&quot;text&quot;}"/>
          <p:cNvSpPr txBox="1"/>
          <p:nvPr/>
        </p:nvSpPr>
        <p:spPr>
          <a:xfrm>
            <a:off x="9277350" y="257175"/>
            <a:ext cx="25336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中间段与结尾怎么写：北京真题句库（二）</a:t>
            </a:r>
            <a:endParaRPr/>
          </a:p>
        </p:txBody>
      </p:sp>
      <p:sp>
        <p:nvSpPr>
          <p:cNvPr id="232" name="矩形: 圆角 231"/>
          <p:cNvSpPr/>
          <p:nvPr/>
        </p:nvSpPr>
        <p:spPr>
          <a:xfrm>
            <a:off x="381000" y="914400"/>
            <a:ext cx="6858000" cy="3238500"/>
          </a:xfrm>
          <a:prstGeom prst="roundRect">
            <a:avLst>
              <a:gd name="adj" fmla="val 3529"/>
            </a:avLst>
          </a:prstGeom>
          <a:solidFill>
            <a:srgbClr val="FFFFFF"/>
          </a:solidFill>
          <a:ln w="12700">
            <a:solidFill>
              <a:srgbClr val="D6DCE5"/>
            </a:solidFill>
            <a:prstDash val="solid"/>
          </a:ln>
        </p:spPr>
        <p:txBody>
          <a:bodyPr/>
          <a:lstStyle/>
          <a:p>
            <a:endParaRPr/>
          </a:p>
        </p:txBody>
      </p:sp>
      <p:sp>
        <p:nvSpPr>
          <p:cNvPr id="233" name="矩形: 圆角 232"/>
          <p:cNvSpPr/>
          <p:nvPr/>
        </p:nvSpPr>
        <p:spPr>
          <a:xfrm>
            <a:off x="571500" y="1123950"/>
            <a:ext cx="609600" cy="247650"/>
          </a:xfrm>
          <a:prstGeom prst="roundRect">
            <a:avLst>
              <a:gd name="adj" fmla="val 3842308"/>
            </a:avLst>
          </a:prstGeom>
          <a:solidFill>
            <a:srgbClr val="1E4FA8"/>
          </a:solidFill>
          <a:ln/>
        </p:spPr>
        <p:txBody>
          <a:bodyPr/>
          <a:lstStyle/>
          <a:p>
            <a:endParaRPr/>
          </a:p>
        </p:txBody>
      </p:sp>
      <p:sp>
        <p:nvSpPr>
          <p:cNvPr id="234" name="文本框 233" descr="{&quot;isTemplate&quot;:true,&quot;type&quot;:&quot;text&quot;}"/>
          <p:cNvSpPr txBox="1"/>
          <p:nvPr/>
        </p:nvSpPr>
        <p:spPr>
          <a:xfrm>
            <a:off x="685800" y="1152525"/>
            <a:ext cx="38100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2017</a:t>
            </a:r>
            <a:endParaRPr/>
          </a:p>
        </p:txBody>
      </p:sp>
      <p:sp>
        <p:nvSpPr>
          <p:cNvPr id="235" name="文本框 234" descr="{&quot;isTemplate&quot;:true,&quot;type&quot;:&quot;text&quot;}"/>
          <p:cNvSpPr txBox="1"/>
          <p:nvPr/>
        </p:nvSpPr>
        <p:spPr>
          <a:xfrm>
            <a:off x="1276350" y="1104900"/>
            <a:ext cx="1838325"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线路推荐</a:t>
            </a:r>
            <a:r>
              <a:rPr lang="en-US" sz="1800" b="1">
                <a:solidFill>
                  <a:srgbClr val="0E3F8C"/>
                </a:solidFill>
                <a:latin typeface="Microsoft YaHei"/>
                <a:ea typeface="Microsoft YaHei"/>
              </a:rPr>
              <a:t> · </a:t>
            </a:r>
            <a:r>
              <a:rPr lang="zh-CN" sz="1800" b="1">
                <a:solidFill>
                  <a:srgbClr val="0E3F8C"/>
                </a:solidFill>
                <a:latin typeface="Microsoft YaHei"/>
                <a:ea typeface="Microsoft YaHei"/>
              </a:rPr>
              <a:t>泰山行</a:t>
            </a:r>
            <a:endParaRPr/>
          </a:p>
        </p:txBody>
      </p:sp>
      <p:sp>
        <p:nvSpPr>
          <p:cNvPr id="236" name="文本框 235" descr="{&quot;isTemplate&quot;:true,&quot;type&quot;:&quot;text&quot;}"/>
          <p:cNvSpPr txBox="1"/>
          <p:nvPr/>
        </p:nvSpPr>
        <p:spPr>
          <a:xfrm>
            <a:off x="571500" y="1476375"/>
            <a:ext cx="64770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思路：优势（概括）→</a:t>
            </a:r>
            <a:r>
              <a:rPr lang="en-US" sz="1200">
                <a:solidFill>
                  <a:srgbClr val="8B97A8"/>
                </a:solidFill>
                <a:latin typeface="Microsoft YaHei"/>
                <a:ea typeface="Microsoft YaHei"/>
              </a:rPr>
              <a:t> </a:t>
            </a:r>
            <a:r>
              <a:rPr lang="zh-CN" sz="1200">
                <a:solidFill>
                  <a:srgbClr val="8B97A8"/>
                </a:solidFill>
                <a:latin typeface="Microsoft YaHei"/>
                <a:ea typeface="Microsoft YaHei"/>
              </a:rPr>
              <a:t>活动（具体）</a:t>
            </a:r>
            <a:endParaRPr/>
          </a:p>
        </p:txBody>
      </p:sp>
      <p:sp>
        <p:nvSpPr>
          <p:cNvPr id="237" name="文本框 236" descr="{&quot;isTemplate&quot;:true,&quot;type&quot;:&quot;text&quot;}"/>
          <p:cNvSpPr txBox="1"/>
          <p:nvPr/>
        </p:nvSpPr>
        <p:spPr>
          <a:xfrm>
            <a:off x="571500" y="1762125"/>
            <a:ext cx="6477000" cy="21145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Mountain Tai is a must-see attraction especially for those who come to China for the first time. It is one of the most famous and beautiful mountains in China with a rich history dating back to 3000 years. You can hike to the summit and visit the temples and beautiful views along the way. Mount Tai is also renowned for its beautiful sunrise, which is a highlight for many visitors.</a:t>
            </a:r>
            <a:endParaRPr/>
          </a:p>
        </p:txBody>
      </p:sp>
      <p:sp>
        <p:nvSpPr>
          <p:cNvPr id="238" name="矩形: 圆角 237"/>
          <p:cNvSpPr/>
          <p:nvPr/>
        </p:nvSpPr>
        <p:spPr>
          <a:xfrm>
            <a:off x="7467600" y="914400"/>
            <a:ext cx="4343400" cy="3238500"/>
          </a:xfrm>
          <a:prstGeom prst="roundRect">
            <a:avLst>
              <a:gd name="adj" fmla="val 3529"/>
            </a:avLst>
          </a:prstGeom>
          <a:solidFill>
            <a:srgbClr val="F7F9FC"/>
          </a:solidFill>
          <a:ln w="12700">
            <a:solidFill>
              <a:srgbClr val="D6DCE5"/>
            </a:solidFill>
            <a:prstDash val="solid"/>
          </a:ln>
        </p:spPr>
        <p:txBody>
          <a:bodyPr/>
          <a:lstStyle/>
          <a:p>
            <a:endParaRPr/>
          </a:p>
        </p:txBody>
      </p:sp>
      <p:sp>
        <p:nvSpPr>
          <p:cNvPr id="239" name="矩形: 圆角 238"/>
          <p:cNvSpPr/>
          <p:nvPr/>
        </p:nvSpPr>
        <p:spPr>
          <a:xfrm>
            <a:off x="7658100" y="1123950"/>
            <a:ext cx="609600" cy="247650"/>
          </a:xfrm>
          <a:prstGeom prst="roundRect">
            <a:avLst>
              <a:gd name="adj" fmla="val 3842308"/>
            </a:avLst>
          </a:prstGeom>
          <a:solidFill>
            <a:srgbClr val="1E4FA8"/>
          </a:solidFill>
          <a:ln/>
        </p:spPr>
        <p:txBody>
          <a:bodyPr/>
          <a:lstStyle/>
          <a:p>
            <a:endParaRPr/>
          </a:p>
        </p:txBody>
      </p:sp>
      <p:sp>
        <p:nvSpPr>
          <p:cNvPr id="240" name="文本框 239" descr="{&quot;isTemplate&quot;:true,&quot;type&quot;:&quot;text&quot;}"/>
          <p:cNvSpPr txBox="1"/>
          <p:nvPr/>
        </p:nvSpPr>
        <p:spPr>
          <a:xfrm>
            <a:off x="7772400" y="1152525"/>
            <a:ext cx="38100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2019</a:t>
            </a:r>
            <a:endParaRPr/>
          </a:p>
        </p:txBody>
      </p:sp>
      <p:sp>
        <p:nvSpPr>
          <p:cNvPr id="241" name="文本框 240" descr="{&quot;isTemplate&quot;:true,&quot;type&quot;:&quot;text&quot;}"/>
          <p:cNvSpPr txBox="1"/>
          <p:nvPr/>
        </p:nvSpPr>
        <p:spPr>
          <a:xfrm>
            <a:off x="8362950" y="1104900"/>
            <a:ext cx="9144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出行咨询</a:t>
            </a:r>
            <a:endParaRPr/>
          </a:p>
        </p:txBody>
      </p:sp>
      <p:sp>
        <p:nvSpPr>
          <p:cNvPr id="242" name="文本框 241" descr="{&quot;isTemplate&quot;:true,&quot;type&quot;:&quot;text&quot;}"/>
          <p:cNvSpPr txBox="1"/>
          <p:nvPr/>
        </p:nvSpPr>
        <p:spPr>
          <a:xfrm>
            <a:off x="7658100" y="1476375"/>
            <a:ext cx="396240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思路：分点作答，每点一句理由</a:t>
            </a:r>
            <a:endParaRPr/>
          </a:p>
        </p:txBody>
      </p:sp>
      <p:sp>
        <p:nvSpPr>
          <p:cNvPr id="243" name="文本框 242" descr="{&quot;isTemplate&quot;:true,&quot;type&quot;:&quot;text&quot;}"/>
          <p:cNvSpPr txBox="1"/>
          <p:nvPr/>
        </p:nvSpPr>
        <p:spPr>
          <a:xfrm>
            <a:off x="7658100" y="1762125"/>
            <a:ext cx="3962400" cy="21145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As for transportation, all three cities offer convenient subway and bus routes, which cover most of the tourist attractions. If you plan to travel between these three cities, high-speed train is a fast and convenient choice.</a:t>
            </a:r>
            <a:endParaRPr/>
          </a:p>
        </p:txBody>
      </p:sp>
      <p:sp>
        <p:nvSpPr>
          <p:cNvPr id="244" name="文本框 243" descr="{&quot;isTemplate&quot;:true,&quot;type&quot;:&quot;text&quot;}"/>
          <p:cNvSpPr txBox="1"/>
          <p:nvPr/>
        </p:nvSpPr>
        <p:spPr>
          <a:xfrm>
            <a:off x="7658100" y="3971925"/>
            <a:ext cx="3962400" cy="1057275"/>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As it can be hot in summer, I recommend you to bring lightweight clothing.</a:t>
            </a:r>
            <a:endParaRPr/>
          </a:p>
        </p:txBody>
      </p:sp>
      <p:sp>
        <p:nvSpPr>
          <p:cNvPr id="245" name="矩形: 圆角 244"/>
          <p:cNvSpPr/>
          <p:nvPr/>
        </p:nvSpPr>
        <p:spPr>
          <a:xfrm>
            <a:off x="381000" y="4305300"/>
            <a:ext cx="11430000" cy="2019300"/>
          </a:xfrm>
          <a:prstGeom prst="roundRect">
            <a:avLst>
              <a:gd name="adj" fmla="val 5660"/>
            </a:avLst>
          </a:prstGeom>
          <a:solidFill>
            <a:srgbClr val="F0F5FC"/>
          </a:solidFill>
          <a:ln w="12700">
            <a:solidFill>
              <a:srgbClr val="D6DCE5"/>
            </a:solidFill>
            <a:prstDash val="solid"/>
          </a:ln>
        </p:spPr>
        <p:txBody>
          <a:bodyPr/>
          <a:lstStyle/>
          <a:p>
            <a:endParaRPr/>
          </a:p>
        </p:txBody>
      </p:sp>
      <p:sp>
        <p:nvSpPr>
          <p:cNvPr id="246" name="文本框 245" descr="{&quot;isTemplate&quot;:true,&quot;type&quot;:&quot;text&quot;}"/>
          <p:cNvSpPr txBox="1"/>
          <p:nvPr/>
        </p:nvSpPr>
        <p:spPr>
          <a:xfrm>
            <a:off x="609600" y="4495800"/>
            <a:ext cx="109728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这一类题的拿分句式</a:t>
            </a:r>
            <a:endParaRPr/>
          </a:p>
        </p:txBody>
      </p:sp>
      <p:sp>
        <p:nvSpPr>
          <p:cNvPr id="247" name="文本框 246" descr="{&quot;isTemplate&quot;:true,&quot;type&quot;:&quot;text&quot;}"/>
          <p:cNvSpPr txBox="1"/>
          <p:nvPr/>
        </p:nvSpPr>
        <p:spPr>
          <a:xfrm>
            <a:off x="609600" y="4886325"/>
            <a:ext cx="5295900" cy="733425"/>
          </a:xfrm>
          <a:prstGeom prst="rect">
            <a:avLst/>
          </a:prstGeom>
        </p:spPr>
        <p:txBody>
          <a:bodyPr wrap="square" lIns="0" tIns="0" rIns="0" bIns="0">
            <a:normAutofit/>
          </a:bodyPr>
          <a:lstStyle/>
          <a:p>
            <a:pPr>
              <a:lnSpc>
                <a:spcPct val="145000"/>
              </a:lnSpc>
            </a:pPr>
            <a:r>
              <a:rPr lang="en-US" sz="1650">
                <a:solidFill>
                  <a:srgbClr val="1A2230"/>
                </a:solidFill>
                <a:latin typeface="Microsoft YaHei"/>
                <a:ea typeface="Microsoft YaHei"/>
              </a:rPr>
              <a:t>... is a must-see attraction especially for those who come to China for the first time.</a:t>
            </a:r>
            <a:endParaRPr/>
          </a:p>
        </p:txBody>
      </p:sp>
      <p:sp>
        <p:nvSpPr>
          <p:cNvPr id="248" name="文本框 247" descr="{&quot;isTemplate&quot;:true,&quot;type&quot;:&quot;text&quot;}"/>
          <p:cNvSpPr txBox="1"/>
          <p:nvPr/>
        </p:nvSpPr>
        <p:spPr>
          <a:xfrm>
            <a:off x="6286500" y="4886325"/>
            <a:ext cx="5295900" cy="733425"/>
          </a:xfrm>
          <a:prstGeom prst="rect">
            <a:avLst/>
          </a:prstGeom>
        </p:spPr>
        <p:txBody>
          <a:bodyPr wrap="square" lIns="0" tIns="0" rIns="0" bIns="0">
            <a:normAutofit/>
          </a:bodyPr>
          <a:lstStyle/>
          <a:p>
            <a:pPr>
              <a:lnSpc>
                <a:spcPct val="145000"/>
              </a:lnSpc>
            </a:pPr>
            <a:r>
              <a:rPr lang="en-US" sz="1650">
                <a:solidFill>
                  <a:srgbClr val="1A2230"/>
                </a:solidFill>
                <a:latin typeface="Microsoft YaHei"/>
                <a:ea typeface="Microsoft YaHei"/>
              </a:rPr>
              <a:t>It is one of the most famous ... with a rich history dating back to 3000 years.</a:t>
            </a:r>
            <a:endParaRPr/>
          </a:p>
        </p:txBody>
      </p:sp>
      <p:sp>
        <p:nvSpPr>
          <p:cNvPr id="249" name="文本框 248" descr="{&quot;isTemplate&quot;:true,&quot;type&quot;:&quot;text&quot;}"/>
          <p:cNvSpPr txBox="1"/>
          <p:nvPr/>
        </p:nvSpPr>
        <p:spPr>
          <a:xfrm>
            <a:off x="609600" y="5734050"/>
            <a:ext cx="109728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把</a:t>
            </a:r>
            <a:r>
              <a:rPr lang="en-US" sz="1200">
                <a:solidFill>
                  <a:srgbClr val="4A5568"/>
                </a:solidFill>
                <a:latin typeface="Microsoft YaHei"/>
                <a:ea typeface="Microsoft YaHei"/>
              </a:rPr>
              <a:t>"</a:t>
            </a:r>
            <a:r>
              <a:rPr lang="zh-CN" sz="1200">
                <a:solidFill>
                  <a:srgbClr val="4A5568"/>
                </a:solidFill>
                <a:latin typeface="Microsoft YaHei"/>
                <a:ea typeface="Microsoft YaHei"/>
              </a:rPr>
              <a:t>值得去</a:t>
            </a:r>
            <a:r>
              <a:rPr lang="en-US" sz="1200">
                <a:solidFill>
                  <a:srgbClr val="4A5568"/>
                </a:solidFill>
                <a:latin typeface="Microsoft YaHei"/>
                <a:ea typeface="Microsoft YaHei"/>
              </a:rPr>
              <a:t>"</a:t>
            </a:r>
            <a:r>
              <a:rPr lang="zh-CN" sz="1200">
                <a:solidFill>
                  <a:srgbClr val="4A5568"/>
                </a:solidFill>
                <a:latin typeface="Microsoft YaHei"/>
                <a:ea typeface="Microsoft YaHei"/>
              </a:rPr>
              <a:t>讲成可验证的客观事实：必看景点、悠久历史、知名景观</a:t>
            </a:r>
            <a:r>
              <a:rPr lang="en-US" sz="1200">
                <a:solidFill>
                  <a:srgbClr val="4A5568"/>
                </a:solidFill>
                <a:latin typeface="Microsoft YaHei"/>
                <a:ea typeface="Microsoft YaHei"/>
              </a:rPr>
              <a:t> —— </a:t>
            </a:r>
            <a:r>
              <a:rPr lang="zh-CN" sz="1200">
                <a:solidFill>
                  <a:srgbClr val="4A5568"/>
                </a:solidFill>
                <a:latin typeface="Microsoft YaHei"/>
                <a:ea typeface="Microsoft YaHei"/>
              </a:rPr>
              <a:t>理由越具体，越像出自真实体验。</a:t>
            </a:r>
            <a:endParaRPr/>
          </a:p>
        </p:txBody>
      </p:sp>
      <p:sp>
        <p:nvSpPr>
          <p:cNvPr id="250" name="文本框 249"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251" name="文本框 250"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16 / 30</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4&lt;/Text&gt;&#10;            &lt;/Box&gt;&#10;            &lt;Text style={{ fontSize: 30, fontWeight: 'bold', color: '#0E3F8C' }}&gt;话题二 活动策划：方案 → 做法 → 理由&lt;/Text&gt;&#10;        &lt;/Box&gt;&#10;        &lt;Text style={{ fontSize: 14, color: '#8B97A8' }}&gt;中间段与结尾怎么写：北京真题句库（二）&lt;/Text&gt;&#10;    &lt;/Box&gt;&#10;&#10;    {/* B 区：横向流程三行 每行 = 步骤 240 + 做什么 320 + 真题句 600 */}&#10;    &lt;Box style={{ width: 1280, height: 612, flexDirection: 'column', padding: '24px 40px 20px 40px', gap: 16 }}&gt;&#10;        &lt;Box style={{ width: 1200, height: 132, flexDirection: 'row', background: '#FFFFFF', border: '1px solid #D6DCE5', borderRadius: 12, overflow: 'hidden' }}&gt;&#10;            &lt;Box style={{ width: 240, height: 132, padding: 18, background: '#1E4FA8', flexDirection: 'column', gap: 6, justifyContent: 'center' }}&gt;&#10;                &lt;Text style={{ fontSize: 40, fontWeight: 'bold', color: '#FFFFFF', lineHeight: 1 }}&gt;01&lt;/Text&gt;&#10;                &lt;Text style={{ fontSize: 24, fontWeight: 'bold', color: '#FFFFFF' }}&gt;方案&lt;/Text&gt;&#10;            &lt;/Box&gt;&#10;            &lt;Box style={{ width: 320, height: 132, padding: 18, flexDirection: 'column', gap: 8, justifyContent: 'center' }}&gt;&#10;                &lt;Text style={{ fontSize: 22, color: '#1A2230', lineHeight: 1.4 }}&gt;先说做什么活动&lt;/Text&gt;&#10;                &lt;Text style={{ fontSize: 16, color: '#8B97A8', lineHeight: 1.5 }}&gt;活动形式 / 交流主题&lt;/Text&gt;&#10;            &lt;/Box&gt;&#10;            &lt;Box style={{ width: 640, height: 132, padding: 18, flexDirection: 'column', gap: 8, justifyContent: 'center' }}&gt;&#10;                &lt;Text style={{ fontSize: 16, color: '#8B97A8' }}&gt;2023 绿色北京&lt;/Text&gt;&#10;                &lt;Text style={{ fontSize: 22, color: '#1A2230', lineHeight: 1.4 }}&gt;&#10;                    As for the format of the activity, I suggest you hold a &quot;learning trip&quot;.&#10;                &lt;/Text&gt;&#10;            &lt;/Box&gt;&#10;        &lt;/Box&gt;&#10;&#10;        &lt;Box style={{ width: 1200, height: 132, flexDirection: 'row', background: '#F7F9FC', border: '1px solid #D6DCE5', borderRadius: 12, overflow: 'hidden' }}&gt;&#10;            &lt;Box style={{ width: 240, height: 132, padding: 18, background: '#D9534F', flexDirection: 'column', gap: 6, justifyContent: 'center' }}&gt;&#10;                &lt;Text style={{ fontSize: 40, fontWeight: 'bold', color: '#FFFFFF', lineHeight: 1 }}&gt;02&lt;/Text&gt;&#10;                &lt;Text style={{ fontSize: 24, fontWeight: 'bold', color: '#FFFFFF' }}&gt;做法&lt;/Text&gt;&#10;            &lt;/Box&gt;&#10;            &lt;Box style={{ width: 320, height: 132, padding: 18, flexDirection: 'column', gap: 8, justifyContent: 'center' }}&gt;&#10;                &lt;Text style={{ fontSize: 22, color: '#1A2230', lineHeight: 1.4 }}&gt;再说具体怎么做&lt;/Text&gt;&#10;                &lt;Text style={{ fontSize: 16, color: '#8B97A8', lineHeight: 1.5 }}&gt;地点 / 流程 / 时间安排&lt;/Text&gt;&#10;            &lt;/Box&gt;&#10;            &lt;Box style={{ width: 640, height: 132, padding: 18, flexDirection: 'column', gap: 8, justifyContent: 'center' }}&gt;&#10;                &lt;Text style={{ fontSize: 16, color: '#8B97A8' }}&gt;2022 线上交流&lt;/Text&gt;&#10;                &lt;Text style={{ fontSize: 22, color: '#1A2230', lineHeight: 1.4 }}&gt;&#10;                    It would be great if we could have a 10-minute question and answer session at the end of your talk.&#10;                &lt;/Text&gt;&#10;            &lt;/Box&gt;&#10;        &lt;/Box&gt;&#10;&#10;        &lt;Box style={{ width: 1200, height: 132, flexDirection: 'row', background: '#FFFFFF', border: '1px solid #D6DCE5', borderRadius: 12, overflow: 'hidden' }}&gt;&#10;            &lt;Box style={{ width: 240, height: 132, padding: 18, background: '#3D7BD9', flexDirection: 'column', gap: 6, justifyContent: 'center' }}&gt;&#10;                &lt;Text style={{ fontSize: 40, fontWeight: 'bold', color: '#FFFFFF', lineHeight: 1 }}&gt;03&lt;/Text&gt;&#10;                &lt;Text style={{ fontSize: 24, fontWeight: 'bold', color: '#FFFFFF' }}&gt;理由&lt;/Text&gt;&#10;            &lt;/Box&gt;&#10;            &lt;Box style={{ width: 320, height: 132, padding: 18, flexDirection: 'column', gap: 8, justifyContent: 'center' }}&gt;&#10;                &lt;Text style={{ fontSize: 22, color: '#1A2230', lineHeight: 1.4 }}&gt;最后说为什么值得做&lt;/Text&gt;&#10;                &lt;Text style={{ fontSize: 16, color: '#8B97A8', lineHeight: 1.5 }}&gt;参与者能收获什么&lt;/Text&gt;&#10;            &lt;/Box&gt;&#10;            &lt;Box style={{ width: 640, height: 132, padding: 18, flexDirection: 'column', gap: 8, justifyContent: 'center' }}&gt;&#10;                &lt;Text style={{ fontSize: 16, color: '#8B97A8' }}&gt;2023 西城期末&lt;/Text&gt;&#10;                &lt;Text style={{ fontSize: 22, color: '#1A2230', lineHeight: 1.4 }}&gt;&#10;                    This would not only be a fun activity but also a way to strengthen our bonds as a class.&#10;                &lt;/Text&gt;&#10;            &lt;/Box&gt;&#10;        &lt;/Box&gt;&#10;&#10;        &lt;Box style={{ width: 1200, height: 96, padding: '0 26px', background: '#1E4FA8', borderRadius: 12, flexDirection: 'row', alignItems: 'center', justifyContent: 'space-between' }}&gt;&#10;            &lt;Text style={{ fontSize: 22, fontWeight: 'bold', color: '#FFFFFF' }}&gt;&#10;                三步连写：方案一句话，做法一两句，理由一句话&#10;            &lt;/Text&gt;&#10;            &lt;Box style={{ flexDirection: 'row', alignItems: 'center', gap: 10 }}&gt;&#10;                &lt;FAIcon name='check-circle' style={{ fill: '#FFC107', width: 24, height: 24 }} /&gt;&#10;                &lt;Text style={{ fontSize: 22, color: '#BBD2F2' }}&gt;主体段正好 4–6 句&lt;/Text&gt;&#10;            &lt;/Box&gt;&#10;        &lt;/Box&gt;&#10;    &lt;/Box&gt;&#10;&#10;    &lt;Box style={{ width: 1280, height: 36, flexDirection: 'row', alignItems: 'center', justifyContent: 'space-between', padding: '0 40px' }}&gt;&#10;        &lt;Text style={{ fontSize: 14, color: '#8B97A8' }}&gt;高考建议信 · 北京专用&lt;/Text&gt;&#10;        &lt;Text style={{ fontSize: 14, color: '#8B97A8' }}&gt;17 / 30&lt;/Text&gt;&#10;    &lt;/Box&gt;&#10;&lt;/Slide&gt;&#10;"/>
        <p:cNvGrpSpPr/>
        <p:nvPr/>
      </p:nvGrpSpPr>
      <p:grpSpPr>
        <a:xfrm>
          <a:off x="0" y="0"/>
          <a:ext cx="0" cy="0"/>
          <a:chOff x="0" y="0"/>
          <a:chExt cx="0" cy="0"/>
        </a:xfrm>
      </p:grpSpPr>
      <p:sp>
        <p:nvSpPr>
          <p:cNvPr id="253" name="矩形 252"/>
          <p:cNvSpPr/>
          <p:nvPr/>
        </p:nvSpPr>
        <p:spPr>
          <a:xfrm>
            <a:off x="0" y="0"/>
            <a:ext cx="12192000" cy="6858000"/>
          </a:xfrm>
          <a:prstGeom prst="rect">
            <a:avLst/>
          </a:prstGeom>
          <a:solidFill>
            <a:srgbClr val="FFFFFF"/>
          </a:solidFill>
          <a:ln/>
        </p:spPr>
        <p:txBody>
          <a:bodyPr/>
          <a:lstStyle/>
          <a:p>
            <a:endParaRPr/>
          </a:p>
        </p:txBody>
      </p:sp>
      <p:sp>
        <p:nvSpPr>
          <p:cNvPr id="254" name="任意多边形: 形状 253"/>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255" name="矩形: 圆角 254"/>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256" name="文本框 255"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04</a:t>
            </a:r>
            <a:endParaRPr/>
          </a:p>
        </p:txBody>
      </p:sp>
      <p:sp>
        <p:nvSpPr>
          <p:cNvPr id="257" name="文本框 256" descr="{&quot;isTemplate&quot;:true,&quot;type&quot;:&quot;text&quot;}"/>
          <p:cNvSpPr txBox="1"/>
          <p:nvPr/>
        </p:nvSpPr>
        <p:spPr>
          <a:xfrm>
            <a:off x="819150" y="161925"/>
            <a:ext cx="5000625"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话题二</a:t>
            </a:r>
            <a:r>
              <a:rPr lang="en-US" sz="2250" b="1">
                <a:solidFill>
                  <a:srgbClr val="0E3F8C"/>
                </a:solidFill>
                <a:latin typeface="Microsoft YaHei"/>
                <a:ea typeface="Microsoft YaHei"/>
              </a:rPr>
              <a:t> </a:t>
            </a:r>
            <a:r>
              <a:rPr lang="zh-CN" sz="2250" b="1">
                <a:solidFill>
                  <a:srgbClr val="0E3F8C"/>
                </a:solidFill>
                <a:latin typeface="Microsoft YaHei"/>
                <a:ea typeface="Microsoft YaHei"/>
              </a:rPr>
              <a:t>活动策划：方案</a:t>
            </a:r>
            <a:r>
              <a:rPr lang="en-US" sz="2250" b="1">
                <a:solidFill>
                  <a:srgbClr val="0E3F8C"/>
                </a:solidFill>
                <a:latin typeface="Microsoft YaHei"/>
                <a:ea typeface="Microsoft YaHei"/>
              </a:rPr>
              <a:t> → </a:t>
            </a:r>
            <a:r>
              <a:rPr lang="zh-CN" sz="2250" b="1">
                <a:solidFill>
                  <a:srgbClr val="0E3F8C"/>
                </a:solidFill>
                <a:latin typeface="Microsoft YaHei"/>
                <a:ea typeface="Microsoft YaHei"/>
              </a:rPr>
              <a:t>做法</a:t>
            </a:r>
            <a:r>
              <a:rPr lang="en-US" sz="2250" b="1">
                <a:solidFill>
                  <a:srgbClr val="0E3F8C"/>
                </a:solidFill>
                <a:latin typeface="Microsoft YaHei"/>
                <a:ea typeface="Microsoft YaHei"/>
              </a:rPr>
              <a:t> → </a:t>
            </a:r>
            <a:r>
              <a:rPr lang="zh-CN" sz="2250" b="1">
                <a:solidFill>
                  <a:srgbClr val="0E3F8C"/>
                </a:solidFill>
                <a:latin typeface="Microsoft YaHei"/>
                <a:ea typeface="Microsoft YaHei"/>
              </a:rPr>
              <a:t>理由</a:t>
            </a:r>
            <a:endParaRPr/>
          </a:p>
        </p:txBody>
      </p:sp>
      <p:sp>
        <p:nvSpPr>
          <p:cNvPr id="258" name="文本框 257" descr="{&quot;isTemplate&quot;:true,&quot;type&quot;:&quot;text&quot;}"/>
          <p:cNvSpPr txBox="1"/>
          <p:nvPr/>
        </p:nvSpPr>
        <p:spPr>
          <a:xfrm>
            <a:off x="9277350" y="257175"/>
            <a:ext cx="25336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中间段与结尾怎么写：北京真题句库（二）</a:t>
            </a:r>
            <a:endParaRPr/>
          </a:p>
        </p:txBody>
      </p:sp>
      <p:sp>
        <p:nvSpPr>
          <p:cNvPr id="259" name="矩形: 圆角 258"/>
          <p:cNvSpPr/>
          <p:nvPr/>
        </p:nvSpPr>
        <p:spPr>
          <a:xfrm>
            <a:off x="381000" y="914400"/>
            <a:ext cx="11430000" cy="1257300"/>
          </a:xfrm>
          <a:prstGeom prst="roundRect">
            <a:avLst>
              <a:gd name="adj" fmla="val 9091"/>
            </a:avLst>
          </a:prstGeom>
          <a:solidFill>
            <a:srgbClr val="FFFFFF"/>
          </a:solidFill>
          <a:ln w="12700">
            <a:solidFill>
              <a:srgbClr val="D6DCE5"/>
            </a:solidFill>
            <a:prstDash val="solid"/>
          </a:ln>
        </p:spPr>
        <p:txBody>
          <a:bodyPr/>
          <a:lstStyle/>
          <a:p>
            <a:endParaRPr/>
          </a:p>
        </p:txBody>
      </p:sp>
      <p:sp>
        <p:nvSpPr>
          <p:cNvPr id="260" name="任意多边形: 形状 259"/>
          <p:cNvSpPr/>
          <p:nvPr/>
        </p:nvSpPr>
        <p:spPr>
          <a:xfrm>
            <a:off x="381000" y="914400"/>
            <a:ext cx="2286000" cy="1257300"/>
          </a:xfrm>
          <a:custGeom>
            <a:avLst/>
            <a:gdLst/>
            <a:ahLst/>
            <a:cxnLst/>
            <a:rect l="0" t="0" r="0" b="0"/>
            <a:pathLst>
              <a:path w="240" h="132">
                <a:moveTo>
                  <a:pt x="240" y="132"/>
                </a:moveTo>
                <a:lnTo>
                  <a:pt x="12" y="132"/>
                </a:lnTo>
                <a:cubicBezTo>
                  <a:pt x="5" y="132"/>
                  <a:pt x="0" y="127"/>
                  <a:pt x="0" y="120"/>
                </a:cubicBezTo>
                <a:lnTo>
                  <a:pt x="0" y="12"/>
                </a:lnTo>
                <a:cubicBezTo>
                  <a:pt x="0" y="5"/>
                  <a:pt x="5" y="0"/>
                  <a:pt x="12" y="0"/>
                </a:cubicBezTo>
                <a:lnTo>
                  <a:pt x="240" y="0"/>
                </a:lnTo>
                <a:close/>
              </a:path>
            </a:pathLst>
          </a:custGeom>
          <a:solidFill>
            <a:srgbClr val="1E4FA8"/>
          </a:solidFill>
          <a:ln/>
        </p:spPr>
        <p:txBody>
          <a:bodyPr/>
          <a:lstStyle/>
          <a:p>
            <a:endParaRPr/>
          </a:p>
        </p:txBody>
      </p:sp>
      <p:sp>
        <p:nvSpPr>
          <p:cNvPr id="261" name="文本框 260" descr="{&quot;isTemplate&quot;:true,&quot;type&quot;:&quot;text&quot;}"/>
          <p:cNvSpPr txBox="1"/>
          <p:nvPr/>
        </p:nvSpPr>
        <p:spPr>
          <a:xfrm>
            <a:off x="552450" y="1152525"/>
            <a:ext cx="1943100" cy="457200"/>
          </a:xfrm>
          <a:prstGeom prst="rect">
            <a:avLst/>
          </a:prstGeom>
        </p:spPr>
        <p:txBody>
          <a:bodyPr wrap="none" lIns="0" tIns="0" rIns="0" bIns="0"/>
          <a:lstStyle/>
          <a:p>
            <a:pPr>
              <a:lnSpc>
                <a:spcPct val="100000"/>
              </a:lnSpc>
            </a:pPr>
            <a:r>
              <a:rPr lang="en-US" sz="3000" b="1">
                <a:solidFill>
                  <a:srgbClr val="FFFFFF"/>
                </a:solidFill>
                <a:latin typeface="Microsoft YaHei"/>
                <a:ea typeface="Microsoft YaHei"/>
              </a:rPr>
              <a:t>01</a:t>
            </a:r>
            <a:endParaRPr/>
          </a:p>
        </p:txBody>
      </p:sp>
      <p:sp>
        <p:nvSpPr>
          <p:cNvPr id="262" name="文本框 261" descr="{&quot;isTemplate&quot;:true,&quot;type&quot;:&quot;text&quot;}"/>
          <p:cNvSpPr txBox="1"/>
          <p:nvPr/>
        </p:nvSpPr>
        <p:spPr>
          <a:xfrm>
            <a:off x="552450" y="1666875"/>
            <a:ext cx="1943100" cy="276225"/>
          </a:xfrm>
          <a:prstGeom prst="rect">
            <a:avLst/>
          </a:prstGeom>
        </p:spPr>
        <p:txBody>
          <a:bodyPr wrap="none" lIns="0" tIns="0" rIns="0" bIns="0"/>
          <a:lstStyle/>
          <a:p>
            <a:pPr>
              <a:lnSpc>
                <a:spcPct val="100000"/>
              </a:lnSpc>
            </a:pPr>
            <a:r>
              <a:rPr lang="zh-CN" sz="1800" b="1">
                <a:solidFill>
                  <a:srgbClr val="FFFFFF"/>
                </a:solidFill>
                <a:latin typeface="Microsoft YaHei"/>
                <a:ea typeface="Microsoft YaHei"/>
              </a:rPr>
              <a:t>方案</a:t>
            </a:r>
            <a:endParaRPr/>
          </a:p>
        </p:txBody>
      </p:sp>
      <p:sp>
        <p:nvSpPr>
          <p:cNvPr id="263" name="文本框 262" descr="{&quot;isTemplate&quot;:true,&quot;type&quot;:&quot;text&quot;}"/>
          <p:cNvSpPr txBox="1"/>
          <p:nvPr/>
        </p:nvSpPr>
        <p:spPr>
          <a:xfrm>
            <a:off x="2838450" y="1190625"/>
            <a:ext cx="2705100" cy="352425"/>
          </a:xfrm>
          <a:prstGeom prst="rect">
            <a:avLst/>
          </a:prstGeom>
        </p:spPr>
        <p:txBody>
          <a:bodyPr wrap="none" lIns="0" tIns="0" rIns="0" bIns="0"/>
          <a:lstStyle/>
          <a:p>
            <a:pPr>
              <a:lnSpc>
                <a:spcPct val="140000"/>
              </a:lnSpc>
            </a:pPr>
            <a:r>
              <a:rPr lang="zh-CN" sz="1650">
                <a:solidFill>
                  <a:srgbClr val="1A2230"/>
                </a:solidFill>
                <a:latin typeface="Microsoft YaHei"/>
                <a:ea typeface="Microsoft YaHei"/>
              </a:rPr>
              <a:t>先说做什么活动</a:t>
            </a:r>
            <a:endParaRPr/>
          </a:p>
        </p:txBody>
      </p:sp>
      <p:sp>
        <p:nvSpPr>
          <p:cNvPr id="264" name="文本框 263" descr="{&quot;isTemplate&quot;:true,&quot;type&quot;:&quot;text&quot;}"/>
          <p:cNvSpPr txBox="1"/>
          <p:nvPr/>
        </p:nvSpPr>
        <p:spPr>
          <a:xfrm>
            <a:off x="2838450" y="1619250"/>
            <a:ext cx="2705100" cy="276225"/>
          </a:xfrm>
          <a:prstGeom prst="rect">
            <a:avLst/>
          </a:prstGeom>
        </p:spPr>
        <p:txBody>
          <a:bodyPr wrap="none" lIns="0" tIns="0" rIns="0" bIns="0"/>
          <a:lstStyle/>
          <a:p>
            <a:pPr>
              <a:lnSpc>
                <a:spcPct val="150000"/>
              </a:lnSpc>
            </a:pPr>
            <a:r>
              <a:rPr lang="zh-CN" sz="1200">
                <a:solidFill>
                  <a:srgbClr val="8B97A8"/>
                </a:solidFill>
                <a:latin typeface="Microsoft YaHei"/>
                <a:ea typeface="Microsoft YaHei"/>
              </a:rPr>
              <a:t>活动形式</a:t>
            </a:r>
            <a:r>
              <a:rPr lang="en-US" sz="1200">
                <a:solidFill>
                  <a:srgbClr val="8B97A8"/>
                </a:solidFill>
                <a:latin typeface="Microsoft YaHei"/>
                <a:ea typeface="Microsoft YaHei"/>
              </a:rPr>
              <a:t> / </a:t>
            </a:r>
            <a:r>
              <a:rPr lang="zh-CN" sz="1200">
                <a:solidFill>
                  <a:srgbClr val="8B97A8"/>
                </a:solidFill>
                <a:latin typeface="Microsoft YaHei"/>
                <a:ea typeface="Microsoft YaHei"/>
              </a:rPr>
              <a:t>交流主题</a:t>
            </a:r>
            <a:endParaRPr/>
          </a:p>
        </p:txBody>
      </p:sp>
      <p:sp>
        <p:nvSpPr>
          <p:cNvPr id="265" name="文本框 264" descr="{&quot;isTemplate&quot;:true,&quot;type&quot;:&quot;text&quot;}"/>
          <p:cNvSpPr txBox="1"/>
          <p:nvPr/>
        </p:nvSpPr>
        <p:spPr>
          <a:xfrm>
            <a:off x="5886450" y="1057275"/>
            <a:ext cx="5753100" cy="190500"/>
          </a:xfrm>
          <a:prstGeom prst="rect">
            <a:avLst/>
          </a:prstGeom>
        </p:spPr>
        <p:txBody>
          <a:bodyPr wrap="none" lIns="0" tIns="0" rIns="0" bIns="0"/>
          <a:lstStyle/>
          <a:p>
            <a:pPr>
              <a:lnSpc>
                <a:spcPct val="100000"/>
              </a:lnSpc>
            </a:pPr>
            <a:r>
              <a:rPr lang="en-US" sz="1200">
                <a:solidFill>
                  <a:srgbClr val="8B97A8"/>
                </a:solidFill>
                <a:latin typeface="Microsoft YaHei"/>
                <a:ea typeface="Microsoft YaHei"/>
              </a:rPr>
              <a:t>2023 </a:t>
            </a:r>
            <a:r>
              <a:rPr lang="zh-CN" sz="1200">
                <a:solidFill>
                  <a:srgbClr val="8B97A8"/>
                </a:solidFill>
                <a:latin typeface="Microsoft YaHei"/>
                <a:ea typeface="Microsoft YaHei"/>
              </a:rPr>
              <a:t>绿色北京</a:t>
            </a:r>
            <a:endParaRPr/>
          </a:p>
        </p:txBody>
      </p:sp>
      <p:sp>
        <p:nvSpPr>
          <p:cNvPr id="266" name="文本框 265" descr="{&quot;isTemplate&quot;:true,&quot;type&quot;:&quot;text&quot;}"/>
          <p:cNvSpPr txBox="1"/>
          <p:nvPr/>
        </p:nvSpPr>
        <p:spPr>
          <a:xfrm>
            <a:off x="5886450" y="1323975"/>
            <a:ext cx="57531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As for the format of the activity, I suggest you hold a "learning trip".</a:t>
            </a:r>
            <a:endParaRPr/>
          </a:p>
        </p:txBody>
      </p:sp>
      <p:sp>
        <p:nvSpPr>
          <p:cNvPr id="267" name="矩形: 圆角 266"/>
          <p:cNvSpPr/>
          <p:nvPr/>
        </p:nvSpPr>
        <p:spPr>
          <a:xfrm>
            <a:off x="381000" y="2324100"/>
            <a:ext cx="11430000" cy="1257300"/>
          </a:xfrm>
          <a:prstGeom prst="roundRect">
            <a:avLst>
              <a:gd name="adj" fmla="val 9091"/>
            </a:avLst>
          </a:prstGeom>
          <a:solidFill>
            <a:srgbClr val="F7F9FC"/>
          </a:solidFill>
          <a:ln w="12700">
            <a:solidFill>
              <a:srgbClr val="D6DCE5"/>
            </a:solidFill>
            <a:prstDash val="solid"/>
          </a:ln>
        </p:spPr>
        <p:txBody>
          <a:bodyPr/>
          <a:lstStyle/>
          <a:p>
            <a:endParaRPr/>
          </a:p>
        </p:txBody>
      </p:sp>
      <p:sp>
        <p:nvSpPr>
          <p:cNvPr id="268" name="任意多边形: 形状 267"/>
          <p:cNvSpPr/>
          <p:nvPr/>
        </p:nvSpPr>
        <p:spPr>
          <a:xfrm>
            <a:off x="381000" y="2324100"/>
            <a:ext cx="2286000" cy="1257300"/>
          </a:xfrm>
          <a:custGeom>
            <a:avLst/>
            <a:gdLst/>
            <a:ahLst/>
            <a:cxnLst/>
            <a:rect l="0" t="0" r="0" b="0"/>
            <a:pathLst>
              <a:path w="240" h="132">
                <a:moveTo>
                  <a:pt x="240" y="132"/>
                </a:moveTo>
                <a:lnTo>
                  <a:pt x="12" y="132"/>
                </a:lnTo>
                <a:cubicBezTo>
                  <a:pt x="5" y="132"/>
                  <a:pt x="0" y="127"/>
                  <a:pt x="0" y="120"/>
                </a:cubicBezTo>
                <a:lnTo>
                  <a:pt x="0" y="12"/>
                </a:lnTo>
                <a:cubicBezTo>
                  <a:pt x="0" y="5"/>
                  <a:pt x="5" y="0"/>
                  <a:pt x="12" y="0"/>
                </a:cubicBezTo>
                <a:lnTo>
                  <a:pt x="240" y="0"/>
                </a:lnTo>
                <a:close/>
              </a:path>
            </a:pathLst>
          </a:custGeom>
          <a:solidFill>
            <a:srgbClr val="D9534F"/>
          </a:solidFill>
          <a:ln/>
        </p:spPr>
        <p:txBody>
          <a:bodyPr/>
          <a:lstStyle/>
          <a:p>
            <a:endParaRPr/>
          </a:p>
        </p:txBody>
      </p:sp>
      <p:sp>
        <p:nvSpPr>
          <p:cNvPr id="269" name="文本框 268" descr="{&quot;isTemplate&quot;:true,&quot;type&quot;:&quot;text&quot;}"/>
          <p:cNvSpPr txBox="1"/>
          <p:nvPr/>
        </p:nvSpPr>
        <p:spPr>
          <a:xfrm>
            <a:off x="552450" y="2562225"/>
            <a:ext cx="1943100" cy="457200"/>
          </a:xfrm>
          <a:prstGeom prst="rect">
            <a:avLst/>
          </a:prstGeom>
        </p:spPr>
        <p:txBody>
          <a:bodyPr wrap="none" lIns="0" tIns="0" rIns="0" bIns="0"/>
          <a:lstStyle/>
          <a:p>
            <a:pPr>
              <a:lnSpc>
                <a:spcPct val="100000"/>
              </a:lnSpc>
            </a:pPr>
            <a:r>
              <a:rPr lang="en-US" sz="3000" b="1">
                <a:solidFill>
                  <a:srgbClr val="FFFFFF"/>
                </a:solidFill>
                <a:latin typeface="Microsoft YaHei"/>
                <a:ea typeface="Microsoft YaHei"/>
              </a:rPr>
              <a:t>02</a:t>
            </a:r>
            <a:endParaRPr/>
          </a:p>
        </p:txBody>
      </p:sp>
      <p:sp>
        <p:nvSpPr>
          <p:cNvPr id="270" name="文本框 269" descr="{&quot;isTemplate&quot;:true,&quot;type&quot;:&quot;text&quot;}"/>
          <p:cNvSpPr txBox="1"/>
          <p:nvPr/>
        </p:nvSpPr>
        <p:spPr>
          <a:xfrm>
            <a:off x="552450" y="3076575"/>
            <a:ext cx="1943100" cy="276225"/>
          </a:xfrm>
          <a:prstGeom prst="rect">
            <a:avLst/>
          </a:prstGeom>
        </p:spPr>
        <p:txBody>
          <a:bodyPr wrap="none" lIns="0" tIns="0" rIns="0" bIns="0"/>
          <a:lstStyle/>
          <a:p>
            <a:pPr>
              <a:lnSpc>
                <a:spcPct val="100000"/>
              </a:lnSpc>
            </a:pPr>
            <a:r>
              <a:rPr lang="zh-CN" sz="1800" b="1">
                <a:solidFill>
                  <a:srgbClr val="FFFFFF"/>
                </a:solidFill>
                <a:latin typeface="Microsoft YaHei"/>
                <a:ea typeface="Microsoft YaHei"/>
              </a:rPr>
              <a:t>做法</a:t>
            </a:r>
            <a:endParaRPr/>
          </a:p>
        </p:txBody>
      </p:sp>
      <p:sp>
        <p:nvSpPr>
          <p:cNvPr id="271" name="文本框 270" descr="{&quot;isTemplate&quot;:true,&quot;type&quot;:&quot;text&quot;}"/>
          <p:cNvSpPr txBox="1"/>
          <p:nvPr/>
        </p:nvSpPr>
        <p:spPr>
          <a:xfrm>
            <a:off x="2838450" y="2600325"/>
            <a:ext cx="2705100" cy="352425"/>
          </a:xfrm>
          <a:prstGeom prst="rect">
            <a:avLst/>
          </a:prstGeom>
        </p:spPr>
        <p:txBody>
          <a:bodyPr wrap="none" lIns="0" tIns="0" rIns="0" bIns="0"/>
          <a:lstStyle/>
          <a:p>
            <a:pPr>
              <a:lnSpc>
                <a:spcPct val="140000"/>
              </a:lnSpc>
            </a:pPr>
            <a:r>
              <a:rPr lang="zh-CN" sz="1650">
                <a:solidFill>
                  <a:srgbClr val="1A2230"/>
                </a:solidFill>
                <a:latin typeface="Microsoft YaHei"/>
                <a:ea typeface="Microsoft YaHei"/>
              </a:rPr>
              <a:t>再说具体怎么做</a:t>
            </a:r>
            <a:endParaRPr/>
          </a:p>
        </p:txBody>
      </p:sp>
      <p:sp>
        <p:nvSpPr>
          <p:cNvPr id="272" name="文本框 271" descr="{&quot;isTemplate&quot;:true,&quot;type&quot;:&quot;text&quot;}"/>
          <p:cNvSpPr txBox="1"/>
          <p:nvPr/>
        </p:nvSpPr>
        <p:spPr>
          <a:xfrm>
            <a:off x="2838450" y="3028950"/>
            <a:ext cx="2705100" cy="276225"/>
          </a:xfrm>
          <a:prstGeom prst="rect">
            <a:avLst/>
          </a:prstGeom>
        </p:spPr>
        <p:txBody>
          <a:bodyPr wrap="none" lIns="0" tIns="0" rIns="0" bIns="0"/>
          <a:lstStyle/>
          <a:p>
            <a:pPr>
              <a:lnSpc>
                <a:spcPct val="150000"/>
              </a:lnSpc>
            </a:pPr>
            <a:r>
              <a:rPr lang="zh-CN" sz="1200">
                <a:solidFill>
                  <a:srgbClr val="8B97A8"/>
                </a:solidFill>
                <a:latin typeface="Microsoft YaHei"/>
                <a:ea typeface="Microsoft YaHei"/>
              </a:rPr>
              <a:t>地点</a:t>
            </a:r>
            <a:r>
              <a:rPr lang="en-US" sz="1200">
                <a:solidFill>
                  <a:srgbClr val="8B97A8"/>
                </a:solidFill>
                <a:latin typeface="Microsoft YaHei"/>
                <a:ea typeface="Microsoft YaHei"/>
              </a:rPr>
              <a:t> / </a:t>
            </a:r>
            <a:r>
              <a:rPr lang="zh-CN" sz="1200">
                <a:solidFill>
                  <a:srgbClr val="8B97A8"/>
                </a:solidFill>
                <a:latin typeface="Microsoft YaHei"/>
                <a:ea typeface="Microsoft YaHei"/>
              </a:rPr>
              <a:t>流程</a:t>
            </a:r>
            <a:r>
              <a:rPr lang="en-US" sz="1200">
                <a:solidFill>
                  <a:srgbClr val="8B97A8"/>
                </a:solidFill>
                <a:latin typeface="Microsoft YaHei"/>
                <a:ea typeface="Microsoft YaHei"/>
              </a:rPr>
              <a:t> / </a:t>
            </a:r>
            <a:r>
              <a:rPr lang="zh-CN" sz="1200">
                <a:solidFill>
                  <a:srgbClr val="8B97A8"/>
                </a:solidFill>
                <a:latin typeface="Microsoft YaHei"/>
                <a:ea typeface="Microsoft YaHei"/>
              </a:rPr>
              <a:t>时间安排</a:t>
            </a:r>
            <a:endParaRPr/>
          </a:p>
        </p:txBody>
      </p:sp>
      <p:sp>
        <p:nvSpPr>
          <p:cNvPr id="273" name="文本框 272" descr="{&quot;isTemplate&quot;:true,&quot;type&quot;:&quot;text&quot;}"/>
          <p:cNvSpPr txBox="1"/>
          <p:nvPr/>
        </p:nvSpPr>
        <p:spPr>
          <a:xfrm>
            <a:off x="5886450" y="2466975"/>
            <a:ext cx="5753100" cy="190500"/>
          </a:xfrm>
          <a:prstGeom prst="rect">
            <a:avLst/>
          </a:prstGeom>
        </p:spPr>
        <p:txBody>
          <a:bodyPr wrap="none" lIns="0" tIns="0" rIns="0" bIns="0"/>
          <a:lstStyle/>
          <a:p>
            <a:pPr>
              <a:lnSpc>
                <a:spcPct val="100000"/>
              </a:lnSpc>
            </a:pPr>
            <a:r>
              <a:rPr lang="en-US" sz="1200">
                <a:solidFill>
                  <a:srgbClr val="8B97A8"/>
                </a:solidFill>
                <a:latin typeface="Microsoft YaHei"/>
                <a:ea typeface="Microsoft YaHei"/>
              </a:rPr>
              <a:t>2022 </a:t>
            </a:r>
            <a:r>
              <a:rPr lang="zh-CN" sz="1200">
                <a:solidFill>
                  <a:srgbClr val="8B97A8"/>
                </a:solidFill>
                <a:latin typeface="Microsoft YaHei"/>
                <a:ea typeface="Microsoft YaHei"/>
              </a:rPr>
              <a:t>线上交流</a:t>
            </a:r>
            <a:endParaRPr/>
          </a:p>
        </p:txBody>
      </p:sp>
      <p:sp>
        <p:nvSpPr>
          <p:cNvPr id="274" name="文本框 273" descr="{&quot;isTemplate&quot;:true,&quot;type&quot;:&quot;text&quot;}"/>
          <p:cNvSpPr txBox="1"/>
          <p:nvPr/>
        </p:nvSpPr>
        <p:spPr>
          <a:xfrm>
            <a:off x="5886450" y="2733675"/>
            <a:ext cx="57531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It would be great if we could have a 10-minute question and answer session at the end of your talk.</a:t>
            </a:r>
            <a:endParaRPr/>
          </a:p>
        </p:txBody>
      </p:sp>
      <p:sp>
        <p:nvSpPr>
          <p:cNvPr id="275" name="矩形: 圆角 274"/>
          <p:cNvSpPr/>
          <p:nvPr/>
        </p:nvSpPr>
        <p:spPr>
          <a:xfrm>
            <a:off x="381000" y="3733800"/>
            <a:ext cx="11430000" cy="1257300"/>
          </a:xfrm>
          <a:prstGeom prst="roundRect">
            <a:avLst>
              <a:gd name="adj" fmla="val 9091"/>
            </a:avLst>
          </a:prstGeom>
          <a:solidFill>
            <a:srgbClr val="FFFFFF"/>
          </a:solidFill>
          <a:ln w="12700">
            <a:solidFill>
              <a:srgbClr val="D6DCE5"/>
            </a:solidFill>
            <a:prstDash val="solid"/>
          </a:ln>
        </p:spPr>
        <p:txBody>
          <a:bodyPr/>
          <a:lstStyle/>
          <a:p>
            <a:endParaRPr/>
          </a:p>
        </p:txBody>
      </p:sp>
      <p:sp>
        <p:nvSpPr>
          <p:cNvPr id="276" name="任意多边形: 形状 275"/>
          <p:cNvSpPr/>
          <p:nvPr/>
        </p:nvSpPr>
        <p:spPr>
          <a:xfrm>
            <a:off x="381000" y="3733800"/>
            <a:ext cx="2286000" cy="1257300"/>
          </a:xfrm>
          <a:custGeom>
            <a:avLst/>
            <a:gdLst/>
            <a:ahLst/>
            <a:cxnLst/>
            <a:rect l="0" t="0" r="0" b="0"/>
            <a:pathLst>
              <a:path w="240" h="132">
                <a:moveTo>
                  <a:pt x="240" y="132"/>
                </a:moveTo>
                <a:lnTo>
                  <a:pt x="12" y="132"/>
                </a:lnTo>
                <a:cubicBezTo>
                  <a:pt x="5" y="132"/>
                  <a:pt x="0" y="127"/>
                  <a:pt x="0" y="120"/>
                </a:cubicBezTo>
                <a:lnTo>
                  <a:pt x="0" y="12"/>
                </a:lnTo>
                <a:cubicBezTo>
                  <a:pt x="0" y="5"/>
                  <a:pt x="5" y="0"/>
                  <a:pt x="12" y="0"/>
                </a:cubicBezTo>
                <a:lnTo>
                  <a:pt x="240" y="0"/>
                </a:lnTo>
                <a:close/>
              </a:path>
            </a:pathLst>
          </a:custGeom>
          <a:solidFill>
            <a:srgbClr val="3D7BD9"/>
          </a:solidFill>
          <a:ln/>
        </p:spPr>
        <p:txBody>
          <a:bodyPr/>
          <a:lstStyle/>
          <a:p>
            <a:endParaRPr/>
          </a:p>
        </p:txBody>
      </p:sp>
      <p:sp>
        <p:nvSpPr>
          <p:cNvPr id="277" name="文本框 276" descr="{&quot;isTemplate&quot;:true,&quot;type&quot;:&quot;text&quot;}"/>
          <p:cNvSpPr txBox="1"/>
          <p:nvPr/>
        </p:nvSpPr>
        <p:spPr>
          <a:xfrm>
            <a:off x="552450" y="3971925"/>
            <a:ext cx="1943100" cy="457200"/>
          </a:xfrm>
          <a:prstGeom prst="rect">
            <a:avLst/>
          </a:prstGeom>
        </p:spPr>
        <p:txBody>
          <a:bodyPr wrap="none" lIns="0" tIns="0" rIns="0" bIns="0"/>
          <a:lstStyle/>
          <a:p>
            <a:pPr>
              <a:lnSpc>
                <a:spcPct val="100000"/>
              </a:lnSpc>
            </a:pPr>
            <a:r>
              <a:rPr lang="en-US" sz="3000" b="1">
                <a:solidFill>
                  <a:srgbClr val="FFFFFF"/>
                </a:solidFill>
                <a:latin typeface="Microsoft YaHei"/>
                <a:ea typeface="Microsoft YaHei"/>
              </a:rPr>
              <a:t>03</a:t>
            </a:r>
            <a:endParaRPr/>
          </a:p>
        </p:txBody>
      </p:sp>
      <p:sp>
        <p:nvSpPr>
          <p:cNvPr id="278" name="文本框 277" descr="{&quot;isTemplate&quot;:true,&quot;type&quot;:&quot;text&quot;}"/>
          <p:cNvSpPr txBox="1"/>
          <p:nvPr/>
        </p:nvSpPr>
        <p:spPr>
          <a:xfrm>
            <a:off x="552450" y="4486275"/>
            <a:ext cx="1943100" cy="276225"/>
          </a:xfrm>
          <a:prstGeom prst="rect">
            <a:avLst/>
          </a:prstGeom>
        </p:spPr>
        <p:txBody>
          <a:bodyPr wrap="none" lIns="0" tIns="0" rIns="0" bIns="0"/>
          <a:lstStyle/>
          <a:p>
            <a:pPr>
              <a:lnSpc>
                <a:spcPct val="100000"/>
              </a:lnSpc>
            </a:pPr>
            <a:r>
              <a:rPr lang="zh-CN" sz="1800" b="1">
                <a:solidFill>
                  <a:srgbClr val="FFFFFF"/>
                </a:solidFill>
                <a:latin typeface="Microsoft YaHei"/>
                <a:ea typeface="Microsoft YaHei"/>
              </a:rPr>
              <a:t>理由</a:t>
            </a:r>
            <a:endParaRPr/>
          </a:p>
        </p:txBody>
      </p:sp>
      <p:sp>
        <p:nvSpPr>
          <p:cNvPr id="279" name="文本框 278" descr="{&quot;isTemplate&quot;:true,&quot;type&quot;:&quot;text&quot;}"/>
          <p:cNvSpPr txBox="1"/>
          <p:nvPr/>
        </p:nvSpPr>
        <p:spPr>
          <a:xfrm>
            <a:off x="2838450" y="4010025"/>
            <a:ext cx="2705100" cy="352425"/>
          </a:xfrm>
          <a:prstGeom prst="rect">
            <a:avLst/>
          </a:prstGeom>
        </p:spPr>
        <p:txBody>
          <a:bodyPr wrap="none" lIns="0" tIns="0" rIns="0" bIns="0"/>
          <a:lstStyle/>
          <a:p>
            <a:pPr>
              <a:lnSpc>
                <a:spcPct val="140000"/>
              </a:lnSpc>
            </a:pPr>
            <a:r>
              <a:rPr lang="zh-CN" sz="1650">
                <a:solidFill>
                  <a:srgbClr val="1A2230"/>
                </a:solidFill>
                <a:latin typeface="Microsoft YaHei"/>
                <a:ea typeface="Microsoft YaHei"/>
              </a:rPr>
              <a:t>最后说为什么值得做</a:t>
            </a:r>
            <a:endParaRPr/>
          </a:p>
        </p:txBody>
      </p:sp>
      <p:sp>
        <p:nvSpPr>
          <p:cNvPr id="280" name="文本框 279" descr="{&quot;isTemplate&quot;:true,&quot;type&quot;:&quot;text&quot;}"/>
          <p:cNvSpPr txBox="1"/>
          <p:nvPr/>
        </p:nvSpPr>
        <p:spPr>
          <a:xfrm>
            <a:off x="2838450" y="4438650"/>
            <a:ext cx="2705100" cy="276225"/>
          </a:xfrm>
          <a:prstGeom prst="rect">
            <a:avLst/>
          </a:prstGeom>
        </p:spPr>
        <p:txBody>
          <a:bodyPr wrap="none" lIns="0" tIns="0" rIns="0" bIns="0"/>
          <a:lstStyle/>
          <a:p>
            <a:pPr>
              <a:lnSpc>
                <a:spcPct val="150000"/>
              </a:lnSpc>
            </a:pPr>
            <a:r>
              <a:rPr lang="zh-CN" sz="1200">
                <a:solidFill>
                  <a:srgbClr val="8B97A8"/>
                </a:solidFill>
                <a:latin typeface="Microsoft YaHei"/>
                <a:ea typeface="Microsoft YaHei"/>
              </a:rPr>
              <a:t>参与者能收获什么</a:t>
            </a:r>
            <a:endParaRPr/>
          </a:p>
        </p:txBody>
      </p:sp>
      <p:sp>
        <p:nvSpPr>
          <p:cNvPr id="281" name="文本框 280" descr="{&quot;isTemplate&quot;:true,&quot;type&quot;:&quot;text&quot;}"/>
          <p:cNvSpPr txBox="1"/>
          <p:nvPr/>
        </p:nvSpPr>
        <p:spPr>
          <a:xfrm>
            <a:off x="5886450" y="3876675"/>
            <a:ext cx="5753100" cy="190500"/>
          </a:xfrm>
          <a:prstGeom prst="rect">
            <a:avLst/>
          </a:prstGeom>
        </p:spPr>
        <p:txBody>
          <a:bodyPr wrap="none" lIns="0" tIns="0" rIns="0" bIns="0"/>
          <a:lstStyle/>
          <a:p>
            <a:pPr>
              <a:lnSpc>
                <a:spcPct val="100000"/>
              </a:lnSpc>
            </a:pPr>
            <a:r>
              <a:rPr lang="en-US" sz="1200">
                <a:solidFill>
                  <a:srgbClr val="8B97A8"/>
                </a:solidFill>
                <a:latin typeface="Microsoft YaHei"/>
                <a:ea typeface="Microsoft YaHei"/>
              </a:rPr>
              <a:t>2023 </a:t>
            </a:r>
            <a:r>
              <a:rPr lang="zh-CN" sz="1200">
                <a:solidFill>
                  <a:srgbClr val="8B97A8"/>
                </a:solidFill>
                <a:latin typeface="Microsoft YaHei"/>
                <a:ea typeface="Microsoft YaHei"/>
              </a:rPr>
              <a:t>西城期末</a:t>
            </a:r>
            <a:endParaRPr/>
          </a:p>
        </p:txBody>
      </p:sp>
      <p:sp>
        <p:nvSpPr>
          <p:cNvPr id="282" name="文本框 281" descr="{&quot;isTemplate&quot;:true,&quot;type&quot;:&quot;text&quot;}"/>
          <p:cNvSpPr txBox="1"/>
          <p:nvPr/>
        </p:nvSpPr>
        <p:spPr>
          <a:xfrm>
            <a:off x="5886450" y="4143375"/>
            <a:ext cx="57531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This would not only be a fun activity but also a way to strengthen our bonds as a class.</a:t>
            </a:r>
            <a:endParaRPr/>
          </a:p>
        </p:txBody>
      </p:sp>
      <p:sp>
        <p:nvSpPr>
          <p:cNvPr id="283" name="矩形: 圆角 282"/>
          <p:cNvSpPr/>
          <p:nvPr/>
        </p:nvSpPr>
        <p:spPr>
          <a:xfrm>
            <a:off x="381000" y="5143500"/>
            <a:ext cx="11430000" cy="914400"/>
          </a:xfrm>
          <a:prstGeom prst="roundRect">
            <a:avLst>
              <a:gd name="adj" fmla="val 12500"/>
            </a:avLst>
          </a:prstGeom>
          <a:solidFill>
            <a:srgbClr val="1E4FA8"/>
          </a:solidFill>
          <a:ln/>
        </p:spPr>
        <p:txBody>
          <a:bodyPr/>
          <a:lstStyle/>
          <a:p>
            <a:endParaRPr/>
          </a:p>
        </p:txBody>
      </p:sp>
      <p:sp>
        <p:nvSpPr>
          <p:cNvPr id="284" name="文本框 283" descr="{&quot;isTemplate&quot;:true,&quot;type&quot;:&quot;text&quot;}"/>
          <p:cNvSpPr txBox="1"/>
          <p:nvPr/>
        </p:nvSpPr>
        <p:spPr>
          <a:xfrm>
            <a:off x="628650" y="5476875"/>
            <a:ext cx="4610100" cy="257175"/>
          </a:xfrm>
          <a:prstGeom prst="rect">
            <a:avLst/>
          </a:prstGeom>
        </p:spPr>
        <p:txBody>
          <a:bodyPr wrap="none" lIns="0" tIns="0" rIns="0" bIns="0"/>
          <a:lstStyle/>
          <a:p>
            <a:pPr>
              <a:lnSpc>
                <a:spcPct val="100000"/>
              </a:lnSpc>
            </a:pPr>
            <a:r>
              <a:rPr lang="zh-CN" sz="1650" b="1">
                <a:solidFill>
                  <a:srgbClr val="FFFFFF"/>
                </a:solidFill>
                <a:latin typeface="Microsoft YaHei"/>
                <a:ea typeface="Microsoft YaHei"/>
              </a:rPr>
              <a:t>三步连写：方案一句话，做法一两句，理由一句话</a:t>
            </a:r>
            <a:endParaRPr/>
          </a:p>
        </p:txBody>
      </p:sp>
      <p:pic>
        <p:nvPicPr>
          <p:cNvPr id="285" name="图形 284"/>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496425" y="5495925"/>
            <a:ext cx="228600" cy="228600"/>
          </a:xfrm>
          <a:prstGeom prst="rect">
            <a:avLst/>
          </a:prstGeom>
          <a:ln/>
        </p:spPr>
      </p:pic>
      <p:sp>
        <p:nvSpPr>
          <p:cNvPr id="286" name="文本框 285" descr="{&quot;isTemplate&quot;:true,&quot;type&quot;:&quot;text&quot;}"/>
          <p:cNvSpPr txBox="1"/>
          <p:nvPr/>
        </p:nvSpPr>
        <p:spPr>
          <a:xfrm>
            <a:off x="9820275" y="5476875"/>
            <a:ext cx="1743075" cy="257175"/>
          </a:xfrm>
          <a:prstGeom prst="rect">
            <a:avLst/>
          </a:prstGeom>
        </p:spPr>
        <p:txBody>
          <a:bodyPr wrap="none" lIns="0" tIns="0" rIns="0" bIns="0"/>
          <a:lstStyle/>
          <a:p>
            <a:pPr>
              <a:lnSpc>
                <a:spcPct val="100000"/>
              </a:lnSpc>
            </a:pPr>
            <a:r>
              <a:rPr lang="zh-CN" sz="1650">
                <a:solidFill>
                  <a:srgbClr val="BBD2F2"/>
                </a:solidFill>
                <a:latin typeface="Microsoft YaHei"/>
                <a:ea typeface="Microsoft YaHei"/>
              </a:rPr>
              <a:t>主体段正好</a:t>
            </a:r>
            <a:r>
              <a:rPr lang="en-US" sz="1650">
                <a:solidFill>
                  <a:srgbClr val="BBD2F2"/>
                </a:solidFill>
                <a:latin typeface="Microsoft YaHei"/>
                <a:ea typeface="Microsoft YaHei"/>
              </a:rPr>
              <a:t> 4–6 </a:t>
            </a:r>
            <a:r>
              <a:rPr lang="zh-CN" sz="1650">
                <a:solidFill>
                  <a:srgbClr val="BBD2F2"/>
                </a:solidFill>
                <a:latin typeface="Microsoft YaHei"/>
                <a:ea typeface="Microsoft YaHei"/>
              </a:rPr>
              <a:t>句</a:t>
            </a:r>
            <a:endParaRPr/>
          </a:p>
        </p:txBody>
      </p:sp>
      <p:sp>
        <p:nvSpPr>
          <p:cNvPr id="287" name="文本框 286"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288" name="文本框 287"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17 / 30</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4&lt;/Text&gt;&#10;            &lt;/Box&gt;&#10;            &lt;Text style={{ fontSize: 30, fontWeight: 'bold', color: '#0E3F8C' }}&gt;话题三 介绍推荐 · 工作诉求 · 致歉替代&lt;/Text&gt;&#10;        &lt;/Box&gt;&#10;        &lt;Text style={{ fontSize: 14, color: '#8B97A8' }}&gt;中间段与结尾怎么写：北京真题句库（二）&lt;/Text&gt;&#10;    &lt;/Box&gt;&#10;&#10;    {/* B 区：左 320 思路导航 + 24 + 右 856 真题句（节选） */}&#10;    &lt;Box style={{ width: 1280, height: 612, flexDirection: 'row', padding: '24px 40px 20px 40px', gap: 24 }}&gt;&#10;        &lt;Box style={{ width: 320, height: 568, flexDirection: 'column', gap: 16 }}&gt;&#10;            &lt;Box style={{ width: 320, height: 178, padding: 18, background: '#F0F5FC', border: '1px solid #D6DCE5', borderRadius: 12, flexDirection: 'column', gap: 8 }}&gt;&#10;                &lt;Text style={{ fontSize: 24, fontWeight: 'bold', color: '#0E3F8C' }}&gt;介绍推荐&lt;/Text&gt;&#10;                &lt;Text style={{ fontSize: 22, color: '#D9534F', fontWeight: 'bold' }}&gt;历史 + 硬件 + 软件&lt;/Text&gt;&#10;                &lt;Text style={{ fontSize: 16, color: '#4A5568', lineHeight: 1.5 }}&gt;底蕴、教学与科研条件、国际化氛围&lt;/Text&gt;&#10;            &lt;/Box&gt;&#10;            &lt;Box style={{ width: 320, height: 178, padding: 18, background: '#FFFFFF', border: '1px solid #D6DCE5', borderRadius: 12, flexDirection: 'column', gap: 8 }}&gt;&#10;                &lt;Text style={{ fontSize: 24, fontWeight: 'bold', color: '#0E3F8C' }}&gt;工作诉求&lt;/Text&gt;&#10;                &lt;Text style={{ fontSize: 22, color: '#D9534F', fontWeight: 'bold' }}&gt;要求 + 原因&lt;/Text&gt;&#10;                &lt;Text style={{ fontSize: 16, color: '#4A5568', lineHeight: 1.5 }}&gt;母语者、在北京、有耐心与责任心、能协作&lt;/Text&gt;&#10;            &lt;/Box&gt;&#10;            &lt;Box style={{ width: 320, height: 178, padding: 18, background: '#F7F9FC', border: '1px solid #D6DCE5', borderRadius: 12, flexDirection: 'column', gap: 8 }}&gt;&#10;                &lt;Text style={{ fontSize: 24, fontWeight: 'bold', color: '#0E3F8C' }}&gt;致歉替代&lt;/Text&gt;&#10;                &lt;Text style={{ fontSize: 22, color: '#D9534F', fontWeight: 'bold' }}&gt;原因 + 替代方案&lt;/Text&gt;&#10;                &lt;Text style={{ fontSize: 16, color: '#4A5568', lineHeight: 1.5 }}&gt;先道歉说原因，再给出新的时间安排&lt;/Text&gt;&#10;            &lt;/Box&gt;&#10;        &lt;/Box&gt;&#10;&#10;        &lt;Box style={{ width: 856, height: 568, flexDirection: 'column', gap: 12 }}&gt;&#10;            &lt;Box style={{ width: 856, padding: '16px 18px', background: '#FFFFFF', border: '1px solid #D6DCE5', borderRadius: 10, flexDirection: 'column', gap: 6 }}&gt;&#10;                &lt;Box style={{ flexDirection: 'row', alignItems: 'center', gap: 10 }}&gt;&#10;                    &lt;Box style={{ padding: '3px 12px', background: '#1E4FA8', borderRadius: 999 }}&gt;&#10;                        &lt;Text style={{ fontSize: 16, fontWeight: 'bold', color: '#FFFFFF' }}&gt;2018&lt;/Text&gt;&#10;                    &lt;/Box&gt;&#10;                    &lt;Text style={{ fontSize: 16, color: '#8B97A8' }}&gt;推荐大学 · 节选&lt;/Text&gt;&#10;                &lt;/Box&gt;&#10;                &lt;Text style={{ fontSize: 22, color: '#1A2230', lineHeight: 1.4 }}&gt;&#10;                    As you are interested in Chinese culture, I recommend you Peking University. It is also renowned for its excellent teaching and research facilities.&#10;                &lt;/Text&gt;&#10;            &lt;/Box&gt;&#10;&#10;            &lt;Box style={{ width: 856, padding: '16px 18px', background: '#F7F9FC', border: '1px solid #D6DCE5', borderRadius: 10, flexDirection: 'column', gap: 6 }}&gt;&#10;                &lt;Box style={{ flexDirection: 'row', alignItems: 'center', gap: 10 }}&gt;&#10;                    &lt;Box style={{ padding: '3px 12px', background: '#1E4FA8', borderRadius: 999 }}&gt;&#10;                        &lt;Text style={{ fontSize: 16, fontWeight: 'bold', color: '#FFFFFF' }}&gt;2020&lt;/Text&gt;&#10;                    &lt;/Box&gt;&#10;                    &lt;Text style={{ fontSize: 16, color: '#8B97A8' }}&gt;外教推荐 · 节选&lt;/Text&gt;&#10;                &lt;/Box&gt;&#10;                &lt;Text style={{ fontSize: 22, color: '#1A2230', lineHeight: 1.4 }}&gt;&#10;                    As for the requirement for the teacher, he or she should be a native speaker and currently in Beijing. Most importantly, the teacher should be able to adapt to our teaching culture.&#10;                &lt;/Text&gt;&#10;            &lt;/Box&gt;&#10;&#10;            &lt;Box style={{ width: 856, padding: '16px 18px', background: '#FFFFFF', border: '1px solid #D6DCE5', borderRadius: 10, flexDirection: 'column', gap: 6 }}&gt;&#10;                &lt;Box style={{ flexDirection: 'row', alignItems: 'center', gap: 10 }}&gt;&#10;                    &lt;Box style={{ padding: '3px 12px', background: '#D9534F', borderRadius: 999 }}&gt;&#10;                        &lt;Text style={{ fontSize: 16, fontWeight: 'bold', color: '#FFFFFF' }}&gt;2021&lt;/Text&gt;&#10;                    &lt;/Box&gt;&#10;                    &lt;Text style={{ fontSize: 16, color: '#8B97A8' }}&gt;替代安排 · 节选&lt;/Text&gt;&#10;                &lt;/Box&gt;&#10;                &lt;Text style={{ fontSize: 22, color: '#1A2230', lineHeight: 1.4 }}&gt;&#10;                    I was wondering if we could reschedule for next week instead? We can choose a day and time that works best for both of us.&#10;                &lt;/Text&gt;&#10;            &lt;/Box&gt;&#10;&#10;            &lt;Text style={{ fontSize: 16, color: '#8B97A8', lineHeight: 1.5 }}&gt;&#10;                共同点：三类话题都要求&quot;先讲清条件或原因，再给出具体安排&quot;，理由永远紧跟在主张之后。&#10;            &lt;/Text&gt;&#10;        &lt;/Box&gt;&#10;    &lt;/Box&gt;&#10;&#10;    &lt;Box style={{ width: 1280, height: 36, flexDirection: 'row', alignItems: 'center', justifyContent: 'space-between', padding: '0 40px' }}&gt;&#10;        &lt;Text style={{ fontSize: 14, color: '#8B97A8' }}&gt;高考建议信 · 北京专用&lt;/Text&gt;&#10;        &lt;Text style={{ fontSize: 14, color: '#8B97A8' }}&gt;18 / 30&lt;/Text&gt;&#10;    &lt;/Box&gt;&#10;&lt;/Slide&gt;&#10;"/>
        <p:cNvGrpSpPr/>
        <p:nvPr/>
      </p:nvGrpSpPr>
      <p:grpSpPr>
        <a:xfrm>
          <a:off x="0" y="0"/>
          <a:ext cx="0" cy="0"/>
          <a:chOff x="0" y="0"/>
          <a:chExt cx="0" cy="0"/>
        </a:xfrm>
      </p:grpSpPr>
      <p:sp>
        <p:nvSpPr>
          <p:cNvPr id="290" name="矩形 289"/>
          <p:cNvSpPr/>
          <p:nvPr/>
        </p:nvSpPr>
        <p:spPr>
          <a:xfrm>
            <a:off x="0" y="0"/>
            <a:ext cx="12192000" cy="6858000"/>
          </a:xfrm>
          <a:prstGeom prst="rect">
            <a:avLst/>
          </a:prstGeom>
          <a:solidFill>
            <a:srgbClr val="FFFFFF"/>
          </a:solidFill>
          <a:ln/>
        </p:spPr>
        <p:txBody>
          <a:bodyPr/>
          <a:lstStyle/>
          <a:p>
            <a:endParaRPr/>
          </a:p>
        </p:txBody>
      </p:sp>
      <p:sp>
        <p:nvSpPr>
          <p:cNvPr id="291" name="任意多边形: 形状 290"/>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292" name="矩形: 圆角 291"/>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293" name="文本框 292"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04</a:t>
            </a:r>
            <a:endParaRPr/>
          </a:p>
        </p:txBody>
      </p:sp>
      <p:sp>
        <p:nvSpPr>
          <p:cNvPr id="294" name="文本框 293" descr="{&quot;isTemplate&quot;:true,&quot;type&quot;:&quot;text&quot;}"/>
          <p:cNvSpPr txBox="1"/>
          <p:nvPr/>
        </p:nvSpPr>
        <p:spPr>
          <a:xfrm>
            <a:off x="819150" y="161925"/>
            <a:ext cx="4972050"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话题三</a:t>
            </a:r>
            <a:r>
              <a:rPr lang="en-US" sz="2250" b="1">
                <a:solidFill>
                  <a:srgbClr val="0E3F8C"/>
                </a:solidFill>
                <a:latin typeface="Microsoft YaHei"/>
                <a:ea typeface="Microsoft YaHei"/>
              </a:rPr>
              <a:t> </a:t>
            </a:r>
            <a:r>
              <a:rPr lang="zh-CN" sz="2250" b="1">
                <a:solidFill>
                  <a:srgbClr val="0E3F8C"/>
                </a:solidFill>
                <a:latin typeface="Microsoft YaHei"/>
                <a:ea typeface="Microsoft YaHei"/>
              </a:rPr>
              <a:t>介绍推荐</a:t>
            </a:r>
            <a:r>
              <a:rPr lang="en-US" sz="2250" b="1">
                <a:solidFill>
                  <a:srgbClr val="0E3F8C"/>
                </a:solidFill>
                <a:latin typeface="Microsoft YaHei"/>
                <a:ea typeface="Microsoft YaHei"/>
              </a:rPr>
              <a:t> · </a:t>
            </a:r>
            <a:r>
              <a:rPr lang="zh-CN" sz="2250" b="1">
                <a:solidFill>
                  <a:srgbClr val="0E3F8C"/>
                </a:solidFill>
                <a:latin typeface="Microsoft YaHei"/>
                <a:ea typeface="Microsoft YaHei"/>
              </a:rPr>
              <a:t>工作诉求</a:t>
            </a:r>
            <a:r>
              <a:rPr lang="en-US" sz="2250" b="1">
                <a:solidFill>
                  <a:srgbClr val="0E3F8C"/>
                </a:solidFill>
                <a:latin typeface="Microsoft YaHei"/>
                <a:ea typeface="Microsoft YaHei"/>
              </a:rPr>
              <a:t> · </a:t>
            </a:r>
            <a:r>
              <a:rPr lang="zh-CN" sz="2250" b="1">
                <a:solidFill>
                  <a:srgbClr val="0E3F8C"/>
                </a:solidFill>
                <a:latin typeface="Microsoft YaHei"/>
                <a:ea typeface="Microsoft YaHei"/>
              </a:rPr>
              <a:t>致歉替代</a:t>
            </a:r>
            <a:endParaRPr/>
          </a:p>
        </p:txBody>
      </p:sp>
      <p:sp>
        <p:nvSpPr>
          <p:cNvPr id="295" name="文本框 294" descr="{&quot;isTemplate&quot;:true,&quot;type&quot;:&quot;text&quot;}"/>
          <p:cNvSpPr txBox="1"/>
          <p:nvPr/>
        </p:nvSpPr>
        <p:spPr>
          <a:xfrm>
            <a:off x="9277350" y="257175"/>
            <a:ext cx="25336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中间段与结尾怎么写：北京真题句库（二）</a:t>
            </a:r>
            <a:endParaRPr/>
          </a:p>
        </p:txBody>
      </p:sp>
      <p:sp>
        <p:nvSpPr>
          <p:cNvPr id="296" name="矩形: 圆角 295"/>
          <p:cNvSpPr/>
          <p:nvPr/>
        </p:nvSpPr>
        <p:spPr>
          <a:xfrm>
            <a:off x="381000" y="914400"/>
            <a:ext cx="3048000" cy="1695450"/>
          </a:xfrm>
          <a:prstGeom prst="roundRect">
            <a:avLst>
              <a:gd name="adj" fmla="val 6742"/>
            </a:avLst>
          </a:prstGeom>
          <a:solidFill>
            <a:srgbClr val="F0F5FC"/>
          </a:solidFill>
          <a:ln w="12700">
            <a:solidFill>
              <a:srgbClr val="D6DCE5"/>
            </a:solidFill>
            <a:prstDash val="solid"/>
          </a:ln>
        </p:spPr>
        <p:txBody>
          <a:bodyPr/>
          <a:lstStyle/>
          <a:p>
            <a:endParaRPr/>
          </a:p>
        </p:txBody>
      </p:sp>
      <p:sp>
        <p:nvSpPr>
          <p:cNvPr id="297" name="文本框 296" descr="{&quot;isTemplate&quot;:true,&quot;type&quot;:&quot;text&quot;}"/>
          <p:cNvSpPr txBox="1"/>
          <p:nvPr/>
        </p:nvSpPr>
        <p:spPr>
          <a:xfrm>
            <a:off x="552450" y="1085850"/>
            <a:ext cx="27051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介绍推荐</a:t>
            </a:r>
            <a:endParaRPr/>
          </a:p>
        </p:txBody>
      </p:sp>
      <p:sp>
        <p:nvSpPr>
          <p:cNvPr id="298" name="文本框 297" descr="{&quot;isTemplate&quot;:true,&quot;type&quot;:&quot;text&quot;}"/>
          <p:cNvSpPr txBox="1"/>
          <p:nvPr/>
        </p:nvSpPr>
        <p:spPr>
          <a:xfrm>
            <a:off x="552450" y="1438275"/>
            <a:ext cx="2705100" cy="257175"/>
          </a:xfrm>
          <a:prstGeom prst="rect">
            <a:avLst/>
          </a:prstGeom>
        </p:spPr>
        <p:txBody>
          <a:bodyPr wrap="none" lIns="0" tIns="0" rIns="0" bIns="0"/>
          <a:lstStyle/>
          <a:p>
            <a:pPr>
              <a:lnSpc>
                <a:spcPct val="100000"/>
              </a:lnSpc>
            </a:pPr>
            <a:r>
              <a:rPr lang="zh-CN" sz="1650" b="1">
                <a:solidFill>
                  <a:srgbClr val="D9534F"/>
                </a:solidFill>
                <a:latin typeface="Microsoft YaHei"/>
                <a:ea typeface="Microsoft YaHei"/>
              </a:rPr>
              <a:t>历史</a:t>
            </a:r>
            <a:r>
              <a:rPr lang="en-US" sz="1650" b="1">
                <a:solidFill>
                  <a:srgbClr val="D9534F"/>
                </a:solidFill>
                <a:latin typeface="Microsoft YaHei"/>
                <a:ea typeface="Microsoft YaHei"/>
              </a:rPr>
              <a:t> + </a:t>
            </a:r>
            <a:r>
              <a:rPr lang="zh-CN" sz="1650" b="1">
                <a:solidFill>
                  <a:srgbClr val="D9534F"/>
                </a:solidFill>
                <a:latin typeface="Microsoft YaHei"/>
                <a:ea typeface="Microsoft YaHei"/>
              </a:rPr>
              <a:t>硬件</a:t>
            </a:r>
            <a:r>
              <a:rPr lang="en-US" sz="1650" b="1">
                <a:solidFill>
                  <a:srgbClr val="D9534F"/>
                </a:solidFill>
                <a:latin typeface="Microsoft YaHei"/>
                <a:ea typeface="Microsoft YaHei"/>
              </a:rPr>
              <a:t> + </a:t>
            </a:r>
            <a:r>
              <a:rPr lang="zh-CN" sz="1650" b="1">
                <a:solidFill>
                  <a:srgbClr val="D9534F"/>
                </a:solidFill>
                <a:latin typeface="Microsoft YaHei"/>
                <a:ea typeface="Microsoft YaHei"/>
              </a:rPr>
              <a:t>软件</a:t>
            </a:r>
            <a:endParaRPr/>
          </a:p>
        </p:txBody>
      </p:sp>
      <p:sp>
        <p:nvSpPr>
          <p:cNvPr id="299" name="文本框 298" descr="{&quot;isTemplate&quot;:true,&quot;type&quot;:&quot;text&quot;}"/>
          <p:cNvSpPr txBox="1"/>
          <p:nvPr/>
        </p:nvSpPr>
        <p:spPr>
          <a:xfrm>
            <a:off x="552450" y="1771650"/>
            <a:ext cx="27051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底蕴、教学与科研条件、国际化氛围</a:t>
            </a:r>
            <a:endParaRPr/>
          </a:p>
        </p:txBody>
      </p:sp>
      <p:sp>
        <p:nvSpPr>
          <p:cNvPr id="300" name="矩形: 圆角 299"/>
          <p:cNvSpPr/>
          <p:nvPr/>
        </p:nvSpPr>
        <p:spPr>
          <a:xfrm>
            <a:off x="381000" y="2762250"/>
            <a:ext cx="3048000" cy="1695450"/>
          </a:xfrm>
          <a:prstGeom prst="roundRect">
            <a:avLst>
              <a:gd name="adj" fmla="val 6742"/>
            </a:avLst>
          </a:prstGeom>
          <a:solidFill>
            <a:srgbClr val="FFFFFF"/>
          </a:solidFill>
          <a:ln w="12700">
            <a:solidFill>
              <a:srgbClr val="D6DCE5"/>
            </a:solidFill>
            <a:prstDash val="solid"/>
          </a:ln>
        </p:spPr>
        <p:txBody>
          <a:bodyPr/>
          <a:lstStyle/>
          <a:p>
            <a:endParaRPr/>
          </a:p>
        </p:txBody>
      </p:sp>
      <p:sp>
        <p:nvSpPr>
          <p:cNvPr id="301" name="文本框 300" descr="{&quot;isTemplate&quot;:true,&quot;type&quot;:&quot;text&quot;}"/>
          <p:cNvSpPr txBox="1"/>
          <p:nvPr/>
        </p:nvSpPr>
        <p:spPr>
          <a:xfrm>
            <a:off x="552450" y="2933700"/>
            <a:ext cx="27051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工作诉求</a:t>
            </a:r>
            <a:endParaRPr/>
          </a:p>
        </p:txBody>
      </p:sp>
      <p:sp>
        <p:nvSpPr>
          <p:cNvPr id="302" name="文本框 301" descr="{&quot;isTemplate&quot;:true,&quot;type&quot;:&quot;text&quot;}"/>
          <p:cNvSpPr txBox="1"/>
          <p:nvPr/>
        </p:nvSpPr>
        <p:spPr>
          <a:xfrm>
            <a:off x="552450" y="3286125"/>
            <a:ext cx="2705100" cy="257175"/>
          </a:xfrm>
          <a:prstGeom prst="rect">
            <a:avLst/>
          </a:prstGeom>
        </p:spPr>
        <p:txBody>
          <a:bodyPr wrap="none" lIns="0" tIns="0" rIns="0" bIns="0"/>
          <a:lstStyle/>
          <a:p>
            <a:pPr>
              <a:lnSpc>
                <a:spcPct val="100000"/>
              </a:lnSpc>
            </a:pPr>
            <a:r>
              <a:rPr lang="zh-CN" sz="1650" b="1">
                <a:solidFill>
                  <a:srgbClr val="D9534F"/>
                </a:solidFill>
                <a:latin typeface="Microsoft YaHei"/>
                <a:ea typeface="Microsoft YaHei"/>
              </a:rPr>
              <a:t>要求</a:t>
            </a:r>
            <a:r>
              <a:rPr lang="en-US" sz="1650" b="1">
                <a:solidFill>
                  <a:srgbClr val="D9534F"/>
                </a:solidFill>
                <a:latin typeface="Microsoft YaHei"/>
                <a:ea typeface="Microsoft YaHei"/>
              </a:rPr>
              <a:t> + </a:t>
            </a:r>
            <a:r>
              <a:rPr lang="zh-CN" sz="1650" b="1">
                <a:solidFill>
                  <a:srgbClr val="D9534F"/>
                </a:solidFill>
                <a:latin typeface="Microsoft YaHei"/>
                <a:ea typeface="Microsoft YaHei"/>
              </a:rPr>
              <a:t>原因</a:t>
            </a:r>
            <a:endParaRPr/>
          </a:p>
        </p:txBody>
      </p:sp>
      <p:sp>
        <p:nvSpPr>
          <p:cNvPr id="303" name="文本框 302" descr="{&quot;isTemplate&quot;:true,&quot;type&quot;:&quot;text&quot;}"/>
          <p:cNvSpPr txBox="1"/>
          <p:nvPr/>
        </p:nvSpPr>
        <p:spPr>
          <a:xfrm>
            <a:off x="552450" y="3619500"/>
            <a:ext cx="2705100" cy="552450"/>
          </a:xfrm>
          <a:prstGeom prst="rect">
            <a:avLst/>
          </a:prstGeom>
        </p:spPr>
        <p:txBody>
          <a:bodyPr wrap="square" lIns="0" tIns="0" rIns="0" bIns="0">
            <a:normAutofit/>
          </a:bodyPr>
          <a:lstStyle/>
          <a:p>
            <a:pPr>
              <a:lnSpc>
                <a:spcPct val="150000"/>
              </a:lnSpc>
            </a:pPr>
            <a:r>
              <a:rPr lang="zh-CN" sz="1200">
                <a:solidFill>
                  <a:srgbClr val="4A5568"/>
                </a:solidFill>
                <a:latin typeface="Microsoft YaHei"/>
                <a:ea typeface="Microsoft YaHei"/>
              </a:rPr>
              <a:t>母语者、在北京、有耐心与责任心、能协作</a:t>
            </a:r>
            <a:endParaRPr/>
          </a:p>
        </p:txBody>
      </p:sp>
      <p:sp>
        <p:nvSpPr>
          <p:cNvPr id="304" name="矩形: 圆角 303"/>
          <p:cNvSpPr/>
          <p:nvPr/>
        </p:nvSpPr>
        <p:spPr>
          <a:xfrm>
            <a:off x="381000" y="4610100"/>
            <a:ext cx="3048000" cy="1695450"/>
          </a:xfrm>
          <a:prstGeom prst="roundRect">
            <a:avLst>
              <a:gd name="adj" fmla="val 6742"/>
            </a:avLst>
          </a:prstGeom>
          <a:solidFill>
            <a:srgbClr val="F7F9FC"/>
          </a:solidFill>
          <a:ln w="12700">
            <a:solidFill>
              <a:srgbClr val="D6DCE5"/>
            </a:solidFill>
            <a:prstDash val="solid"/>
          </a:ln>
        </p:spPr>
        <p:txBody>
          <a:bodyPr/>
          <a:lstStyle/>
          <a:p>
            <a:endParaRPr/>
          </a:p>
        </p:txBody>
      </p:sp>
      <p:sp>
        <p:nvSpPr>
          <p:cNvPr id="305" name="文本框 304" descr="{&quot;isTemplate&quot;:true,&quot;type&quot;:&quot;text&quot;}"/>
          <p:cNvSpPr txBox="1"/>
          <p:nvPr/>
        </p:nvSpPr>
        <p:spPr>
          <a:xfrm>
            <a:off x="552450" y="4781550"/>
            <a:ext cx="27051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致歉替代</a:t>
            </a:r>
            <a:endParaRPr/>
          </a:p>
        </p:txBody>
      </p:sp>
      <p:sp>
        <p:nvSpPr>
          <p:cNvPr id="306" name="文本框 305" descr="{&quot;isTemplate&quot;:true,&quot;type&quot;:&quot;text&quot;}"/>
          <p:cNvSpPr txBox="1"/>
          <p:nvPr/>
        </p:nvSpPr>
        <p:spPr>
          <a:xfrm>
            <a:off x="552450" y="5133975"/>
            <a:ext cx="2705100" cy="257175"/>
          </a:xfrm>
          <a:prstGeom prst="rect">
            <a:avLst/>
          </a:prstGeom>
        </p:spPr>
        <p:txBody>
          <a:bodyPr wrap="none" lIns="0" tIns="0" rIns="0" bIns="0"/>
          <a:lstStyle/>
          <a:p>
            <a:pPr>
              <a:lnSpc>
                <a:spcPct val="100000"/>
              </a:lnSpc>
            </a:pPr>
            <a:r>
              <a:rPr lang="zh-CN" sz="1650" b="1">
                <a:solidFill>
                  <a:srgbClr val="D9534F"/>
                </a:solidFill>
                <a:latin typeface="Microsoft YaHei"/>
                <a:ea typeface="Microsoft YaHei"/>
              </a:rPr>
              <a:t>原因</a:t>
            </a:r>
            <a:r>
              <a:rPr lang="en-US" sz="1650" b="1">
                <a:solidFill>
                  <a:srgbClr val="D9534F"/>
                </a:solidFill>
                <a:latin typeface="Microsoft YaHei"/>
                <a:ea typeface="Microsoft YaHei"/>
              </a:rPr>
              <a:t> + </a:t>
            </a:r>
            <a:r>
              <a:rPr lang="zh-CN" sz="1650" b="1">
                <a:solidFill>
                  <a:srgbClr val="D9534F"/>
                </a:solidFill>
                <a:latin typeface="Microsoft YaHei"/>
                <a:ea typeface="Microsoft YaHei"/>
              </a:rPr>
              <a:t>替代方案</a:t>
            </a:r>
            <a:endParaRPr/>
          </a:p>
        </p:txBody>
      </p:sp>
      <p:sp>
        <p:nvSpPr>
          <p:cNvPr id="307" name="文本框 306" descr="{&quot;isTemplate&quot;:true,&quot;type&quot;:&quot;text&quot;}"/>
          <p:cNvSpPr txBox="1"/>
          <p:nvPr/>
        </p:nvSpPr>
        <p:spPr>
          <a:xfrm>
            <a:off x="552450" y="5467350"/>
            <a:ext cx="27051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先道歉说原因，再给出新的时间安排</a:t>
            </a:r>
            <a:endParaRPr/>
          </a:p>
        </p:txBody>
      </p:sp>
      <p:sp>
        <p:nvSpPr>
          <p:cNvPr id="308" name="矩形: 圆角 307"/>
          <p:cNvSpPr/>
          <p:nvPr/>
        </p:nvSpPr>
        <p:spPr>
          <a:xfrm>
            <a:off x="3657600" y="914400"/>
            <a:ext cx="8153400" cy="1314450"/>
          </a:xfrm>
          <a:prstGeom prst="roundRect">
            <a:avLst>
              <a:gd name="adj" fmla="val 7246"/>
            </a:avLst>
          </a:prstGeom>
          <a:solidFill>
            <a:srgbClr val="FFFFFF"/>
          </a:solidFill>
          <a:ln w="12700">
            <a:solidFill>
              <a:srgbClr val="D6DCE5"/>
            </a:solidFill>
            <a:prstDash val="solid"/>
          </a:ln>
        </p:spPr>
        <p:txBody>
          <a:bodyPr/>
          <a:lstStyle/>
          <a:p>
            <a:endParaRPr/>
          </a:p>
        </p:txBody>
      </p:sp>
      <p:sp>
        <p:nvSpPr>
          <p:cNvPr id="309" name="矩形: 圆角 308"/>
          <p:cNvSpPr/>
          <p:nvPr/>
        </p:nvSpPr>
        <p:spPr>
          <a:xfrm>
            <a:off x="3829050" y="1066800"/>
            <a:ext cx="609600" cy="247650"/>
          </a:xfrm>
          <a:prstGeom prst="roundRect">
            <a:avLst>
              <a:gd name="adj" fmla="val 3842308"/>
            </a:avLst>
          </a:prstGeom>
          <a:solidFill>
            <a:srgbClr val="1E4FA8"/>
          </a:solidFill>
          <a:ln/>
        </p:spPr>
        <p:txBody>
          <a:bodyPr/>
          <a:lstStyle/>
          <a:p>
            <a:endParaRPr/>
          </a:p>
        </p:txBody>
      </p:sp>
      <p:sp>
        <p:nvSpPr>
          <p:cNvPr id="310" name="文本框 309" descr="{&quot;isTemplate&quot;:true,&quot;type&quot;:&quot;text&quot;}"/>
          <p:cNvSpPr txBox="1"/>
          <p:nvPr/>
        </p:nvSpPr>
        <p:spPr>
          <a:xfrm>
            <a:off x="3943350" y="1095375"/>
            <a:ext cx="38100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2018</a:t>
            </a:r>
            <a:endParaRPr/>
          </a:p>
        </p:txBody>
      </p:sp>
      <p:sp>
        <p:nvSpPr>
          <p:cNvPr id="311" name="文本框 310" descr="{&quot;isTemplate&quot;:true,&quot;type&quot;:&quot;text&quot;}"/>
          <p:cNvSpPr txBox="1"/>
          <p:nvPr/>
        </p:nvSpPr>
        <p:spPr>
          <a:xfrm>
            <a:off x="4533900" y="1095375"/>
            <a:ext cx="104775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推荐大学</a:t>
            </a:r>
            <a:r>
              <a:rPr lang="en-US" sz="1200">
                <a:solidFill>
                  <a:srgbClr val="8B97A8"/>
                </a:solidFill>
                <a:latin typeface="Microsoft YaHei"/>
                <a:ea typeface="Microsoft YaHei"/>
              </a:rPr>
              <a:t> · </a:t>
            </a:r>
            <a:r>
              <a:rPr lang="zh-CN" sz="1200">
                <a:solidFill>
                  <a:srgbClr val="8B97A8"/>
                </a:solidFill>
                <a:latin typeface="Microsoft YaHei"/>
                <a:ea typeface="Microsoft YaHei"/>
              </a:rPr>
              <a:t>节选</a:t>
            </a:r>
            <a:endParaRPr/>
          </a:p>
        </p:txBody>
      </p:sp>
      <p:sp>
        <p:nvSpPr>
          <p:cNvPr id="312" name="文本框 311" descr="{&quot;isTemplate&quot;:true,&quot;type&quot;:&quot;text&quot;}"/>
          <p:cNvSpPr txBox="1"/>
          <p:nvPr/>
        </p:nvSpPr>
        <p:spPr>
          <a:xfrm>
            <a:off x="3829050" y="1371600"/>
            <a:ext cx="78105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As you are interested in Chinese culture, I recommend you Peking University. It is also renowned for its excellent teaching and research facilities.</a:t>
            </a:r>
            <a:endParaRPr/>
          </a:p>
        </p:txBody>
      </p:sp>
      <p:sp>
        <p:nvSpPr>
          <p:cNvPr id="313" name="矩形: 圆角 312"/>
          <p:cNvSpPr/>
          <p:nvPr/>
        </p:nvSpPr>
        <p:spPr>
          <a:xfrm>
            <a:off x="3657600" y="2343150"/>
            <a:ext cx="8153400" cy="1666875"/>
          </a:xfrm>
          <a:prstGeom prst="roundRect">
            <a:avLst>
              <a:gd name="adj" fmla="val 5714"/>
            </a:avLst>
          </a:prstGeom>
          <a:solidFill>
            <a:srgbClr val="F7F9FC"/>
          </a:solidFill>
          <a:ln w="12700">
            <a:solidFill>
              <a:srgbClr val="D6DCE5"/>
            </a:solidFill>
            <a:prstDash val="solid"/>
          </a:ln>
        </p:spPr>
        <p:txBody>
          <a:bodyPr/>
          <a:lstStyle/>
          <a:p>
            <a:endParaRPr/>
          </a:p>
        </p:txBody>
      </p:sp>
      <p:sp>
        <p:nvSpPr>
          <p:cNvPr id="314" name="矩形: 圆角 313"/>
          <p:cNvSpPr/>
          <p:nvPr/>
        </p:nvSpPr>
        <p:spPr>
          <a:xfrm>
            <a:off x="3829050" y="2495550"/>
            <a:ext cx="609600" cy="247650"/>
          </a:xfrm>
          <a:prstGeom prst="roundRect">
            <a:avLst>
              <a:gd name="adj" fmla="val 3842308"/>
            </a:avLst>
          </a:prstGeom>
          <a:solidFill>
            <a:srgbClr val="1E4FA8"/>
          </a:solidFill>
          <a:ln/>
        </p:spPr>
        <p:txBody>
          <a:bodyPr/>
          <a:lstStyle/>
          <a:p>
            <a:endParaRPr/>
          </a:p>
        </p:txBody>
      </p:sp>
      <p:sp>
        <p:nvSpPr>
          <p:cNvPr id="315" name="文本框 314" descr="{&quot;isTemplate&quot;:true,&quot;type&quot;:&quot;text&quot;}"/>
          <p:cNvSpPr txBox="1"/>
          <p:nvPr/>
        </p:nvSpPr>
        <p:spPr>
          <a:xfrm>
            <a:off x="3943350" y="2524125"/>
            <a:ext cx="38100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2020</a:t>
            </a:r>
            <a:endParaRPr/>
          </a:p>
        </p:txBody>
      </p:sp>
      <p:sp>
        <p:nvSpPr>
          <p:cNvPr id="316" name="文本框 315" descr="{&quot;isTemplate&quot;:true,&quot;type&quot;:&quot;text&quot;}"/>
          <p:cNvSpPr txBox="1"/>
          <p:nvPr/>
        </p:nvSpPr>
        <p:spPr>
          <a:xfrm>
            <a:off x="4533900" y="2524125"/>
            <a:ext cx="104775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外教推荐</a:t>
            </a:r>
            <a:r>
              <a:rPr lang="en-US" sz="1200">
                <a:solidFill>
                  <a:srgbClr val="8B97A8"/>
                </a:solidFill>
                <a:latin typeface="Microsoft YaHei"/>
                <a:ea typeface="Microsoft YaHei"/>
              </a:rPr>
              <a:t> · </a:t>
            </a:r>
            <a:r>
              <a:rPr lang="zh-CN" sz="1200">
                <a:solidFill>
                  <a:srgbClr val="8B97A8"/>
                </a:solidFill>
                <a:latin typeface="Microsoft YaHei"/>
                <a:ea typeface="Microsoft YaHei"/>
              </a:rPr>
              <a:t>节选</a:t>
            </a:r>
            <a:endParaRPr/>
          </a:p>
        </p:txBody>
      </p:sp>
      <p:sp>
        <p:nvSpPr>
          <p:cNvPr id="317" name="文本框 316" descr="{&quot;isTemplate&quot;:true,&quot;type&quot;:&quot;text&quot;}"/>
          <p:cNvSpPr txBox="1"/>
          <p:nvPr/>
        </p:nvSpPr>
        <p:spPr>
          <a:xfrm>
            <a:off x="3829050" y="2800350"/>
            <a:ext cx="7810500" cy="1057275"/>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As for the requirement for the teacher, he or she should be a native speaker and currently in Beijing. Most importantly, the teacher should be able to adapt to our teaching culture.</a:t>
            </a:r>
            <a:endParaRPr/>
          </a:p>
        </p:txBody>
      </p:sp>
      <p:sp>
        <p:nvSpPr>
          <p:cNvPr id="318" name="矩形: 圆角 317"/>
          <p:cNvSpPr/>
          <p:nvPr/>
        </p:nvSpPr>
        <p:spPr>
          <a:xfrm>
            <a:off x="3657600" y="4124325"/>
            <a:ext cx="8153400" cy="1314450"/>
          </a:xfrm>
          <a:prstGeom prst="roundRect">
            <a:avLst>
              <a:gd name="adj" fmla="val 7246"/>
            </a:avLst>
          </a:prstGeom>
          <a:solidFill>
            <a:srgbClr val="FFFFFF"/>
          </a:solidFill>
          <a:ln w="12700">
            <a:solidFill>
              <a:srgbClr val="D6DCE5"/>
            </a:solidFill>
            <a:prstDash val="solid"/>
          </a:ln>
        </p:spPr>
        <p:txBody>
          <a:bodyPr/>
          <a:lstStyle/>
          <a:p>
            <a:endParaRPr/>
          </a:p>
        </p:txBody>
      </p:sp>
      <p:sp>
        <p:nvSpPr>
          <p:cNvPr id="319" name="矩形: 圆角 318"/>
          <p:cNvSpPr/>
          <p:nvPr/>
        </p:nvSpPr>
        <p:spPr>
          <a:xfrm>
            <a:off x="3829050" y="4276725"/>
            <a:ext cx="609600" cy="247650"/>
          </a:xfrm>
          <a:prstGeom prst="roundRect">
            <a:avLst>
              <a:gd name="adj" fmla="val 3842308"/>
            </a:avLst>
          </a:prstGeom>
          <a:solidFill>
            <a:srgbClr val="D9534F"/>
          </a:solidFill>
          <a:ln/>
        </p:spPr>
        <p:txBody>
          <a:bodyPr/>
          <a:lstStyle/>
          <a:p>
            <a:endParaRPr/>
          </a:p>
        </p:txBody>
      </p:sp>
      <p:sp>
        <p:nvSpPr>
          <p:cNvPr id="320" name="文本框 319" descr="{&quot;isTemplate&quot;:true,&quot;type&quot;:&quot;text&quot;}"/>
          <p:cNvSpPr txBox="1"/>
          <p:nvPr/>
        </p:nvSpPr>
        <p:spPr>
          <a:xfrm>
            <a:off x="3943350" y="4305300"/>
            <a:ext cx="38100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2021</a:t>
            </a:r>
            <a:endParaRPr/>
          </a:p>
        </p:txBody>
      </p:sp>
      <p:sp>
        <p:nvSpPr>
          <p:cNvPr id="321" name="文本框 320" descr="{&quot;isTemplate&quot;:true,&quot;type&quot;:&quot;text&quot;}"/>
          <p:cNvSpPr txBox="1"/>
          <p:nvPr/>
        </p:nvSpPr>
        <p:spPr>
          <a:xfrm>
            <a:off x="4533900" y="4305300"/>
            <a:ext cx="1047750" cy="190500"/>
          </a:xfrm>
          <a:prstGeom prst="rect">
            <a:avLst/>
          </a:prstGeom>
        </p:spPr>
        <p:txBody>
          <a:bodyPr wrap="none" lIns="0" tIns="0" rIns="0" bIns="0"/>
          <a:lstStyle/>
          <a:p>
            <a:pPr>
              <a:lnSpc>
                <a:spcPct val="100000"/>
              </a:lnSpc>
            </a:pPr>
            <a:r>
              <a:rPr lang="zh-CN" sz="1200">
                <a:solidFill>
                  <a:srgbClr val="8B97A8"/>
                </a:solidFill>
                <a:latin typeface="Microsoft YaHei"/>
                <a:ea typeface="Microsoft YaHei"/>
              </a:rPr>
              <a:t>替代安排</a:t>
            </a:r>
            <a:r>
              <a:rPr lang="en-US" sz="1200">
                <a:solidFill>
                  <a:srgbClr val="8B97A8"/>
                </a:solidFill>
                <a:latin typeface="Microsoft YaHei"/>
                <a:ea typeface="Microsoft YaHei"/>
              </a:rPr>
              <a:t> · </a:t>
            </a:r>
            <a:r>
              <a:rPr lang="zh-CN" sz="1200">
                <a:solidFill>
                  <a:srgbClr val="8B97A8"/>
                </a:solidFill>
                <a:latin typeface="Microsoft YaHei"/>
                <a:ea typeface="Microsoft YaHei"/>
              </a:rPr>
              <a:t>节选</a:t>
            </a:r>
            <a:endParaRPr/>
          </a:p>
        </p:txBody>
      </p:sp>
      <p:sp>
        <p:nvSpPr>
          <p:cNvPr id="322" name="文本框 321" descr="{&quot;isTemplate&quot;:true,&quot;type&quot;:&quot;text&quot;}"/>
          <p:cNvSpPr txBox="1"/>
          <p:nvPr/>
        </p:nvSpPr>
        <p:spPr>
          <a:xfrm>
            <a:off x="3829050" y="4581525"/>
            <a:ext cx="78105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I was wondering if we could reschedule for next week instead? We can choose a day and time that works best for both of us.</a:t>
            </a:r>
            <a:endParaRPr/>
          </a:p>
        </p:txBody>
      </p:sp>
      <p:sp>
        <p:nvSpPr>
          <p:cNvPr id="323" name="文本框 322" descr="{&quot;isTemplate&quot;:true,&quot;type&quot;:&quot;text&quot;}"/>
          <p:cNvSpPr txBox="1"/>
          <p:nvPr/>
        </p:nvSpPr>
        <p:spPr>
          <a:xfrm>
            <a:off x="3657600" y="5553075"/>
            <a:ext cx="8153400" cy="276225"/>
          </a:xfrm>
          <a:prstGeom prst="rect">
            <a:avLst/>
          </a:prstGeom>
        </p:spPr>
        <p:txBody>
          <a:bodyPr wrap="none" lIns="0" tIns="0" rIns="0" bIns="0"/>
          <a:lstStyle/>
          <a:p>
            <a:pPr>
              <a:lnSpc>
                <a:spcPct val="150000"/>
              </a:lnSpc>
            </a:pPr>
            <a:r>
              <a:rPr lang="zh-CN" sz="1200">
                <a:solidFill>
                  <a:srgbClr val="8B97A8"/>
                </a:solidFill>
                <a:latin typeface="Microsoft YaHei"/>
                <a:ea typeface="Microsoft YaHei"/>
              </a:rPr>
              <a:t>共同点：三类话题都要求</a:t>
            </a:r>
            <a:r>
              <a:rPr lang="en-US" sz="1200">
                <a:solidFill>
                  <a:srgbClr val="8B97A8"/>
                </a:solidFill>
                <a:latin typeface="Microsoft YaHei"/>
                <a:ea typeface="Microsoft YaHei"/>
              </a:rPr>
              <a:t>"</a:t>
            </a:r>
            <a:r>
              <a:rPr lang="zh-CN" sz="1200">
                <a:solidFill>
                  <a:srgbClr val="8B97A8"/>
                </a:solidFill>
                <a:latin typeface="Microsoft YaHei"/>
                <a:ea typeface="Microsoft YaHei"/>
              </a:rPr>
              <a:t>先讲清条件或原因，再给出具体安排</a:t>
            </a:r>
            <a:r>
              <a:rPr lang="en-US" sz="1200">
                <a:solidFill>
                  <a:srgbClr val="8B97A8"/>
                </a:solidFill>
                <a:latin typeface="Microsoft YaHei"/>
                <a:ea typeface="Microsoft YaHei"/>
              </a:rPr>
              <a:t>"</a:t>
            </a:r>
            <a:r>
              <a:rPr lang="zh-CN" sz="1200">
                <a:solidFill>
                  <a:srgbClr val="8B97A8"/>
                </a:solidFill>
                <a:latin typeface="Microsoft YaHei"/>
                <a:ea typeface="Microsoft YaHei"/>
              </a:rPr>
              <a:t>，理由永远紧跟在主张之后。</a:t>
            </a:r>
            <a:endParaRPr/>
          </a:p>
        </p:txBody>
      </p:sp>
      <p:sp>
        <p:nvSpPr>
          <p:cNvPr id="324" name="文本框 323"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325" name="文本框 324"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18 / 30</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4&lt;/Text&gt;&#10;            &lt;/Box&gt;&#10;            &lt;Text style={{ fontSize: 30, fontWeight: 'bold', color: '#0E3F8C' }}&gt;结尾怎么写：北京真题结尾句库&lt;/Text&gt;&#10;        &lt;/Box&gt;&#10;        &lt;Text style={{ fontSize: 14, color: '#8B97A8' }}&gt;中间段与结尾怎么写：北京真题句库（二）&lt;/Text&gt;&#10;    &lt;/Box&gt;&#10;&#10;    {/* B 区：非对称双栏 左 856 句库 + 24 + 右 320 固定动作 */}&#10;    &lt;Box style={{ width: 1280, height: 612, flexDirection: 'row', padding: '24px 40px 20px 40px', gap: 24 }}&gt;&#10;        &lt;Box style={{ width: 856, height: 568, flexDirection: 'column', gap: 6 }}&gt;&#10;            &lt;Box style={{ width: 856, padding: '8px 18px', flexDirection: 'row', alignItems: 'center', gap: 12, background: '#FFFFFF', border: '1px solid #D6DCE5', borderRadius: 10 }}&gt;&#10;                &lt;Box style={{ width: 110 }}&gt;&#10;                    &lt;Box style={{ padding: '3px 12px', background: '#1E4FA8', borderRadius: 999 }}&gt;&#10;                        &lt;Text style={{ fontSize: 16, fontWeight: 'bold', color: '#FFFFFF' }}&gt;2023 西城&lt;/Text&gt;&#10;                    &lt;/Box&gt;&#10;                &lt;/Box&gt;&#10;                &lt;Text style={{ width: 706, fontSize: 22, color: '#1A2230', lineHeight: 1.4 }}&gt;&#10;                    What do you think of my plan? I'm looking forward to your early reply.&#10;                &lt;/Text&gt;&#10;            &lt;/Box&gt;&#10;&#10;            &lt;Box style={{ width: 856, padding: '8px 18px', flexDirection: 'row', alignItems: 'center', gap: 12, background: '#F7F9FC', border: '1px solid #D6DCE5', borderRadius: 10 }}&gt;&#10;                &lt;Box style={{ width: 110 }}&gt;&#10;                    &lt;Box style={{ padding: '3px 12px', background: '#1E4FA8', borderRadius: 999 }}&gt;&#10;                        &lt;Text style={{ fontSize: 16, fontWeight: 'bold', color: '#FFFFFF' }}&gt;2023&lt;/Text&gt;&#10;                    &lt;/Box&gt;&#10;                &lt;/Box&gt;&#10;                &lt;Text style={{ width: 706, fontSize: 22, color: '#1A2230', lineHeight: 1.4 }}&gt;&#10;                    Hope my advice is helpful to you. I'm looking forward to your early reply.&#10;                &lt;/Text&gt;&#10;            &lt;/Box&gt;&#10;&#10;            &lt;Box style={{ width: 856, padding: '8px 18px', flexDirection: 'row', alignItems: 'center', gap: 12, background: '#FFFFFF', border: '1px solid #D6DCE5', borderRadius: 10 }}&gt;&#10;                &lt;Box style={{ width: 110 }}&gt;&#10;                    &lt;Box style={{ padding: '3px 12px', background: '#1E4FA8', borderRadius: 999 }}&gt;&#10;                        &lt;Text style={{ fontSize: 16, fontWeight: 'bold', color: '#FFFFFF' }}&gt;2022&lt;/Text&gt;&#10;                    &lt;/Box&gt;&#10;                &lt;/Box&gt;&#10;                &lt;Text style={{ width: 706, fontSize: 22, color: '#1A2230', lineHeight: 1.4 }}&gt;&#10;                    Would you let me know as soon as possible if you will accept my invitation? I'm looking forward to your early reply.&#10;                &lt;/Text&gt;&#10;            &lt;/Box&gt;&#10;&#10;            &lt;Box style={{ width: 856, padding: '8px 18px', flexDirection: 'row', alignItems: 'center', gap: 12, background: '#F7F9FC', border: '1px solid #D6DCE5', borderRadius: 10 }}&gt;&#10;                &lt;Box style={{ width: 110 }}&gt;&#10;                    &lt;Box style={{ padding: '3px 12px', background: '#D9534F', borderRadius: 999 }}&gt;&#10;                        &lt;Text style={{ fontSize: 16, fontWeight: 'bold', color: '#FFFFFF' }}&gt;2021&lt;/Text&gt;&#10;                    &lt;/Box&gt;&#10;                &lt;/Box&gt;&#10;                &lt;Text style={{ width: 706, fontSize: 22, color: '#1A2230', lineHeight: 1.4 }}&gt;&#10;                    Once again, I'm sorry for any inconvenience that I caused. I hope you can accept my apologies.&#10;                &lt;/Text&gt;&#10;            &lt;/Box&gt;&#10;&#10;            &lt;Box style={{ width: 856, padding: '8px 18px', flexDirection: 'row', alignItems: 'center', gap: 12, background: '#FFFFFF', border: '1px solid #D6DCE5', borderRadius: 10 }}&gt;&#10;                &lt;Box style={{ width: 110 }}&gt;&#10;                    &lt;Box style={{ padding: '3px 12px', background: '#1E4FA8', borderRadius: 999 }}&gt;&#10;                        &lt;Text style={{ fontSize: 16, fontWeight: 'bold', color: '#FFFFFF' }}&gt;2020&lt;/Text&gt;&#10;                    &lt;/Box&gt;&#10;                &lt;/Box&gt;&#10;                &lt;Text style={{ width: 706, fontSize: 22, color: '#1A2230', lineHeight: 1.4 }}&gt;&#10;                    Thanks for your help. Please take good care of yourself. Remember to wear a mask when necessary.&#10;                &lt;/Text&gt;&#10;            &lt;/Box&gt;&#10;&#10;            &lt;Box style={{ width: 856, padding: '8px 18px', flexDirection: 'row', alignItems: 'center', gap: 12, background: '#F7F9FC', border: '1px solid #D6DCE5', borderRadius: 10 }}&gt;&#10;                &lt;Box style={{ width: 110 }}&gt;&#10;                    &lt;Box style={{ padding: '3px 12px', background: '#1E4FA8', borderRadius: 999 }}&gt;&#10;                        &lt;Text style={{ fontSize: 16, fontWeight: 'bold', color: '#FFFFFF' }}&gt;2019&lt;/Text&gt;&#10;                    &lt;/Box&gt;&#10;                &lt;/Box&gt;&#10;                &lt;Text style={{ width: 706, fontSize: 22, color: '#1A2230', lineHeight: 1.4 }}&gt;&#10;                    Hope you can have a good time. If you have any questions, please contact me.&#10;                &lt;/Text&gt;&#10;            &lt;/Box&gt;&#10;&#10;            &lt;Text style={{ fontSize: 16, color: '#8B97A8', lineHeight: 1.5 }}&gt;&#10;                2017 / 2018 两句与 2019 / 2023 完全同款，说明这两句是北京卷的&quot;通用收尾&quot;。&#10;            &lt;/Text&gt;&#10;        &lt;/Box&gt;&#10;&#10;        &lt;Box style={{ width: 320, height: 568, flexDirection: 'column', gap: 14 }}&gt;&#10;            &lt;Box style={{ width: 320, padding: 20, background: '#0E3F8C', borderRadius: 12, flexDirection: 'column', gap: 12 }}&gt;&#10;                &lt;Text style={{ fontSize: 24, fontWeight: 'bold', color: '#FFFFFF' }}&gt;结尾三个动作&lt;/Text&gt;&#10;                &lt;Box style={{ width: 280, height: 1, background: 'rgba(255,255,255,0.25)' }} /&gt;&#10;                &lt;Text style={{ fontSize: 22, color: '#FFC107', lineHeight: 1.45 }}&gt;1. 归结建议 / 表态&lt;/Text&gt;&#10;                &lt;Text style={{ fontSize: 22, color: '#FFFFFF', lineHeight: 1.45 }}&gt;2. 期待回复&lt;/Text&gt;&#10;                &lt;Text style={{ fontSize: 22, color: '#FFFFFF', lineHeight: 1.45 }}&gt;3. 致谢或祝愿&lt;/Text&gt;&#10;            &lt;/Box&gt;&#10;&#10;            &lt;Box style={{ width: 320, padding: 20, background: '#E8EFF8', borderRadius: 12, flexDirection: 'column', gap: 10 }}&gt;&#10;                &lt;FAIcon name='exclamation-circle' style={{ fill: '#D9534F', width: 24, height: 24 }} /&gt;&#10;                &lt;Text style={{ fontSize: 22, fontWeight: 'bold', color: '#0E3F8C', lineHeight: 1.45 }}&gt;&#10;                    结尾只做收束&#10;                &lt;/Text&gt;&#10;                &lt;Text style={{ fontSize: 16, color: '#4A5568', lineHeight: 1.5 }}&gt;&#10;                    不要在结尾再补一条建议，那会把主体段的比例打乱。&#10;                &lt;/Text&gt;&#10;            &lt;/Box&gt;&#10;        &lt;/Box&gt;&#10;    &lt;/Box&gt;&#10;&#10;    &lt;Box style={{ width: 1280, height: 36, flexDirection: 'row', alignItems: 'center', justifyContent: 'space-between', padding: '0 40px' }}&gt;&#10;        &lt;Text style={{ fontSize: 14, color: '#8B97A8' }}&gt;高考建议信 · 北京专用&lt;/Text&gt;&#10;        &lt;Text style={{ fontSize: 14, color: '#8B97A8' }}&gt;19 / 30&lt;/Text&gt;&#10;    &lt;/Box&gt;&#10;&lt;/Slide&gt;&#10;"/>
        <p:cNvGrpSpPr/>
        <p:nvPr/>
      </p:nvGrpSpPr>
      <p:grpSpPr>
        <a:xfrm>
          <a:off x="0" y="0"/>
          <a:ext cx="0" cy="0"/>
          <a:chOff x="0" y="0"/>
          <a:chExt cx="0" cy="0"/>
        </a:xfrm>
      </p:grpSpPr>
      <p:sp>
        <p:nvSpPr>
          <p:cNvPr id="327" name="矩形 326"/>
          <p:cNvSpPr/>
          <p:nvPr/>
        </p:nvSpPr>
        <p:spPr>
          <a:xfrm>
            <a:off x="0" y="0"/>
            <a:ext cx="12192000" cy="6858000"/>
          </a:xfrm>
          <a:prstGeom prst="rect">
            <a:avLst/>
          </a:prstGeom>
          <a:solidFill>
            <a:srgbClr val="FFFFFF"/>
          </a:solidFill>
          <a:ln/>
        </p:spPr>
        <p:txBody>
          <a:bodyPr/>
          <a:lstStyle/>
          <a:p>
            <a:endParaRPr/>
          </a:p>
        </p:txBody>
      </p:sp>
      <p:sp>
        <p:nvSpPr>
          <p:cNvPr id="328" name="任意多边形: 形状 327"/>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329" name="矩形: 圆角 328"/>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330" name="文本框 329"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04</a:t>
            </a:r>
            <a:endParaRPr/>
          </a:p>
        </p:txBody>
      </p:sp>
      <p:sp>
        <p:nvSpPr>
          <p:cNvPr id="331" name="文本框 330" descr="{&quot;isTemplate&quot;:true,&quot;type&quot;:&quot;text&quot;}"/>
          <p:cNvSpPr txBox="1"/>
          <p:nvPr/>
        </p:nvSpPr>
        <p:spPr>
          <a:xfrm>
            <a:off x="819150" y="161925"/>
            <a:ext cx="4000500"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结尾怎么写：北京真题结尾句库</a:t>
            </a:r>
            <a:endParaRPr/>
          </a:p>
        </p:txBody>
      </p:sp>
      <p:sp>
        <p:nvSpPr>
          <p:cNvPr id="332" name="文本框 331" descr="{&quot;isTemplate&quot;:true,&quot;type&quot;:&quot;text&quot;}"/>
          <p:cNvSpPr txBox="1"/>
          <p:nvPr/>
        </p:nvSpPr>
        <p:spPr>
          <a:xfrm>
            <a:off x="9277350" y="257175"/>
            <a:ext cx="25336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中间段与结尾怎么写：北京真题句库（二）</a:t>
            </a:r>
            <a:endParaRPr/>
          </a:p>
        </p:txBody>
      </p:sp>
      <p:sp>
        <p:nvSpPr>
          <p:cNvPr id="333" name="矩形: 圆角 332"/>
          <p:cNvSpPr/>
          <p:nvPr/>
        </p:nvSpPr>
        <p:spPr>
          <a:xfrm>
            <a:off x="381000" y="914400"/>
            <a:ext cx="8153400" cy="857250"/>
          </a:xfrm>
          <a:prstGeom prst="roundRect">
            <a:avLst>
              <a:gd name="adj" fmla="val 11111"/>
            </a:avLst>
          </a:prstGeom>
          <a:solidFill>
            <a:srgbClr val="FFFFFF"/>
          </a:solidFill>
          <a:ln w="12700">
            <a:solidFill>
              <a:srgbClr val="D6DCE5"/>
            </a:solidFill>
            <a:prstDash val="solid"/>
          </a:ln>
        </p:spPr>
        <p:txBody>
          <a:bodyPr/>
          <a:lstStyle/>
          <a:p>
            <a:endParaRPr/>
          </a:p>
        </p:txBody>
      </p:sp>
      <p:sp>
        <p:nvSpPr>
          <p:cNvPr id="334" name="矩形: 圆角 333"/>
          <p:cNvSpPr/>
          <p:nvPr/>
        </p:nvSpPr>
        <p:spPr>
          <a:xfrm>
            <a:off x="552450" y="1219200"/>
            <a:ext cx="1047750" cy="247650"/>
          </a:xfrm>
          <a:prstGeom prst="roundRect">
            <a:avLst>
              <a:gd name="adj" fmla="val 3842308"/>
            </a:avLst>
          </a:prstGeom>
          <a:solidFill>
            <a:srgbClr val="1E4FA8"/>
          </a:solidFill>
          <a:ln/>
        </p:spPr>
        <p:txBody>
          <a:bodyPr/>
          <a:lstStyle/>
          <a:p>
            <a:endParaRPr/>
          </a:p>
        </p:txBody>
      </p:sp>
      <p:sp>
        <p:nvSpPr>
          <p:cNvPr id="335" name="文本框 334" descr="{&quot;isTemplate&quot;:true,&quot;type&quot;:&quot;text&quot;}"/>
          <p:cNvSpPr txBox="1"/>
          <p:nvPr/>
        </p:nvSpPr>
        <p:spPr>
          <a:xfrm>
            <a:off x="666750" y="1247775"/>
            <a:ext cx="8191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2023 </a:t>
            </a:r>
            <a:r>
              <a:rPr lang="zh-CN" sz="1200" b="1">
                <a:solidFill>
                  <a:srgbClr val="FFFFFF"/>
                </a:solidFill>
                <a:latin typeface="Microsoft YaHei"/>
                <a:ea typeface="Microsoft YaHei"/>
              </a:rPr>
              <a:t>西城</a:t>
            </a:r>
            <a:endParaRPr/>
          </a:p>
        </p:txBody>
      </p:sp>
      <p:sp>
        <p:nvSpPr>
          <p:cNvPr id="336" name="文本框 335" descr="{&quot;isTemplate&quot;:true,&quot;type&quot;:&quot;text&quot;}"/>
          <p:cNvSpPr txBox="1"/>
          <p:nvPr/>
        </p:nvSpPr>
        <p:spPr>
          <a:xfrm>
            <a:off x="1704975" y="990600"/>
            <a:ext cx="6657975"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What do you think of my plan? I'm looking forward to your early reply.</a:t>
            </a:r>
            <a:endParaRPr/>
          </a:p>
        </p:txBody>
      </p:sp>
      <p:sp>
        <p:nvSpPr>
          <p:cNvPr id="337" name="矩形: 圆角 336"/>
          <p:cNvSpPr/>
          <p:nvPr/>
        </p:nvSpPr>
        <p:spPr>
          <a:xfrm>
            <a:off x="381000" y="1828800"/>
            <a:ext cx="8153400" cy="857250"/>
          </a:xfrm>
          <a:prstGeom prst="roundRect">
            <a:avLst>
              <a:gd name="adj" fmla="val 11111"/>
            </a:avLst>
          </a:prstGeom>
          <a:solidFill>
            <a:srgbClr val="F7F9FC"/>
          </a:solidFill>
          <a:ln w="12700">
            <a:solidFill>
              <a:srgbClr val="D6DCE5"/>
            </a:solidFill>
            <a:prstDash val="solid"/>
          </a:ln>
        </p:spPr>
        <p:txBody>
          <a:bodyPr/>
          <a:lstStyle/>
          <a:p>
            <a:endParaRPr/>
          </a:p>
        </p:txBody>
      </p:sp>
      <p:sp>
        <p:nvSpPr>
          <p:cNvPr id="338" name="矩形: 圆角 337"/>
          <p:cNvSpPr/>
          <p:nvPr/>
        </p:nvSpPr>
        <p:spPr>
          <a:xfrm>
            <a:off x="552450" y="2133600"/>
            <a:ext cx="1047750" cy="247650"/>
          </a:xfrm>
          <a:prstGeom prst="roundRect">
            <a:avLst>
              <a:gd name="adj" fmla="val 3842308"/>
            </a:avLst>
          </a:prstGeom>
          <a:solidFill>
            <a:srgbClr val="1E4FA8"/>
          </a:solidFill>
          <a:ln/>
        </p:spPr>
        <p:txBody>
          <a:bodyPr/>
          <a:lstStyle/>
          <a:p>
            <a:endParaRPr/>
          </a:p>
        </p:txBody>
      </p:sp>
      <p:sp>
        <p:nvSpPr>
          <p:cNvPr id="339" name="文本框 338" descr="{&quot;isTemplate&quot;:true,&quot;type&quot;:&quot;text&quot;}"/>
          <p:cNvSpPr txBox="1"/>
          <p:nvPr/>
        </p:nvSpPr>
        <p:spPr>
          <a:xfrm>
            <a:off x="666750" y="2162175"/>
            <a:ext cx="8191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2023</a:t>
            </a:r>
            <a:endParaRPr/>
          </a:p>
        </p:txBody>
      </p:sp>
      <p:sp>
        <p:nvSpPr>
          <p:cNvPr id="340" name="文本框 339" descr="{&quot;isTemplate&quot;:true,&quot;type&quot;:&quot;text&quot;}"/>
          <p:cNvSpPr txBox="1"/>
          <p:nvPr/>
        </p:nvSpPr>
        <p:spPr>
          <a:xfrm>
            <a:off x="1704975" y="1905000"/>
            <a:ext cx="6657975"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Hope my advice is helpful to you. I'm looking forward to your early reply.</a:t>
            </a:r>
            <a:endParaRPr/>
          </a:p>
        </p:txBody>
      </p:sp>
      <p:sp>
        <p:nvSpPr>
          <p:cNvPr id="341" name="矩形: 圆角 340"/>
          <p:cNvSpPr/>
          <p:nvPr/>
        </p:nvSpPr>
        <p:spPr>
          <a:xfrm>
            <a:off x="381000" y="2743200"/>
            <a:ext cx="8153400" cy="857250"/>
          </a:xfrm>
          <a:prstGeom prst="roundRect">
            <a:avLst>
              <a:gd name="adj" fmla="val 11111"/>
            </a:avLst>
          </a:prstGeom>
          <a:solidFill>
            <a:srgbClr val="FFFFFF"/>
          </a:solidFill>
          <a:ln w="12700">
            <a:solidFill>
              <a:srgbClr val="D6DCE5"/>
            </a:solidFill>
            <a:prstDash val="solid"/>
          </a:ln>
        </p:spPr>
        <p:txBody>
          <a:bodyPr/>
          <a:lstStyle/>
          <a:p>
            <a:endParaRPr/>
          </a:p>
        </p:txBody>
      </p:sp>
      <p:sp>
        <p:nvSpPr>
          <p:cNvPr id="342" name="矩形: 圆角 341"/>
          <p:cNvSpPr/>
          <p:nvPr/>
        </p:nvSpPr>
        <p:spPr>
          <a:xfrm>
            <a:off x="552450" y="3048000"/>
            <a:ext cx="1047750" cy="247650"/>
          </a:xfrm>
          <a:prstGeom prst="roundRect">
            <a:avLst>
              <a:gd name="adj" fmla="val 3842308"/>
            </a:avLst>
          </a:prstGeom>
          <a:solidFill>
            <a:srgbClr val="1E4FA8"/>
          </a:solidFill>
          <a:ln/>
        </p:spPr>
        <p:txBody>
          <a:bodyPr/>
          <a:lstStyle/>
          <a:p>
            <a:endParaRPr/>
          </a:p>
        </p:txBody>
      </p:sp>
      <p:sp>
        <p:nvSpPr>
          <p:cNvPr id="343" name="文本框 342" descr="{&quot;isTemplate&quot;:true,&quot;type&quot;:&quot;text&quot;}"/>
          <p:cNvSpPr txBox="1"/>
          <p:nvPr/>
        </p:nvSpPr>
        <p:spPr>
          <a:xfrm>
            <a:off x="666750" y="3076575"/>
            <a:ext cx="8191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2022</a:t>
            </a:r>
            <a:endParaRPr/>
          </a:p>
        </p:txBody>
      </p:sp>
      <p:sp>
        <p:nvSpPr>
          <p:cNvPr id="344" name="文本框 343" descr="{&quot;isTemplate&quot;:true,&quot;type&quot;:&quot;text&quot;}"/>
          <p:cNvSpPr txBox="1"/>
          <p:nvPr/>
        </p:nvSpPr>
        <p:spPr>
          <a:xfrm>
            <a:off x="1704975" y="2819400"/>
            <a:ext cx="6657975"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Would you let me know as soon as possible if you will accept my invitation? I'm looking forward to your early reply.</a:t>
            </a:r>
            <a:endParaRPr/>
          </a:p>
        </p:txBody>
      </p:sp>
      <p:sp>
        <p:nvSpPr>
          <p:cNvPr id="345" name="矩形: 圆角 344"/>
          <p:cNvSpPr/>
          <p:nvPr/>
        </p:nvSpPr>
        <p:spPr>
          <a:xfrm>
            <a:off x="381000" y="3657600"/>
            <a:ext cx="8153400" cy="857250"/>
          </a:xfrm>
          <a:prstGeom prst="roundRect">
            <a:avLst>
              <a:gd name="adj" fmla="val 11111"/>
            </a:avLst>
          </a:prstGeom>
          <a:solidFill>
            <a:srgbClr val="F7F9FC"/>
          </a:solidFill>
          <a:ln w="12700">
            <a:solidFill>
              <a:srgbClr val="D6DCE5"/>
            </a:solidFill>
            <a:prstDash val="solid"/>
          </a:ln>
        </p:spPr>
        <p:txBody>
          <a:bodyPr/>
          <a:lstStyle/>
          <a:p>
            <a:endParaRPr/>
          </a:p>
        </p:txBody>
      </p:sp>
      <p:sp>
        <p:nvSpPr>
          <p:cNvPr id="346" name="矩形: 圆角 345"/>
          <p:cNvSpPr/>
          <p:nvPr/>
        </p:nvSpPr>
        <p:spPr>
          <a:xfrm>
            <a:off x="552450" y="3962400"/>
            <a:ext cx="1047750" cy="247650"/>
          </a:xfrm>
          <a:prstGeom prst="roundRect">
            <a:avLst>
              <a:gd name="adj" fmla="val 3842308"/>
            </a:avLst>
          </a:prstGeom>
          <a:solidFill>
            <a:srgbClr val="D9534F"/>
          </a:solidFill>
          <a:ln/>
        </p:spPr>
        <p:txBody>
          <a:bodyPr/>
          <a:lstStyle/>
          <a:p>
            <a:endParaRPr/>
          </a:p>
        </p:txBody>
      </p:sp>
      <p:sp>
        <p:nvSpPr>
          <p:cNvPr id="347" name="文本框 346" descr="{&quot;isTemplate&quot;:true,&quot;type&quot;:&quot;text&quot;}"/>
          <p:cNvSpPr txBox="1"/>
          <p:nvPr/>
        </p:nvSpPr>
        <p:spPr>
          <a:xfrm>
            <a:off x="666750" y="3990975"/>
            <a:ext cx="8191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2021</a:t>
            </a:r>
            <a:endParaRPr/>
          </a:p>
        </p:txBody>
      </p:sp>
      <p:sp>
        <p:nvSpPr>
          <p:cNvPr id="348" name="文本框 347" descr="{&quot;isTemplate&quot;:true,&quot;type&quot;:&quot;text&quot;}"/>
          <p:cNvSpPr txBox="1"/>
          <p:nvPr/>
        </p:nvSpPr>
        <p:spPr>
          <a:xfrm>
            <a:off x="1704975" y="3733800"/>
            <a:ext cx="6657975"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Once again, I'm sorry for any inconvenience that I caused. I hope you can accept my apologies.</a:t>
            </a:r>
            <a:endParaRPr/>
          </a:p>
        </p:txBody>
      </p:sp>
      <p:sp>
        <p:nvSpPr>
          <p:cNvPr id="349" name="矩形: 圆角 348"/>
          <p:cNvSpPr/>
          <p:nvPr/>
        </p:nvSpPr>
        <p:spPr>
          <a:xfrm>
            <a:off x="381000" y="4572000"/>
            <a:ext cx="8153400" cy="857250"/>
          </a:xfrm>
          <a:prstGeom prst="roundRect">
            <a:avLst>
              <a:gd name="adj" fmla="val 11111"/>
            </a:avLst>
          </a:prstGeom>
          <a:solidFill>
            <a:srgbClr val="FFFFFF"/>
          </a:solidFill>
          <a:ln w="12700">
            <a:solidFill>
              <a:srgbClr val="D6DCE5"/>
            </a:solidFill>
            <a:prstDash val="solid"/>
          </a:ln>
        </p:spPr>
        <p:txBody>
          <a:bodyPr/>
          <a:lstStyle/>
          <a:p>
            <a:endParaRPr/>
          </a:p>
        </p:txBody>
      </p:sp>
      <p:sp>
        <p:nvSpPr>
          <p:cNvPr id="350" name="矩形: 圆角 349"/>
          <p:cNvSpPr/>
          <p:nvPr/>
        </p:nvSpPr>
        <p:spPr>
          <a:xfrm>
            <a:off x="552450" y="4876800"/>
            <a:ext cx="1047750" cy="247650"/>
          </a:xfrm>
          <a:prstGeom prst="roundRect">
            <a:avLst>
              <a:gd name="adj" fmla="val 3842308"/>
            </a:avLst>
          </a:prstGeom>
          <a:solidFill>
            <a:srgbClr val="1E4FA8"/>
          </a:solidFill>
          <a:ln/>
        </p:spPr>
        <p:txBody>
          <a:bodyPr/>
          <a:lstStyle/>
          <a:p>
            <a:endParaRPr/>
          </a:p>
        </p:txBody>
      </p:sp>
      <p:sp>
        <p:nvSpPr>
          <p:cNvPr id="351" name="文本框 350" descr="{&quot;isTemplate&quot;:true,&quot;type&quot;:&quot;text&quot;}"/>
          <p:cNvSpPr txBox="1"/>
          <p:nvPr/>
        </p:nvSpPr>
        <p:spPr>
          <a:xfrm>
            <a:off x="666750" y="4905375"/>
            <a:ext cx="8191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2020</a:t>
            </a:r>
            <a:endParaRPr/>
          </a:p>
        </p:txBody>
      </p:sp>
      <p:sp>
        <p:nvSpPr>
          <p:cNvPr id="352" name="文本框 351" descr="{&quot;isTemplate&quot;:true,&quot;type&quot;:&quot;text&quot;}"/>
          <p:cNvSpPr txBox="1"/>
          <p:nvPr/>
        </p:nvSpPr>
        <p:spPr>
          <a:xfrm>
            <a:off x="1704975" y="4648200"/>
            <a:ext cx="6657975"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Thanks for your help. Please take good care of yourself. Remember to wear a mask when necessary.</a:t>
            </a:r>
            <a:endParaRPr/>
          </a:p>
        </p:txBody>
      </p:sp>
      <p:sp>
        <p:nvSpPr>
          <p:cNvPr id="353" name="矩形: 圆角 352"/>
          <p:cNvSpPr/>
          <p:nvPr/>
        </p:nvSpPr>
        <p:spPr>
          <a:xfrm>
            <a:off x="381000" y="5486400"/>
            <a:ext cx="8153400" cy="857250"/>
          </a:xfrm>
          <a:prstGeom prst="roundRect">
            <a:avLst>
              <a:gd name="adj" fmla="val 11111"/>
            </a:avLst>
          </a:prstGeom>
          <a:solidFill>
            <a:srgbClr val="F7F9FC"/>
          </a:solidFill>
          <a:ln w="12700">
            <a:solidFill>
              <a:srgbClr val="D6DCE5"/>
            </a:solidFill>
            <a:prstDash val="solid"/>
          </a:ln>
        </p:spPr>
        <p:txBody>
          <a:bodyPr/>
          <a:lstStyle/>
          <a:p>
            <a:endParaRPr/>
          </a:p>
        </p:txBody>
      </p:sp>
      <p:sp>
        <p:nvSpPr>
          <p:cNvPr id="354" name="矩形: 圆角 353"/>
          <p:cNvSpPr/>
          <p:nvPr/>
        </p:nvSpPr>
        <p:spPr>
          <a:xfrm>
            <a:off x="552450" y="5791200"/>
            <a:ext cx="1047750" cy="247650"/>
          </a:xfrm>
          <a:prstGeom prst="roundRect">
            <a:avLst>
              <a:gd name="adj" fmla="val 3842308"/>
            </a:avLst>
          </a:prstGeom>
          <a:solidFill>
            <a:srgbClr val="1E4FA8"/>
          </a:solidFill>
          <a:ln/>
        </p:spPr>
        <p:txBody>
          <a:bodyPr/>
          <a:lstStyle/>
          <a:p>
            <a:endParaRPr/>
          </a:p>
        </p:txBody>
      </p:sp>
      <p:sp>
        <p:nvSpPr>
          <p:cNvPr id="355" name="文本框 354" descr="{&quot;isTemplate&quot;:true,&quot;type&quot;:&quot;text&quot;}"/>
          <p:cNvSpPr txBox="1"/>
          <p:nvPr/>
        </p:nvSpPr>
        <p:spPr>
          <a:xfrm>
            <a:off x="666750" y="5819775"/>
            <a:ext cx="8191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2019</a:t>
            </a:r>
            <a:endParaRPr/>
          </a:p>
        </p:txBody>
      </p:sp>
      <p:sp>
        <p:nvSpPr>
          <p:cNvPr id="356" name="文本框 355" descr="{&quot;isTemplate&quot;:true,&quot;type&quot;:&quot;text&quot;}"/>
          <p:cNvSpPr txBox="1"/>
          <p:nvPr/>
        </p:nvSpPr>
        <p:spPr>
          <a:xfrm>
            <a:off x="1704975" y="5562600"/>
            <a:ext cx="6657975"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Hope you can have a good time. If you have any questions, please contact me.</a:t>
            </a:r>
            <a:endParaRPr/>
          </a:p>
        </p:txBody>
      </p:sp>
      <p:sp>
        <p:nvSpPr>
          <p:cNvPr id="357" name="文本框 356" descr="{&quot;isTemplate&quot;:true,&quot;type&quot;:&quot;text&quot;}"/>
          <p:cNvSpPr txBox="1"/>
          <p:nvPr/>
        </p:nvSpPr>
        <p:spPr>
          <a:xfrm>
            <a:off x="381000" y="6400800"/>
            <a:ext cx="8153400" cy="276225"/>
          </a:xfrm>
          <a:prstGeom prst="rect">
            <a:avLst/>
          </a:prstGeom>
        </p:spPr>
        <p:txBody>
          <a:bodyPr wrap="none" lIns="0" tIns="0" rIns="0" bIns="0"/>
          <a:lstStyle/>
          <a:p>
            <a:pPr>
              <a:lnSpc>
                <a:spcPct val="150000"/>
              </a:lnSpc>
            </a:pPr>
            <a:r>
              <a:rPr lang="en-US" sz="1200">
                <a:solidFill>
                  <a:srgbClr val="8B97A8"/>
                </a:solidFill>
                <a:latin typeface="Microsoft YaHei"/>
                <a:ea typeface="Microsoft YaHei"/>
              </a:rPr>
              <a:t>2017 / 2018 </a:t>
            </a:r>
            <a:r>
              <a:rPr lang="zh-CN" sz="1200">
                <a:solidFill>
                  <a:srgbClr val="8B97A8"/>
                </a:solidFill>
                <a:latin typeface="Microsoft YaHei"/>
                <a:ea typeface="Microsoft YaHei"/>
              </a:rPr>
              <a:t>两句与</a:t>
            </a:r>
            <a:r>
              <a:rPr lang="en-US" sz="1200">
                <a:solidFill>
                  <a:srgbClr val="8B97A8"/>
                </a:solidFill>
                <a:latin typeface="Microsoft YaHei"/>
                <a:ea typeface="Microsoft YaHei"/>
              </a:rPr>
              <a:t> 2019 / 2023 </a:t>
            </a:r>
            <a:r>
              <a:rPr lang="zh-CN" sz="1200">
                <a:solidFill>
                  <a:srgbClr val="8B97A8"/>
                </a:solidFill>
                <a:latin typeface="Microsoft YaHei"/>
                <a:ea typeface="Microsoft YaHei"/>
              </a:rPr>
              <a:t>完全同款，说明这两句是北京卷的</a:t>
            </a:r>
            <a:r>
              <a:rPr lang="en-US" sz="1200">
                <a:solidFill>
                  <a:srgbClr val="8B97A8"/>
                </a:solidFill>
                <a:latin typeface="Microsoft YaHei"/>
                <a:ea typeface="Microsoft YaHei"/>
              </a:rPr>
              <a:t>"</a:t>
            </a:r>
            <a:r>
              <a:rPr lang="zh-CN" sz="1200">
                <a:solidFill>
                  <a:srgbClr val="8B97A8"/>
                </a:solidFill>
                <a:latin typeface="Microsoft YaHei"/>
                <a:ea typeface="Microsoft YaHei"/>
              </a:rPr>
              <a:t>通用收尾</a:t>
            </a:r>
            <a:r>
              <a:rPr lang="en-US" sz="1200">
                <a:solidFill>
                  <a:srgbClr val="8B97A8"/>
                </a:solidFill>
                <a:latin typeface="Microsoft YaHei"/>
                <a:ea typeface="Microsoft YaHei"/>
              </a:rPr>
              <a:t>"</a:t>
            </a:r>
            <a:r>
              <a:rPr lang="zh-CN" sz="1200">
                <a:solidFill>
                  <a:srgbClr val="8B97A8"/>
                </a:solidFill>
                <a:latin typeface="Microsoft YaHei"/>
                <a:ea typeface="Microsoft YaHei"/>
              </a:rPr>
              <a:t>。</a:t>
            </a:r>
            <a:endParaRPr/>
          </a:p>
        </p:txBody>
      </p:sp>
      <p:sp>
        <p:nvSpPr>
          <p:cNvPr id="358" name="矩形: 圆角 357"/>
          <p:cNvSpPr/>
          <p:nvPr/>
        </p:nvSpPr>
        <p:spPr>
          <a:xfrm>
            <a:off x="8763000" y="914400"/>
            <a:ext cx="3048000" cy="2238375"/>
          </a:xfrm>
          <a:prstGeom prst="roundRect">
            <a:avLst>
              <a:gd name="adj" fmla="val 5106"/>
            </a:avLst>
          </a:prstGeom>
          <a:solidFill>
            <a:srgbClr val="0E3F8C"/>
          </a:solidFill>
          <a:ln/>
        </p:spPr>
        <p:txBody>
          <a:bodyPr/>
          <a:lstStyle/>
          <a:p>
            <a:endParaRPr/>
          </a:p>
        </p:txBody>
      </p:sp>
      <p:sp>
        <p:nvSpPr>
          <p:cNvPr id="359" name="文本框 358" descr="{&quot;isTemplate&quot;:true,&quot;type&quot;:&quot;text&quot;}"/>
          <p:cNvSpPr txBox="1"/>
          <p:nvPr/>
        </p:nvSpPr>
        <p:spPr>
          <a:xfrm>
            <a:off x="8953500" y="1104900"/>
            <a:ext cx="2667000" cy="276225"/>
          </a:xfrm>
          <a:prstGeom prst="rect">
            <a:avLst/>
          </a:prstGeom>
        </p:spPr>
        <p:txBody>
          <a:bodyPr wrap="none" lIns="0" tIns="0" rIns="0" bIns="0"/>
          <a:lstStyle/>
          <a:p>
            <a:pPr>
              <a:lnSpc>
                <a:spcPct val="100000"/>
              </a:lnSpc>
            </a:pPr>
            <a:r>
              <a:rPr lang="zh-CN" sz="1800" b="1">
                <a:solidFill>
                  <a:srgbClr val="FFFFFF"/>
                </a:solidFill>
                <a:latin typeface="Microsoft YaHei"/>
                <a:ea typeface="Microsoft YaHei"/>
              </a:rPr>
              <a:t>结尾三个动作</a:t>
            </a:r>
            <a:endParaRPr/>
          </a:p>
        </p:txBody>
      </p:sp>
      <p:sp>
        <p:nvSpPr>
          <p:cNvPr id="360" name="矩形 359"/>
          <p:cNvSpPr/>
          <p:nvPr/>
        </p:nvSpPr>
        <p:spPr>
          <a:xfrm>
            <a:off x="8953500" y="1495425"/>
            <a:ext cx="2667000" cy="9525"/>
          </a:xfrm>
          <a:prstGeom prst="rect">
            <a:avLst/>
          </a:prstGeom>
          <a:solidFill>
            <a:srgbClr val="FFFFFF">
              <a:alpha val="25000"/>
            </a:srgbClr>
          </a:solidFill>
          <a:ln/>
        </p:spPr>
        <p:txBody>
          <a:bodyPr/>
          <a:lstStyle/>
          <a:p>
            <a:endParaRPr/>
          </a:p>
        </p:txBody>
      </p:sp>
      <p:sp>
        <p:nvSpPr>
          <p:cNvPr id="361" name="文本框 360" descr="{&quot;isTemplate&quot;:true,&quot;type&quot;:&quot;text&quot;}"/>
          <p:cNvSpPr txBox="1"/>
          <p:nvPr/>
        </p:nvSpPr>
        <p:spPr>
          <a:xfrm>
            <a:off x="8953500" y="1619250"/>
            <a:ext cx="2667000" cy="371475"/>
          </a:xfrm>
          <a:prstGeom prst="rect">
            <a:avLst/>
          </a:prstGeom>
        </p:spPr>
        <p:txBody>
          <a:bodyPr wrap="none" lIns="0" tIns="0" rIns="0" bIns="0"/>
          <a:lstStyle/>
          <a:p>
            <a:pPr>
              <a:lnSpc>
                <a:spcPct val="145000"/>
              </a:lnSpc>
            </a:pPr>
            <a:r>
              <a:rPr lang="en-US" sz="1650">
                <a:solidFill>
                  <a:srgbClr val="FFC107"/>
                </a:solidFill>
                <a:latin typeface="Microsoft YaHei"/>
                <a:ea typeface="Microsoft YaHei"/>
              </a:rPr>
              <a:t>1. </a:t>
            </a:r>
            <a:r>
              <a:rPr lang="zh-CN" sz="1650">
                <a:solidFill>
                  <a:srgbClr val="FFC107"/>
                </a:solidFill>
                <a:latin typeface="Microsoft YaHei"/>
                <a:ea typeface="Microsoft YaHei"/>
              </a:rPr>
              <a:t>归结建议</a:t>
            </a:r>
            <a:r>
              <a:rPr lang="en-US" sz="1650">
                <a:solidFill>
                  <a:srgbClr val="FFC107"/>
                </a:solidFill>
                <a:latin typeface="Microsoft YaHei"/>
                <a:ea typeface="Microsoft YaHei"/>
              </a:rPr>
              <a:t> / </a:t>
            </a:r>
            <a:r>
              <a:rPr lang="zh-CN" sz="1650">
                <a:solidFill>
                  <a:srgbClr val="FFC107"/>
                </a:solidFill>
                <a:latin typeface="Microsoft YaHei"/>
                <a:ea typeface="Microsoft YaHei"/>
              </a:rPr>
              <a:t>表态</a:t>
            </a:r>
            <a:endParaRPr/>
          </a:p>
        </p:txBody>
      </p:sp>
      <p:sp>
        <p:nvSpPr>
          <p:cNvPr id="362" name="文本框 361" descr="{&quot;isTemplate&quot;:true,&quot;type&quot;:&quot;text&quot;}"/>
          <p:cNvSpPr txBox="1"/>
          <p:nvPr/>
        </p:nvSpPr>
        <p:spPr>
          <a:xfrm>
            <a:off x="8953500" y="2105025"/>
            <a:ext cx="2667000" cy="371475"/>
          </a:xfrm>
          <a:prstGeom prst="rect">
            <a:avLst/>
          </a:prstGeom>
        </p:spPr>
        <p:txBody>
          <a:bodyPr wrap="none" lIns="0" tIns="0" rIns="0" bIns="0"/>
          <a:lstStyle/>
          <a:p>
            <a:pPr>
              <a:lnSpc>
                <a:spcPct val="145000"/>
              </a:lnSpc>
            </a:pPr>
            <a:r>
              <a:rPr lang="en-US" sz="1650">
                <a:solidFill>
                  <a:srgbClr val="FFFFFF"/>
                </a:solidFill>
                <a:latin typeface="Microsoft YaHei"/>
                <a:ea typeface="Microsoft YaHei"/>
              </a:rPr>
              <a:t>2. </a:t>
            </a:r>
            <a:r>
              <a:rPr lang="zh-CN" sz="1650">
                <a:solidFill>
                  <a:srgbClr val="FFFFFF"/>
                </a:solidFill>
                <a:latin typeface="Microsoft YaHei"/>
                <a:ea typeface="Microsoft YaHei"/>
              </a:rPr>
              <a:t>期待回复</a:t>
            </a:r>
            <a:endParaRPr/>
          </a:p>
        </p:txBody>
      </p:sp>
      <p:sp>
        <p:nvSpPr>
          <p:cNvPr id="363" name="文本框 362" descr="{&quot;isTemplate&quot;:true,&quot;type&quot;:&quot;text&quot;}"/>
          <p:cNvSpPr txBox="1"/>
          <p:nvPr/>
        </p:nvSpPr>
        <p:spPr>
          <a:xfrm>
            <a:off x="8953500" y="2590800"/>
            <a:ext cx="2667000" cy="371475"/>
          </a:xfrm>
          <a:prstGeom prst="rect">
            <a:avLst/>
          </a:prstGeom>
        </p:spPr>
        <p:txBody>
          <a:bodyPr wrap="none" lIns="0" tIns="0" rIns="0" bIns="0"/>
          <a:lstStyle/>
          <a:p>
            <a:pPr>
              <a:lnSpc>
                <a:spcPct val="145000"/>
              </a:lnSpc>
            </a:pPr>
            <a:r>
              <a:rPr lang="en-US" sz="1650">
                <a:solidFill>
                  <a:srgbClr val="FFFFFF"/>
                </a:solidFill>
                <a:latin typeface="Microsoft YaHei"/>
                <a:ea typeface="Microsoft YaHei"/>
              </a:rPr>
              <a:t>3. </a:t>
            </a:r>
            <a:r>
              <a:rPr lang="zh-CN" sz="1650">
                <a:solidFill>
                  <a:srgbClr val="FFFFFF"/>
                </a:solidFill>
                <a:latin typeface="Microsoft YaHei"/>
                <a:ea typeface="Microsoft YaHei"/>
              </a:rPr>
              <a:t>致谢或祝愿</a:t>
            </a:r>
            <a:endParaRPr/>
          </a:p>
        </p:txBody>
      </p:sp>
      <p:sp>
        <p:nvSpPr>
          <p:cNvPr id="364" name="矩形: 圆角 363"/>
          <p:cNvSpPr/>
          <p:nvPr/>
        </p:nvSpPr>
        <p:spPr>
          <a:xfrm>
            <a:off x="8763000" y="3286125"/>
            <a:ext cx="3048000" cy="1724025"/>
          </a:xfrm>
          <a:prstGeom prst="roundRect">
            <a:avLst>
              <a:gd name="adj" fmla="val 6630"/>
            </a:avLst>
          </a:prstGeom>
          <a:solidFill>
            <a:srgbClr val="E8EFF8"/>
          </a:solidFill>
          <a:ln/>
        </p:spPr>
        <p:txBody>
          <a:bodyPr/>
          <a:lstStyle/>
          <a:p>
            <a:endParaRPr/>
          </a:p>
        </p:txBody>
      </p:sp>
      <p:pic>
        <p:nvPicPr>
          <p:cNvPr id="365" name="图形 364"/>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953500" y="3476625"/>
            <a:ext cx="228600" cy="228600"/>
          </a:xfrm>
          <a:prstGeom prst="rect">
            <a:avLst/>
          </a:prstGeom>
          <a:ln/>
        </p:spPr>
      </p:pic>
      <p:sp>
        <p:nvSpPr>
          <p:cNvPr id="366" name="文本框 365" descr="{&quot;isTemplate&quot;:true,&quot;type&quot;:&quot;text&quot;}"/>
          <p:cNvSpPr txBox="1"/>
          <p:nvPr/>
        </p:nvSpPr>
        <p:spPr>
          <a:xfrm>
            <a:off x="8953500" y="3800475"/>
            <a:ext cx="2667000" cy="371475"/>
          </a:xfrm>
          <a:prstGeom prst="rect">
            <a:avLst/>
          </a:prstGeom>
        </p:spPr>
        <p:txBody>
          <a:bodyPr wrap="none" lIns="0" tIns="0" rIns="0" bIns="0"/>
          <a:lstStyle/>
          <a:p>
            <a:pPr>
              <a:lnSpc>
                <a:spcPct val="145000"/>
              </a:lnSpc>
            </a:pPr>
            <a:r>
              <a:rPr lang="zh-CN" sz="1650" b="1">
                <a:solidFill>
                  <a:srgbClr val="0E3F8C"/>
                </a:solidFill>
                <a:latin typeface="Microsoft YaHei"/>
                <a:ea typeface="Microsoft YaHei"/>
              </a:rPr>
              <a:t>结尾只做收束</a:t>
            </a:r>
            <a:endParaRPr/>
          </a:p>
        </p:txBody>
      </p:sp>
      <p:sp>
        <p:nvSpPr>
          <p:cNvPr id="367" name="文本框 366" descr="{&quot;isTemplate&quot;:true,&quot;type&quot;:&quot;text&quot;}"/>
          <p:cNvSpPr txBox="1"/>
          <p:nvPr/>
        </p:nvSpPr>
        <p:spPr>
          <a:xfrm>
            <a:off x="8953500" y="4267200"/>
            <a:ext cx="2667000" cy="552450"/>
          </a:xfrm>
          <a:prstGeom prst="rect">
            <a:avLst/>
          </a:prstGeom>
        </p:spPr>
        <p:txBody>
          <a:bodyPr wrap="square" lIns="0" tIns="0" rIns="0" bIns="0">
            <a:normAutofit/>
          </a:bodyPr>
          <a:lstStyle/>
          <a:p>
            <a:pPr>
              <a:lnSpc>
                <a:spcPct val="150000"/>
              </a:lnSpc>
            </a:pPr>
            <a:r>
              <a:rPr lang="zh-CN" sz="1200">
                <a:solidFill>
                  <a:srgbClr val="4A5568"/>
                </a:solidFill>
                <a:latin typeface="Microsoft YaHei"/>
                <a:ea typeface="Microsoft YaHei"/>
              </a:rPr>
              <a:t>不要在结尾再补一条建议，那会把主体段的比例打乱。</a:t>
            </a:r>
            <a:endParaRPr/>
          </a:p>
        </p:txBody>
      </p:sp>
      <p:sp>
        <p:nvSpPr>
          <p:cNvPr id="368" name="文本框 367"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369" name="文本框 368"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19 / 30</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descr="&lt;Slide style={{&#10;    width: 1280,&#10;    height: 720,&#10;    position: 'relative',&#10;    background: '#0E3F8C',&#10;    flexDirection: 'column',&#10;    justifyContent: 'center',&#10;    alignItems: 'center',&#10;    padding: 0,&#10;    overflow: 'hidden',&#10;}}&gt;&#10;    &lt;Box style={{ position: 'absolute', top: 42, right: 64, width: 208, height: 208, borderRadius: 104, border: '1px solid rgba(255,255,255,0.14)' }} /&gt;&#10;    &lt;Box style={{ position: 'absolute', bottom: 56, left: 72, width: 144, height: 144, borderRadius: 72, border: '1px solid rgba(61,123,217,0.55)' }} /&gt;&#10;    &lt;Box style={{ position: 'absolute', top: 96, left: 96, width: 120, height: 1, background: 'rgba(255,255,255,0.12)' }} /&gt;&#10;    &lt;Box style={{ position: 'absolute', bottom: 110, right: 96, width: 180, height: 1, background: 'rgba(255,255,255,0.12)' }} /&gt;&#10;    &lt;Box style={{ position: 'absolute', left: 0, top: 0, width: 10, height: 720, background: '#FFC107' }} /&gt;&#10;&#10;    &lt;Text style={{ width: 1200, fontSize: 166, fontWeight: 'bold', color: '#2E62BE', lineHeight: 1, textAlign: 'center' }}&gt;&#10;        05&#10;    &lt;/Text&gt;&#10;    &lt;Box style={{ width: 76, height: 5, background: '#FFC107', borderRadius: 3, marginTop: 12, marginBottom: 26 }} /&gt;&#10;    &lt;Text style={{ width: 1200, fontSize: 46, fontWeight: 'bold', color: '#FFFFFF', letterSpacing: 2, textAlign: 'center' }}&gt;&#10;        语料库与万能模板&#10;    &lt;/Text&gt;&#10;    &lt;Text style={{ width: 1200, fontSize: 20, color: 'rgba(255,255,255,0.78)', marginTop: 20, textAlign: 'center' }}&gt;&#10;        词块先背熟，模板再填空&#10;    &lt;/Text&gt;&#10;&#10;    &lt;Box style={{ flexDirection: 'row', gap: 16, marginTop: 36 }}&gt;&#10;        &lt;Box style={{ padding: '11px 22px', border: '1px solid rgba(255,255,255,0.30)', borderRadius: 999 }}&gt;&#10;            &lt;Text style={{ fontSize: 17, color: 'rgba(255,255,255,0.86)' }}&gt;四类高频词块&lt;/Text&gt;&#10;        &lt;/Box&gt;&#10;        &lt;Box style={{ padding: '11px 22px', border: '1px solid rgba(255,255,255,0.30)', borderRadius: 999 }}&gt;&#10;            &lt;Text style={{ fontSize: 17, color: 'rgba(255,255,255,0.86)' }}&gt;三组必背句&lt;/Text&gt;&#10;        &lt;/Box&gt;&#10;        &lt;Box style={{ padding: '11px 22px', border: '1px solid rgba(255,255,255,0.30)', borderRadius: 999 }}&gt;&#10;            &lt;Text style={{ fontSize: 17, color: 'rgba(255,255,255,0.86)' }}&gt;两套填空模板&lt;/Text&gt;&#10;        &lt;/Box&gt;&#10;    &lt;/Box&gt;&#10;&#10;    &lt;Text style={{ position: 'absolute', bottom: 26, right: 40, fontSize: 14, color: 'rgba(255,255,255,0.55)' }}&gt;&#10;        20 / 30&#10;    &lt;/Text&gt;&#10;&lt;/Slide&gt;&#10;"/>
        <p:cNvGrpSpPr/>
        <p:nvPr/>
      </p:nvGrpSpPr>
      <p:grpSpPr>
        <a:xfrm>
          <a:off x="0" y="0"/>
          <a:ext cx="0" cy="0"/>
          <a:chOff x="0" y="0"/>
          <a:chExt cx="0" cy="0"/>
        </a:xfrm>
      </p:grpSpPr>
      <p:sp>
        <p:nvSpPr>
          <p:cNvPr id="415" name="矩形 414"/>
          <p:cNvSpPr/>
          <p:nvPr/>
        </p:nvSpPr>
        <p:spPr>
          <a:xfrm>
            <a:off x="0" y="0"/>
            <a:ext cx="12192000" cy="6858000"/>
          </a:xfrm>
          <a:prstGeom prst="rect">
            <a:avLst/>
          </a:prstGeom>
          <a:solidFill>
            <a:srgbClr val="0E3F8C"/>
          </a:solidFill>
          <a:ln/>
        </p:spPr>
        <p:txBody>
          <a:bodyPr/>
          <a:lstStyle/>
          <a:p>
            <a:endParaRPr/>
          </a:p>
        </p:txBody>
      </p:sp>
      <p:sp>
        <p:nvSpPr>
          <p:cNvPr id="416" name="文本框 415" descr="{&quot;isTemplate&quot;:true,&quot;type&quot;:&quot;text&quot;}"/>
          <p:cNvSpPr txBox="1"/>
          <p:nvPr/>
        </p:nvSpPr>
        <p:spPr>
          <a:xfrm>
            <a:off x="381000" y="1419225"/>
            <a:ext cx="11430000" cy="1905000"/>
          </a:xfrm>
          <a:prstGeom prst="rect">
            <a:avLst/>
          </a:prstGeom>
        </p:spPr>
        <p:txBody>
          <a:bodyPr wrap="none" lIns="0" tIns="0" rIns="0" bIns="0"/>
          <a:lstStyle/>
          <a:p>
            <a:pPr algn="ctr">
              <a:lnSpc>
                <a:spcPct val="100000"/>
              </a:lnSpc>
            </a:pPr>
            <a:r>
              <a:rPr lang="en-US" sz="12450" b="1">
                <a:solidFill>
                  <a:srgbClr val="2E62BE"/>
                </a:solidFill>
                <a:latin typeface="Microsoft YaHei"/>
                <a:ea typeface="Microsoft YaHei"/>
              </a:rPr>
              <a:t>05</a:t>
            </a:r>
            <a:endParaRPr/>
          </a:p>
        </p:txBody>
      </p:sp>
      <p:sp>
        <p:nvSpPr>
          <p:cNvPr id="417" name="矩形: 圆角 416"/>
          <p:cNvSpPr/>
          <p:nvPr/>
        </p:nvSpPr>
        <p:spPr>
          <a:xfrm>
            <a:off x="5734050" y="3438525"/>
            <a:ext cx="723900" cy="47625"/>
          </a:xfrm>
          <a:prstGeom prst="roundRect">
            <a:avLst>
              <a:gd name="adj" fmla="val 60000"/>
            </a:avLst>
          </a:prstGeom>
          <a:solidFill>
            <a:srgbClr val="FFC107"/>
          </a:solidFill>
          <a:ln/>
        </p:spPr>
        <p:txBody>
          <a:bodyPr/>
          <a:lstStyle/>
          <a:p>
            <a:endParaRPr/>
          </a:p>
        </p:txBody>
      </p:sp>
      <p:sp>
        <p:nvSpPr>
          <p:cNvPr id="418" name="文本框 417" descr="{&quot;isTemplate&quot;:true,&quot;type&quot;:&quot;text&quot;}"/>
          <p:cNvSpPr txBox="1"/>
          <p:nvPr/>
        </p:nvSpPr>
        <p:spPr>
          <a:xfrm>
            <a:off x="381000" y="3733800"/>
            <a:ext cx="11430000" cy="533400"/>
          </a:xfrm>
          <a:prstGeom prst="rect">
            <a:avLst/>
          </a:prstGeom>
        </p:spPr>
        <p:txBody>
          <a:bodyPr wrap="none" lIns="0" tIns="0" rIns="0" bIns="0"/>
          <a:lstStyle/>
          <a:p>
            <a:pPr algn="ctr">
              <a:lnSpc>
                <a:spcPct val="100000"/>
              </a:lnSpc>
            </a:pPr>
            <a:r>
              <a:rPr lang="zh-CN" sz="3450" b="1" spc="150">
                <a:solidFill>
                  <a:srgbClr val="FFFFFF"/>
                </a:solidFill>
                <a:latin typeface="Microsoft YaHei"/>
                <a:ea typeface="Microsoft YaHei"/>
              </a:rPr>
              <a:t>语料库与万能模板</a:t>
            </a:r>
            <a:endParaRPr/>
          </a:p>
        </p:txBody>
      </p:sp>
      <p:sp>
        <p:nvSpPr>
          <p:cNvPr id="419" name="文本框 418" descr="{&quot;isTemplate&quot;:true,&quot;type&quot;:&quot;text&quot;}"/>
          <p:cNvSpPr txBox="1"/>
          <p:nvPr/>
        </p:nvSpPr>
        <p:spPr>
          <a:xfrm>
            <a:off x="381000" y="4457700"/>
            <a:ext cx="11430000" cy="228600"/>
          </a:xfrm>
          <a:prstGeom prst="rect">
            <a:avLst/>
          </a:prstGeom>
        </p:spPr>
        <p:txBody>
          <a:bodyPr wrap="none" lIns="0" tIns="0" rIns="0" bIns="0"/>
          <a:lstStyle/>
          <a:p>
            <a:pPr algn="ctr">
              <a:lnSpc>
                <a:spcPct val="100000"/>
              </a:lnSpc>
            </a:pPr>
            <a:r>
              <a:rPr lang="zh-CN" sz="1500">
                <a:solidFill>
                  <a:srgbClr val="FFFFFF">
                    <a:alpha val="78000"/>
                  </a:srgbClr>
                </a:solidFill>
                <a:latin typeface="Microsoft YaHei"/>
                <a:ea typeface="Microsoft YaHei"/>
              </a:rPr>
              <a:t>词块先背熟，模板再填空</a:t>
            </a:r>
            <a:endParaRPr/>
          </a:p>
        </p:txBody>
      </p:sp>
      <p:sp>
        <p:nvSpPr>
          <p:cNvPr id="420" name="矩形: 圆角 419"/>
          <p:cNvSpPr/>
          <p:nvPr/>
        </p:nvSpPr>
        <p:spPr>
          <a:xfrm>
            <a:off x="3943350" y="5029200"/>
            <a:ext cx="1390650" cy="409575"/>
          </a:xfrm>
          <a:prstGeom prst="roundRect">
            <a:avLst>
              <a:gd name="adj" fmla="val 2323256"/>
            </a:avLst>
          </a:prstGeom>
          <a:ln w="12700">
            <a:solidFill>
              <a:srgbClr val="FFFFFF">
                <a:alpha val="30000"/>
              </a:srgbClr>
            </a:solidFill>
            <a:prstDash val="solid"/>
          </a:ln>
        </p:spPr>
        <p:txBody>
          <a:bodyPr/>
          <a:lstStyle/>
          <a:p>
            <a:endParaRPr/>
          </a:p>
        </p:txBody>
      </p:sp>
      <p:sp>
        <p:nvSpPr>
          <p:cNvPr id="421" name="文本框 420" descr="{&quot;isTemplate&quot;:true,&quot;type&quot;:&quot;text&quot;}"/>
          <p:cNvSpPr txBox="1"/>
          <p:nvPr/>
        </p:nvSpPr>
        <p:spPr>
          <a:xfrm>
            <a:off x="4152900" y="5133975"/>
            <a:ext cx="971550"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四类高频词块</a:t>
            </a:r>
            <a:endParaRPr/>
          </a:p>
        </p:txBody>
      </p:sp>
      <p:sp>
        <p:nvSpPr>
          <p:cNvPr id="422" name="矩形: 圆角 421"/>
          <p:cNvSpPr/>
          <p:nvPr/>
        </p:nvSpPr>
        <p:spPr>
          <a:xfrm>
            <a:off x="5486400" y="5029200"/>
            <a:ext cx="1228725" cy="409575"/>
          </a:xfrm>
          <a:prstGeom prst="roundRect">
            <a:avLst>
              <a:gd name="adj" fmla="val 2323256"/>
            </a:avLst>
          </a:prstGeom>
          <a:ln w="12700">
            <a:solidFill>
              <a:srgbClr val="FFFFFF">
                <a:alpha val="30000"/>
              </a:srgbClr>
            </a:solidFill>
            <a:prstDash val="solid"/>
          </a:ln>
        </p:spPr>
        <p:txBody>
          <a:bodyPr/>
          <a:lstStyle/>
          <a:p>
            <a:endParaRPr/>
          </a:p>
        </p:txBody>
      </p:sp>
      <p:sp>
        <p:nvSpPr>
          <p:cNvPr id="423" name="文本框 422" descr="{&quot;isTemplate&quot;:true,&quot;type&quot;:&quot;text&quot;}"/>
          <p:cNvSpPr txBox="1"/>
          <p:nvPr/>
        </p:nvSpPr>
        <p:spPr>
          <a:xfrm>
            <a:off x="5695950" y="5133975"/>
            <a:ext cx="809625"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三组必背句</a:t>
            </a:r>
            <a:endParaRPr/>
          </a:p>
        </p:txBody>
      </p:sp>
      <p:sp>
        <p:nvSpPr>
          <p:cNvPr id="424" name="矩形: 圆角 423"/>
          <p:cNvSpPr/>
          <p:nvPr/>
        </p:nvSpPr>
        <p:spPr>
          <a:xfrm>
            <a:off x="6867525" y="5029200"/>
            <a:ext cx="1390650" cy="409575"/>
          </a:xfrm>
          <a:prstGeom prst="roundRect">
            <a:avLst>
              <a:gd name="adj" fmla="val 2323256"/>
            </a:avLst>
          </a:prstGeom>
          <a:ln w="12700">
            <a:solidFill>
              <a:srgbClr val="FFFFFF">
                <a:alpha val="30000"/>
              </a:srgbClr>
            </a:solidFill>
            <a:prstDash val="solid"/>
          </a:ln>
        </p:spPr>
        <p:txBody>
          <a:bodyPr/>
          <a:lstStyle/>
          <a:p>
            <a:endParaRPr/>
          </a:p>
        </p:txBody>
      </p:sp>
      <p:sp>
        <p:nvSpPr>
          <p:cNvPr id="425" name="文本框 424" descr="{&quot;isTemplate&quot;:true,&quot;type&quot;:&quot;text&quot;}"/>
          <p:cNvSpPr txBox="1"/>
          <p:nvPr/>
        </p:nvSpPr>
        <p:spPr>
          <a:xfrm>
            <a:off x="7077075" y="5133975"/>
            <a:ext cx="971550"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两套填空模板</a:t>
            </a:r>
            <a:endParaRPr/>
          </a:p>
        </p:txBody>
      </p:sp>
      <p:sp>
        <p:nvSpPr>
          <p:cNvPr id="426" name="矩形: 圆角 425"/>
          <p:cNvSpPr/>
          <p:nvPr/>
        </p:nvSpPr>
        <p:spPr>
          <a:xfrm>
            <a:off x="9601200" y="400050"/>
            <a:ext cx="1981200" cy="1981200"/>
          </a:xfrm>
          <a:prstGeom prst="roundRect">
            <a:avLst>
              <a:gd name="adj" fmla="val 50000"/>
            </a:avLst>
          </a:prstGeom>
          <a:ln w="12700">
            <a:solidFill>
              <a:srgbClr val="FFFFFF">
                <a:alpha val="14000"/>
              </a:srgbClr>
            </a:solidFill>
            <a:prstDash val="solid"/>
          </a:ln>
        </p:spPr>
        <p:txBody>
          <a:bodyPr/>
          <a:lstStyle/>
          <a:p>
            <a:endParaRPr/>
          </a:p>
        </p:txBody>
      </p:sp>
      <p:sp>
        <p:nvSpPr>
          <p:cNvPr id="427" name="矩形: 圆角 426"/>
          <p:cNvSpPr/>
          <p:nvPr/>
        </p:nvSpPr>
        <p:spPr>
          <a:xfrm>
            <a:off x="685800" y="4953000"/>
            <a:ext cx="1371600" cy="1371600"/>
          </a:xfrm>
          <a:prstGeom prst="roundRect">
            <a:avLst>
              <a:gd name="adj" fmla="val 50000"/>
            </a:avLst>
          </a:prstGeom>
          <a:ln w="12700">
            <a:solidFill>
              <a:srgbClr val="3D7BD9">
                <a:alpha val="55000"/>
              </a:srgbClr>
            </a:solidFill>
            <a:prstDash val="solid"/>
          </a:ln>
        </p:spPr>
        <p:txBody>
          <a:bodyPr/>
          <a:lstStyle/>
          <a:p>
            <a:endParaRPr/>
          </a:p>
        </p:txBody>
      </p:sp>
      <p:sp>
        <p:nvSpPr>
          <p:cNvPr id="428" name="矩形 427"/>
          <p:cNvSpPr/>
          <p:nvPr/>
        </p:nvSpPr>
        <p:spPr>
          <a:xfrm>
            <a:off x="914400" y="914400"/>
            <a:ext cx="1143000" cy="9525"/>
          </a:xfrm>
          <a:prstGeom prst="rect">
            <a:avLst/>
          </a:prstGeom>
          <a:solidFill>
            <a:srgbClr val="FFFFFF">
              <a:alpha val="12000"/>
            </a:srgbClr>
          </a:solidFill>
          <a:ln/>
        </p:spPr>
        <p:txBody>
          <a:bodyPr/>
          <a:lstStyle/>
          <a:p>
            <a:endParaRPr/>
          </a:p>
        </p:txBody>
      </p:sp>
      <p:sp>
        <p:nvSpPr>
          <p:cNvPr id="429" name="矩形 428"/>
          <p:cNvSpPr/>
          <p:nvPr/>
        </p:nvSpPr>
        <p:spPr>
          <a:xfrm>
            <a:off x="9563100" y="5800725"/>
            <a:ext cx="1714500" cy="9525"/>
          </a:xfrm>
          <a:prstGeom prst="rect">
            <a:avLst/>
          </a:prstGeom>
          <a:solidFill>
            <a:srgbClr val="FFFFFF">
              <a:alpha val="12000"/>
            </a:srgbClr>
          </a:solidFill>
          <a:ln/>
        </p:spPr>
        <p:txBody>
          <a:bodyPr/>
          <a:lstStyle/>
          <a:p>
            <a:endParaRPr/>
          </a:p>
        </p:txBody>
      </p:sp>
      <p:sp>
        <p:nvSpPr>
          <p:cNvPr id="430" name="矩形 429"/>
          <p:cNvSpPr/>
          <p:nvPr/>
        </p:nvSpPr>
        <p:spPr>
          <a:xfrm>
            <a:off x="0" y="0"/>
            <a:ext cx="95250" cy="6858000"/>
          </a:xfrm>
          <a:prstGeom prst="rect">
            <a:avLst/>
          </a:prstGeom>
          <a:solidFill>
            <a:srgbClr val="FFC107"/>
          </a:solidFill>
          <a:ln/>
        </p:spPr>
        <p:txBody>
          <a:bodyPr/>
          <a:lstStyle/>
          <a:p>
            <a:endParaRPr/>
          </a:p>
        </p:txBody>
      </p:sp>
      <p:sp>
        <p:nvSpPr>
          <p:cNvPr id="431" name="文本框 430" descr="{&quot;isTemplate&quot;:true,&quot;type&quot;:&quot;text&quot;}"/>
          <p:cNvSpPr txBox="1"/>
          <p:nvPr/>
        </p:nvSpPr>
        <p:spPr>
          <a:xfrm>
            <a:off x="11353800" y="6448425"/>
            <a:ext cx="457200" cy="161925"/>
          </a:xfrm>
          <a:prstGeom prst="rect">
            <a:avLst/>
          </a:prstGeom>
        </p:spPr>
        <p:txBody>
          <a:bodyPr wrap="none" lIns="0" tIns="0" rIns="0" bIns="0"/>
          <a:lstStyle/>
          <a:p>
            <a:pPr>
              <a:lnSpc>
                <a:spcPct val="100000"/>
              </a:lnSpc>
            </a:pPr>
            <a:r>
              <a:rPr lang="en-US" sz="1050">
                <a:solidFill>
                  <a:srgbClr val="FFFFFF">
                    <a:alpha val="55000"/>
                  </a:srgbClr>
                </a:solidFill>
                <a:latin typeface="Microsoft YaHei"/>
                <a:ea typeface="Microsoft YaHei"/>
              </a:rPr>
              <a:t>20 / 30</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5&lt;/Text&gt;&#10;            &lt;/Box&gt;&#10;            &lt;Text style={{ fontSize: 30, fontWeight: 'bold', color: '#0E3F8C' }}&gt;高频词块四类矩阵&lt;/Text&gt;&#10;        &lt;/Box&gt;&#10;        &lt;Text style={{ fontSize: 14, color: '#8B97A8' }}&gt;语料库与万能模板&lt;/Text&gt;&#10;    &lt;/Box&gt;&#10;&#10;    {/* B 区：2×2 矩阵，单元格 588 × 276 */}&#10;    &lt;Box style={{ width: 1280, height: 612, flexDirection: 'column', padding: '24px 40px 20px 40px', gap: 16 }}&gt;&#10;        &lt;Box style={{ width: 1200, height: 276, flexDirection: 'row', gap: 24 }}&gt;&#10;            &lt;Box style={{ width: 588, height: 276, padding: 20, background: '#F0F5FC', border: '1px solid #D6DCE5', borderRadius: 12, flexDirection: 'column', gap: 6 }}&gt;&#10;                &lt;Box style={{ flexDirection: 'row', alignItems: 'center', gap: 12, marginBottom: 4 }}&gt;&#10;                    &lt;Box style={{ width: 32, height: 32, borderRadius: 8, background: '#1E4FA8', justifyContent: 'center', alignItems: 'center' }}&gt;&#10;                        &lt;Text style={{ fontSize: 17, fontWeight: 'bold', color: '#FFFFFF' }}&gt;1&lt;/Text&gt;&#10;                    &lt;/Box&gt;&#10;                    &lt;Text style={{ fontSize: 24, fontWeight: 'bold', color: '#0E3F8C' }}&gt;写信目的 &amp; 提建议&lt;/Text&gt;&#10;                &lt;/Box&gt;&#10;                &lt;Box style={{ flexDirection: 'row' }}&gt;&#10;                    &lt;Text style={{ width: 320, fontSize: 22, color: '#1A2230' }}&gt;offer practical suggestions&lt;/Text&gt;&#10;                    &lt;Text style={{ width: 220, fontSize: 22, color: '#4A5568' }}&gt;提出实用建议&lt;/Text&gt;&#10;                &lt;/Box&gt;&#10;                &lt;Box style={{ flexDirection: 'row' }}&gt;&#10;                    &lt;Text style={{ width: 320, fontSize: 22, color: '#1A2230' }}&gt;give advice on...&lt;/Text&gt;&#10;                    &lt;Text style={{ width: 220, fontSize: 22, color: '#4A5568' }}&gt;就……提建议&lt;/Text&gt;&#10;                &lt;/Box&gt;&#10;                &lt;Box style={{ flexDirection: 'row' }}&gt;&#10;                    &lt;Text style={{ width: 320, fontSize: 22, color: '#1A2230' }}&gt;in my opinion&lt;/Text&gt;&#10;                    &lt;Text style={{ width: 220, fontSize: 22, color: '#4A5568' }}&gt;依我看&lt;/Text&gt;&#10;                &lt;/Box&gt;&#10;                &lt;Box style={{ flexDirection: 'row' }}&gt;&#10;                    &lt;Text style={{ width: 320, fontSize: 22, color: '#1A2230' }}&gt;It would be a good idea to...&lt;/Text&gt;&#10;                    &lt;Text style={{ width: 220, fontSize: 22, color: '#4A5568' }}&gt;……是个好主意&lt;/Text&gt;&#10;                &lt;/Box&gt;&#10;                &lt;Box style={{ flexDirection: 'row' }}&gt;&#10;                    &lt;Text style={{ width: 320, fontSize: 22, color: '#1A2230' }}&gt;We should / ought to...&lt;/Text&gt;&#10;                    &lt;Text style={{ width: 220, fontSize: 22, color: '#4A5568' }}&gt;我们应该……&lt;/Text&gt;&#10;                &lt;/Box&gt;&#10;                &lt;Box style={{ flexDirection: 'row' }}&gt;&#10;                    &lt;Text style={{ width: 320, fontSize: 22, color: '#1A2230' }}&gt;take...into consideration&lt;/Text&gt;&#10;                    &lt;Text style={{ width: 220, fontSize: 22, color: '#4A5568' }}&gt;把……考虑在内&lt;/Text&gt;&#10;                &lt;/Box&gt;&#10;            &lt;/Box&gt;&#10;&#10;            &lt;Box style={{ width: 588, height: 276, padding: 20, background: '#FFFFFF', border: '1px solid #D6DCE5', borderRadius: 12, flexDirection: 'column', gap: 6 }}&gt;&#10;                &lt;Box style={{ flexDirection: 'row', alignItems: 'center', gap: 12, marginBottom: 4 }}&gt;&#10;                    &lt;Box style={{ width: 32, height: 32, borderRadius: 8, background: '#1E4FA8', justifyContent: 'center', alignItems: 'center' }}&gt;&#10;                        &lt;Text style={{ fontSize: 17, fontWeight: 'bold', color: '#FFFFFF' }}&gt;2&lt;/Text&gt;&#10;                    &lt;/Box&gt;&#10;                    &lt;Text style={{ fontSize: 24, fontWeight: 'bold', color: '#0E3F8C' }}&gt;校园常见问题&lt;/Text&gt;&#10;                &lt;/Box&gt;&#10;                &lt;Box style={{ flexDirection: 'row' }}&gt;&#10;                    &lt;Text style={{ width: 320, fontSize: 22, color: '#1A2230' }}&gt;school canteen&lt;/Text&gt;&#10;                    &lt;Text style={{ width: 220, fontSize: 22, color: '#4A5568' }}&gt;校园食堂&lt;/Text&gt;&#10;                &lt;/Box&gt;&#10;                &lt;Box style={{ flexDirection: 'row' }}&gt;&#10;                    &lt;Text style={{ width: 320, fontSize: 22, color: '#1A2230' }}&gt;school library&lt;/Text&gt;&#10;                    &lt;Text style={{ width: 220, fontSize: 22, color: '#4A5568' }}&gt;校园图书馆&lt;/Text&gt;&#10;                &lt;/Box&gt;&#10;                &lt;Box style={{ flexDirection: 'row' }}&gt;&#10;                    &lt;Text style={{ width: 320, fontSize: 22, color: '#1A2230' }}&gt;after-school activities&lt;/Text&gt;&#10;                    &lt;Text style={{ width: 220, fontSize: 22, color: '#4A5568' }}&gt;课外活动&lt;/Text&gt;&#10;                &lt;/Box&gt;&#10;                &lt;Box style={{ flexDirection: 'row' }}&gt;&#10;                    &lt;Text style={{ width: 320, fontSize: 22, color: '#1A2230' }}&gt;sports facilities&lt;/Text&gt;&#10;                    &lt;Text style={{ width: 220, fontSize: 22, color: '#4A5568' }}&gt;体育设施&lt;/Text&gt;&#10;                &lt;/Box&gt;&#10;                &lt;Box style={{ flexDirection: 'row' }}&gt;&#10;                    &lt;Text style={{ width: 320, fontSize: 22, color: '#1A2230' }}&gt;school schedule&lt;/Text&gt;&#10;                    &lt;Text style={{ width: 220, fontSize: 22, color: '#4A5568' }}&gt;作息时间表&lt;/Text&gt;&#10;                &lt;/Box&gt;&#10;                &lt;Box style={{ flexDirection: 'row' }}&gt;&#10;                    &lt;Text style={{ width: 320, fontSize: 22, color: '#1A2230' }}&gt;heavy homework burden&lt;/Text&gt;&#10;                    &lt;Text style={{ width: 220, fontSize: 22, color: '#4A5568' }}&gt;作业负担&lt;/Text&gt;&#10;                &lt;/Box&gt;&#10;            &lt;/Box&gt;&#10;        &lt;/Box&gt;&#10;&#10;        &lt;Box style={{ width: 1200, height: 276, flexDirection: 'row', gap: 24 }}&gt;&#10;            &lt;Box style={{ width: 588, height: 276, padding: 20, background: '#FFFFFF', border: '1px solid #D6DCE5', borderRadius: 12, flexDirection: 'column', gap: 6 }}&gt;&#10;                &lt;Box style={{ flexDirection: 'row', alignItems: 'center', gap: 12, marginBottom: 4 }}&gt;&#10;                    &lt;Box style={{ width: 32, height: 32, borderRadius: 8, background: '#3D7BD9', justifyContent: 'center', alignItems: 'center' }}&gt;&#10;                        &lt;Text style={{ fontSize: 17, fontWeight: 'bold', color: '#FFFFFF' }}&gt;3&lt;/Text&gt;&#10;                    &lt;/Box&gt;&#10;                    &lt;Text style={{ fontSize: 24, fontWeight: 'bold', color: '#0E3F8C' }}&gt;建议举措表达&lt;/Text&gt;&#10;                &lt;/Box&gt;&#10;                &lt;Box style={{ flexDirection: 'row' }}&gt;&#10;                    &lt;Text style={{ width: 320, fontSize: 22, color: '#1A2230' }}&gt;extend opening hours&lt;/Text&gt;&#10;                    &lt;Text style={{ width: 220, fontSize: 22, color: '#4A5568' }}&gt;延长开放时间&lt;/Text&gt;&#10;                &lt;/Box&gt;&#10;                &lt;Box style={{ flexDirection: 'row' }}&gt;&#10;                    &lt;Text style={{ width: 320, fontSize: 22, color: '#1A2230' }}&gt;hold activities regularly&lt;/Text&gt;&#10;                    &lt;Text style={{ width: 220, fontSize: 22, color: '#4A5568' }}&gt;定期举办活动&lt;/Text&gt;&#10;                &lt;/Box&gt;&#10;                &lt;Box style={{ flexDirection: 'row' }}&gt;&#10;                    &lt;Text style={{ width: 320, fontSize: 22, color: '#1A2230' }}&gt;set up a ... corner&lt;/Text&gt;&#10;                    &lt;Text style={{ width: 220, fontSize: 22, color: '#4A5568' }}&gt;设立……角&lt;/Text&gt;&#10;                &lt;/Box&gt;&#10;                &lt;Box style={{ flexDirection: 'row' }}&gt;&#10;                    &lt;Text style={{ width: 320, fontSize: 22, color: '#1A2230' }}&gt;organize volunteers&lt;/Text&gt;&#10;                    &lt;Text style={{ width: 220, fontSize: 22, color: '#4A5568' }}&gt;组织志愿者&lt;/Text&gt;&#10;                &lt;/Box&gt;&#10;                &lt;Box style={{ flexDirection: 'row' }}&gt;&#10;                    &lt;Text style={{ width: 320, fontSize: 22, color: '#1A2230' }}&gt;hold relevant lectures&lt;/Text&gt;&#10;                    &lt;Text style={{ width: 220, fontSize: 22, color: '#4A5568' }}&gt;开展相关讲座&lt;/Text&gt;&#10;                &lt;/Box&gt;&#10;                &lt;Box style={{ flexDirection: 'row' }}&gt;&#10;                    &lt;Text style={{ width: 320, fontSize: 22, color: '#1A2230' }}&gt;upgrade the online system&lt;/Text&gt;&#10;                    &lt;Text style={{ width: 220, fontSize: 22, color: '#4A5568' }}&gt;升级线上系统&lt;/Text&gt;&#10;                &lt;/Box&gt;&#10;            &lt;/Box&gt;&#10;&#10;            &lt;Box style={{ width: 588, height: 276, padding: 20, background: '#F7F9FC', border: '1px solid #D6DCE5', borderRadius: 12, flexDirection: 'column', gap: 6 }}&gt;&#10;                &lt;Box style={{ flexDirection: 'row', alignItems: 'center', gap: 12, marginBottom: 4 }}&gt;&#10;                    &lt;Box style={{ width: 32, height: 32, borderRadius: 8, background: '#D9534F', justifyContent: 'center', alignItems: 'center' }}&gt;&#10;                        &lt;Text style={{ fontSize: 17, fontWeight: 'bold', color: '#FFFFFF' }}&gt;4&lt;/Text&gt;&#10;                    &lt;/Box&gt;&#10;                    &lt;Text style={{ fontSize: 24, fontWeight: 'bold', color: '#0E3F8C' }}&gt;建议带来的好处&lt;/Text&gt;&#10;                &lt;/Box&gt;&#10;                &lt;Box style={{ flexDirection: 'row' }}&gt;&#10;                    &lt;Text style={{ width: 320, fontSize: 22, color: '#1A2230' }}&gt;reduce study pressure&lt;/Text&gt;&#10;                    &lt;Text style={{ width: 220, fontSize: 22, color: '#4A5568' }}&gt;减轻学习压力&lt;/Text&gt;&#10;                &lt;/Box&gt;&#10;                &lt;Box style={{ flexDirection: 'row' }}&gt;&#10;                    &lt;Text style={{ width: 320, fontSize: 22, color: '#1A2230' }}&gt;broaden our horizons&lt;/Text&gt;&#10;                    &lt;Text style={{ width: 220, fontSize: 22, color: '#4A5568' }}&gt;开阔眼界&lt;/Text&gt;&#10;                &lt;/Box&gt;&#10;                &lt;Box style={{ flexDirection: 'row' }}&gt;&#10;                    &lt;Text style={{ width: 320, fontSize: 22, color: '#1A2230' }}&gt;enrich after-school life&lt;/Text&gt;&#10;                    &lt;Text style={{ width: 220, fontSize: 22, color: '#4A5568' }}&gt;丰富课余生活&lt;/Text&gt;&#10;                &lt;/Box&gt;&#10;                &lt;Box style={{ flexDirection: 'row' }}&gt;&#10;                    &lt;Text style={{ width: 320, fontSize: 22, color: '#1A2230' }}&gt;improve study efficiency&lt;/Text&gt;&#10;                    &lt;Text style={{ width: 220, fontSize: 22, color: '#4A5568' }}&gt;提高学习效率&lt;/Text&gt;&#10;                &lt;/Box&gt;&#10;                &lt;Box style={{ flexDirection: 'row' }}&gt;&#10;                    &lt;Text style={{ width: 320, fontSize: 22, color: '#1A2230' }}&gt;raise environmental awareness&lt;/Text&gt;&#10;                    &lt;Text style={{ width: 220, fontSize: 22, color: '#4A5568' }}&gt;增强环保意识&lt;/Text&gt;&#10;                &lt;/Box&gt;&#10;                &lt;Box style={{ flexDirection: 'row' }}&gt;&#10;                    &lt;Text style={{ width: 320, fontSize: 22, color: '#1A2230' }}&gt;bring convenience to students&lt;/Text&gt;&#10;                    &lt;Text style={{ width: 220, fontSize: 22, color: '#4A5568' }}&gt;方便学生&lt;/Text&gt;&#10;                &lt;/Box&gt;&#10;            &lt;/Box&gt;&#10;        &lt;/Box&gt;&#10;    &lt;/Box&gt;&#10;&#10;    &lt;Box style={{ width: 1280, height: 36, flexDirection: 'row', alignItems: 'center', justifyContent: 'space-between', padding: '0 40px' }}&gt;&#10;        &lt;Text style={{ fontSize: 14, color: '#8B97A8' }}&gt;高考建议信 · 北京专用&lt;/Text&gt;&#10;        &lt;Text style={{ fontSize: 14, color: '#8B97A8' }}&gt;21 / 30&lt;/Text&gt;&#10;    &lt;/Box&gt;&#10;&lt;/Slide&gt;&#10;"/>
        <p:cNvGrpSpPr/>
        <p:nvPr/>
      </p:nvGrpSpPr>
      <p:grpSpPr>
        <a:xfrm>
          <a:off x="0" y="0"/>
          <a:ext cx="0" cy="0"/>
          <a:chOff x="0" y="0"/>
          <a:chExt cx="0" cy="0"/>
        </a:xfrm>
      </p:grpSpPr>
      <p:sp>
        <p:nvSpPr>
          <p:cNvPr id="433" name="矩形 432"/>
          <p:cNvSpPr/>
          <p:nvPr/>
        </p:nvSpPr>
        <p:spPr>
          <a:xfrm>
            <a:off x="0" y="0"/>
            <a:ext cx="12192000" cy="6858000"/>
          </a:xfrm>
          <a:prstGeom prst="rect">
            <a:avLst/>
          </a:prstGeom>
          <a:solidFill>
            <a:srgbClr val="FFFFFF"/>
          </a:solidFill>
          <a:ln/>
        </p:spPr>
        <p:txBody>
          <a:bodyPr/>
          <a:lstStyle/>
          <a:p>
            <a:endParaRPr/>
          </a:p>
        </p:txBody>
      </p:sp>
      <p:sp>
        <p:nvSpPr>
          <p:cNvPr id="434" name="任意多边形: 形状 433"/>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435" name="矩形: 圆角 434"/>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436" name="文本框 435"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05</a:t>
            </a:r>
            <a:endParaRPr/>
          </a:p>
        </p:txBody>
      </p:sp>
      <p:sp>
        <p:nvSpPr>
          <p:cNvPr id="437" name="文本框 436" descr="{&quot;isTemplate&quot;:true,&quot;type&quot;:&quot;text&quot;}"/>
          <p:cNvSpPr txBox="1"/>
          <p:nvPr/>
        </p:nvSpPr>
        <p:spPr>
          <a:xfrm>
            <a:off x="819150" y="161925"/>
            <a:ext cx="2286000"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高频词块四类矩阵</a:t>
            </a:r>
            <a:endParaRPr/>
          </a:p>
        </p:txBody>
      </p:sp>
      <p:sp>
        <p:nvSpPr>
          <p:cNvPr id="438" name="文本框 437" descr="{&quot;isTemplate&quot;:true,&quot;type&quot;:&quot;text&quot;}"/>
          <p:cNvSpPr txBox="1"/>
          <p:nvPr/>
        </p:nvSpPr>
        <p:spPr>
          <a:xfrm>
            <a:off x="10744200" y="257175"/>
            <a:ext cx="106680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语料库与万能模板</a:t>
            </a:r>
            <a:endParaRPr/>
          </a:p>
        </p:txBody>
      </p:sp>
      <p:sp>
        <p:nvSpPr>
          <p:cNvPr id="439" name="矩形: 圆角 438"/>
          <p:cNvSpPr/>
          <p:nvPr/>
        </p:nvSpPr>
        <p:spPr>
          <a:xfrm>
            <a:off x="381000" y="914400"/>
            <a:ext cx="5600700" cy="2628900"/>
          </a:xfrm>
          <a:prstGeom prst="roundRect">
            <a:avLst>
              <a:gd name="adj" fmla="val 4348"/>
            </a:avLst>
          </a:prstGeom>
          <a:solidFill>
            <a:srgbClr val="F0F5FC"/>
          </a:solidFill>
          <a:ln w="12700">
            <a:solidFill>
              <a:srgbClr val="D6DCE5"/>
            </a:solidFill>
            <a:prstDash val="solid"/>
          </a:ln>
        </p:spPr>
        <p:txBody>
          <a:bodyPr/>
          <a:lstStyle/>
          <a:p>
            <a:endParaRPr/>
          </a:p>
        </p:txBody>
      </p:sp>
      <p:sp>
        <p:nvSpPr>
          <p:cNvPr id="440" name="矩形: 圆角 439"/>
          <p:cNvSpPr/>
          <p:nvPr/>
        </p:nvSpPr>
        <p:spPr>
          <a:xfrm>
            <a:off x="571500" y="1104900"/>
            <a:ext cx="304800" cy="304800"/>
          </a:xfrm>
          <a:prstGeom prst="roundRect">
            <a:avLst>
              <a:gd name="adj" fmla="val 25000"/>
            </a:avLst>
          </a:prstGeom>
          <a:solidFill>
            <a:srgbClr val="1E4FA8"/>
          </a:solidFill>
          <a:ln/>
        </p:spPr>
        <p:txBody>
          <a:bodyPr/>
          <a:lstStyle/>
          <a:p>
            <a:endParaRPr/>
          </a:p>
        </p:txBody>
      </p:sp>
      <p:sp>
        <p:nvSpPr>
          <p:cNvPr id="441" name="文本框 440" descr="{&quot;isTemplate&quot;:true,&quot;type&quot;:&quot;text&quot;}"/>
          <p:cNvSpPr txBox="1"/>
          <p:nvPr/>
        </p:nvSpPr>
        <p:spPr>
          <a:xfrm>
            <a:off x="676275" y="11620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1</a:t>
            </a:r>
            <a:endParaRPr/>
          </a:p>
        </p:txBody>
      </p:sp>
      <p:sp>
        <p:nvSpPr>
          <p:cNvPr id="442" name="文本框 441" descr="{&quot;isTemplate&quot;:true,&quot;type&quot;:&quot;text&quot;}"/>
          <p:cNvSpPr txBox="1"/>
          <p:nvPr/>
        </p:nvSpPr>
        <p:spPr>
          <a:xfrm>
            <a:off x="990600" y="1123950"/>
            <a:ext cx="1952625"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写信目的</a:t>
            </a:r>
            <a:r>
              <a:rPr lang="en-US" sz="1800" b="1">
                <a:solidFill>
                  <a:srgbClr val="0E3F8C"/>
                </a:solidFill>
                <a:latin typeface="Microsoft YaHei"/>
                <a:ea typeface="Microsoft YaHei"/>
              </a:rPr>
              <a:t> &amp; </a:t>
            </a:r>
            <a:r>
              <a:rPr lang="zh-CN" sz="1800" b="1">
                <a:solidFill>
                  <a:srgbClr val="0E3F8C"/>
                </a:solidFill>
                <a:latin typeface="Microsoft YaHei"/>
                <a:ea typeface="Microsoft YaHei"/>
              </a:rPr>
              <a:t>提建议</a:t>
            </a:r>
            <a:endParaRPr/>
          </a:p>
        </p:txBody>
      </p:sp>
      <p:sp>
        <p:nvSpPr>
          <p:cNvPr id="443" name="文本框 442" descr="{&quot;isTemplate&quot;:true,&quot;type&quot;:&quot;text&quot;}"/>
          <p:cNvSpPr txBox="1"/>
          <p:nvPr/>
        </p:nvSpPr>
        <p:spPr>
          <a:xfrm>
            <a:off x="571500" y="1504950"/>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offer practical suggestions</a:t>
            </a:r>
            <a:endParaRPr/>
          </a:p>
        </p:txBody>
      </p:sp>
      <p:sp>
        <p:nvSpPr>
          <p:cNvPr id="444" name="文本框 443" descr="{&quot;isTemplate&quot;:true,&quot;type&quot;:&quot;text&quot;}"/>
          <p:cNvSpPr txBox="1"/>
          <p:nvPr/>
        </p:nvSpPr>
        <p:spPr>
          <a:xfrm>
            <a:off x="3619500" y="1504950"/>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提出实用建议</a:t>
            </a:r>
            <a:endParaRPr/>
          </a:p>
        </p:txBody>
      </p:sp>
      <p:sp>
        <p:nvSpPr>
          <p:cNvPr id="445" name="文本框 444" descr="{&quot;isTemplate&quot;:true,&quot;type&quot;:&quot;text&quot;}"/>
          <p:cNvSpPr txBox="1"/>
          <p:nvPr/>
        </p:nvSpPr>
        <p:spPr>
          <a:xfrm>
            <a:off x="571500" y="1819275"/>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give advice on...</a:t>
            </a:r>
            <a:endParaRPr/>
          </a:p>
        </p:txBody>
      </p:sp>
      <p:sp>
        <p:nvSpPr>
          <p:cNvPr id="446" name="文本框 445" descr="{&quot;isTemplate&quot;:true,&quot;type&quot;:&quot;text&quot;}"/>
          <p:cNvSpPr txBox="1"/>
          <p:nvPr/>
        </p:nvSpPr>
        <p:spPr>
          <a:xfrm>
            <a:off x="3619500" y="1819275"/>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就……提建议</a:t>
            </a:r>
            <a:endParaRPr/>
          </a:p>
        </p:txBody>
      </p:sp>
      <p:sp>
        <p:nvSpPr>
          <p:cNvPr id="447" name="文本框 446" descr="{&quot;isTemplate&quot;:true,&quot;type&quot;:&quot;text&quot;}"/>
          <p:cNvSpPr txBox="1"/>
          <p:nvPr/>
        </p:nvSpPr>
        <p:spPr>
          <a:xfrm>
            <a:off x="571500" y="2133600"/>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in my opinion</a:t>
            </a:r>
            <a:endParaRPr/>
          </a:p>
        </p:txBody>
      </p:sp>
      <p:sp>
        <p:nvSpPr>
          <p:cNvPr id="448" name="文本框 447" descr="{&quot;isTemplate&quot;:true,&quot;type&quot;:&quot;text&quot;}"/>
          <p:cNvSpPr txBox="1"/>
          <p:nvPr/>
        </p:nvSpPr>
        <p:spPr>
          <a:xfrm>
            <a:off x="3619500" y="2133600"/>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依我看</a:t>
            </a:r>
            <a:endParaRPr/>
          </a:p>
        </p:txBody>
      </p:sp>
      <p:sp>
        <p:nvSpPr>
          <p:cNvPr id="449" name="文本框 448" descr="{&quot;isTemplate&quot;:true,&quot;type&quot;:&quot;text&quot;}"/>
          <p:cNvSpPr txBox="1"/>
          <p:nvPr/>
        </p:nvSpPr>
        <p:spPr>
          <a:xfrm>
            <a:off x="571500" y="2447925"/>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It would be a good idea to...</a:t>
            </a:r>
            <a:endParaRPr/>
          </a:p>
        </p:txBody>
      </p:sp>
      <p:sp>
        <p:nvSpPr>
          <p:cNvPr id="450" name="文本框 449" descr="{&quot;isTemplate&quot;:true,&quot;type&quot;:&quot;text&quot;}"/>
          <p:cNvSpPr txBox="1"/>
          <p:nvPr/>
        </p:nvSpPr>
        <p:spPr>
          <a:xfrm>
            <a:off x="3619500" y="2447925"/>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……是个好主意</a:t>
            </a:r>
            <a:endParaRPr/>
          </a:p>
        </p:txBody>
      </p:sp>
      <p:sp>
        <p:nvSpPr>
          <p:cNvPr id="451" name="文本框 450" descr="{&quot;isTemplate&quot;:true,&quot;type&quot;:&quot;text&quot;}"/>
          <p:cNvSpPr txBox="1"/>
          <p:nvPr/>
        </p:nvSpPr>
        <p:spPr>
          <a:xfrm>
            <a:off x="571500" y="2762250"/>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We should / ought to...</a:t>
            </a:r>
            <a:endParaRPr/>
          </a:p>
        </p:txBody>
      </p:sp>
      <p:sp>
        <p:nvSpPr>
          <p:cNvPr id="452" name="文本框 451" descr="{&quot;isTemplate&quot;:true,&quot;type&quot;:&quot;text&quot;}"/>
          <p:cNvSpPr txBox="1"/>
          <p:nvPr/>
        </p:nvSpPr>
        <p:spPr>
          <a:xfrm>
            <a:off x="3619500" y="2762250"/>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我们应该……</a:t>
            </a:r>
            <a:endParaRPr/>
          </a:p>
        </p:txBody>
      </p:sp>
      <p:sp>
        <p:nvSpPr>
          <p:cNvPr id="453" name="文本框 452" descr="{&quot;isTemplate&quot;:true,&quot;type&quot;:&quot;text&quot;}"/>
          <p:cNvSpPr txBox="1"/>
          <p:nvPr/>
        </p:nvSpPr>
        <p:spPr>
          <a:xfrm>
            <a:off x="571500" y="3076575"/>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take...into consideration</a:t>
            </a:r>
            <a:endParaRPr/>
          </a:p>
        </p:txBody>
      </p:sp>
      <p:sp>
        <p:nvSpPr>
          <p:cNvPr id="454" name="文本框 453" descr="{&quot;isTemplate&quot;:true,&quot;type&quot;:&quot;text&quot;}"/>
          <p:cNvSpPr txBox="1"/>
          <p:nvPr/>
        </p:nvSpPr>
        <p:spPr>
          <a:xfrm>
            <a:off x="3619500" y="3076575"/>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把……考虑在内</a:t>
            </a:r>
            <a:endParaRPr/>
          </a:p>
        </p:txBody>
      </p:sp>
      <p:sp>
        <p:nvSpPr>
          <p:cNvPr id="455" name="矩形: 圆角 454"/>
          <p:cNvSpPr/>
          <p:nvPr/>
        </p:nvSpPr>
        <p:spPr>
          <a:xfrm>
            <a:off x="6210300" y="914400"/>
            <a:ext cx="5600700" cy="2628900"/>
          </a:xfrm>
          <a:prstGeom prst="roundRect">
            <a:avLst>
              <a:gd name="adj" fmla="val 4348"/>
            </a:avLst>
          </a:prstGeom>
          <a:solidFill>
            <a:srgbClr val="FFFFFF"/>
          </a:solidFill>
          <a:ln w="12700">
            <a:solidFill>
              <a:srgbClr val="D6DCE5"/>
            </a:solidFill>
            <a:prstDash val="solid"/>
          </a:ln>
        </p:spPr>
        <p:txBody>
          <a:bodyPr/>
          <a:lstStyle/>
          <a:p>
            <a:endParaRPr/>
          </a:p>
        </p:txBody>
      </p:sp>
      <p:sp>
        <p:nvSpPr>
          <p:cNvPr id="456" name="矩形: 圆角 455"/>
          <p:cNvSpPr/>
          <p:nvPr/>
        </p:nvSpPr>
        <p:spPr>
          <a:xfrm>
            <a:off x="6400800" y="1104900"/>
            <a:ext cx="304800" cy="304800"/>
          </a:xfrm>
          <a:prstGeom prst="roundRect">
            <a:avLst>
              <a:gd name="adj" fmla="val 25000"/>
            </a:avLst>
          </a:prstGeom>
          <a:solidFill>
            <a:srgbClr val="1E4FA8"/>
          </a:solidFill>
          <a:ln/>
        </p:spPr>
        <p:txBody>
          <a:bodyPr/>
          <a:lstStyle/>
          <a:p>
            <a:endParaRPr/>
          </a:p>
        </p:txBody>
      </p:sp>
      <p:sp>
        <p:nvSpPr>
          <p:cNvPr id="457" name="文本框 456" descr="{&quot;isTemplate&quot;:true,&quot;type&quot;:&quot;text&quot;}"/>
          <p:cNvSpPr txBox="1"/>
          <p:nvPr/>
        </p:nvSpPr>
        <p:spPr>
          <a:xfrm>
            <a:off x="6505575" y="11620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2</a:t>
            </a:r>
            <a:endParaRPr/>
          </a:p>
        </p:txBody>
      </p:sp>
      <p:sp>
        <p:nvSpPr>
          <p:cNvPr id="458" name="文本框 457" descr="{&quot;isTemplate&quot;:true,&quot;type&quot;:&quot;text&quot;}"/>
          <p:cNvSpPr txBox="1"/>
          <p:nvPr/>
        </p:nvSpPr>
        <p:spPr>
          <a:xfrm>
            <a:off x="6819900" y="1123950"/>
            <a:ext cx="13716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校园常见问题</a:t>
            </a:r>
            <a:endParaRPr/>
          </a:p>
        </p:txBody>
      </p:sp>
      <p:sp>
        <p:nvSpPr>
          <p:cNvPr id="459" name="文本框 458" descr="{&quot;isTemplate&quot;:true,&quot;type&quot;:&quot;text&quot;}"/>
          <p:cNvSpPr txBox="1"/>
          <p:nvPr/>
        </p:nvSpPr>
        <p:spPr>
          <a:xfrm>
            <a:off x="6400800" y="1504950"/>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school canteen</a:t>
            </a:r>
            <a:endParaRPr/>
          </a:p>
        </p:txBody>
      </p:sp>
      <p:sp>
        <p:nvSpPr>
          <p:cNvPr id="460" name="文本框 459" descr="{&quot;isTemplate&quot;:true,&quot;type&quot;:&quot;text&quot;}"/>
          <p:cNvSpPr txBox="1"/>
          <p:nvPr/>
        </p:nvSpPr>
        <p:spPr>
          <a:xfrm>
            <a:off x="9448800" y="1504950"/>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校园食堂</a:t>
            </a:r>
            <a:endParaRPr/>
          </a:p>
        </p:txBody>
      </p:sp>
      <p:sp>
        <p:nvSpPr>
          <p:cNvPr id="461" name="文本框 460" descr="{&quot;isTemplate&quot;:true,&quot;type&quot;:&quot;text&quot;}"/>
          <p:cNvSpPr txBox="1"/>
          <p:nvPr/>
        </p:nvSpPr>
        <p:spPr>
          <a:xfrm>
            <a:off x="6400800" y="1819275"/>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school library</a:t>
            </a:r>
            <a:endParaRPr/>
          </a:p>
        </p:txBody>
      </p:sp>
      <p:sp>
        <p:nvSpPr>
          <p:cNvPr id="462" name="文本框 461" descr="{&quot;isTemplate&quot;:true,&quot;type&quot;:&quot;text&quot;}"/>
          <p:cNvSpPr txBox="1"/>
          <p:nvPr/>
        </p:nvSpPr>
        <p:spPr>
          <a:xfrm>
            <a:off x="9448800" y="1819275"/>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校园图书馆</a:t>
            </a:r>
            <a:endParaRPr/>
          </a:p>
        </p:txBody>
      </p:sp>
      <p:sp>
        <p:nvSpPr>
          <p:cNvPr id="463" name="文本框 462" descr="{&quot;isTemplate&quot;:true,&quot;type&quot;:&quot;text&quot;}"/>
          <p:cNvSpPr txBox="1"/>
          <p:nvPr/>
        </p:nvSpPr>
        <p:spPr>
          <a:xfrm>
            <a:off x="6400800" y="2133600"/>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after-school activities</a:t>
            </a:r>
            <a:endParaRPr/>
          </a:p>
        </p:txBody>
      </p:sp>
      <p:sp>
        <p:nvSpPr>
          <p:cNvPr id="464" name="文本框 463" descr="{&quot;isTemplate&quot;:true,&quot;type&quot;:&quot;text&quot;}"/>
          <p:cNvSpPr txBox="1"/>
          <p:nvPr/>
        </p:nvSpPr>
        <p:spPr>
          <a:xfrm>
            <a:off x="9448800" y="2133600"/>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课外活动</a:t>
            </a:r>
            <a:endParaRPr/>
          </a:p>
        </p:txBody>
      </p:sp>
      <p:sp>
        <p:nvSpPr>
          <p:cNvPr id="465" name="文本框 464" descr="{&quot;isTemplate&quot;:true,&quot;type&quot;:&quot;text&quot;}"/>
          <p:cNvSpPr txBox="1"/>
          <p:nvPr/>
        </p:nvSpPr>
        <p:spPr>
          <a:xfrm>
            <a:off x="6400800" y="2447925"/>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sports facilities</a:t>
            </a:r>
            <a:endParaRPr/>
          </a:p>
        </p:txBody>
      </p:sp>
      <p:sp>
        <p:nvSpPr>
          <p:cNvPr id="466" name="文本框 465" descr="{&quot;isTemplate&quot;:true,&quot;type&quot;:&quot;text&quot;}"/>
          <p:cNvSpPr txBox="1"/>
          <p:nvPr/>
        </p:nvSpPr>
        <p:spPr>
          <a:xfrm>
            <a:off x="9448800" y="2447925"/>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体育设施</a:t>
            </a:r>
            <a:endParaRPr/>
          </a:p>
        </p:txBody>
      </p:sp>
      <p:sp>
        <p:nvSpPr>
          <p:cNvPr id="467" name="文本框 466" descr="{&quot;isTemplate&quot;:true,&quot;type&quot;:&quot;text&quot;}"/>
          <p:cNvSpPr txBox="1"/>
          <p:nvPr/>
        </p:nvSpPr>
        <p:spPr>
          <a:xfrm>
            <a:off x="6400800" y="2762250"/>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school schedule</a:t>
            </a:r>
            <a:endParaRPr/>
          </a:p>
        </p:txBody>
      </p:sp>
      <p:sp>
        <p:nvSpPr>
          <p:cNvPr id="468" name="文本框 467" descr="{&quot;isTemplate&quot;:true,&quot;type&quot;:&quot;text&quot;}"/>
          <p:cNvSpPr txBox="1"/>
          <p:nvPr/>
        </p:nvSpPr>
        <p:spPr>
          <a:xfrm>
            <a:off x="9448800" y="2762250"/>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作息时间表</a:t>
            </a:r>
            <a:endParaRPr/>
          </a:p>
        </p:txBody>
      </p:sp>
      <p:sp>
        <p:nvSpPr>
          <p:cNvPr id="469" name="文本框 468" descr="{&quot;isTemplate&quot;:true,&quot;type&quot;:&quot;text&quot;}"/>
          <p:cNvSpPr txBox="1"/>
          <p:nvPr/>
        </p:nvSpPr>
        <p:spPr>
          <a:xfrm>
            <a:off x="6400800" y="3076575"/>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heavy homework burden</a:t>
            </a:r>
            <a:endParaRPr/>
          </a:p>
        </p:txBody>
      </p:sp>
      <p:sp>
        <p:nvSpPr>
          <p:cNvPr id="470" name="文本框 469" descr="{&quot;isTemplate&quot;:true,&quot;type&quot;:&quot;text&quot;}"/>
          <p:cNvSpPr txBox="1"/>
          <p:nvPr/>
        </p:nvSpPr>
        <p:spPr>
          <a:xfrm>
            <a:off x="9448800" y="3076575"/>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作业负担</a:t>
            </a:r>
            <a:endParaRPr/>
          </a:p>
        </p:txBody>
      </p:sp>
      <p:sp>
        <p:nvSpPr>
          <p:cNvPr id="471" name="矩形: 圆角 470"/>
          <p:cNvSpPr/>
          <p:nvPr/>
        </p:nvSpPr>
        <p:spPr>
          <a:xfrm>
            <a:off x="381000" y="3695700"/>
            <a:ext cx="5600700" cy="2628900"/>
          </a:xfrm>
          <a:prstGeom prst="roundRect">
            <a:avLst>
              <a:gd name="adj" fmla="val 4348"/>
            </a:avLst>
          </a:prstGeom>
          <a:solidFill>
            <a:srgbClr val="FFFFFF"/>
          </a:solidFill>
          <a:ln w="12700">
            <a:solidFill>
              <a:srgbClr val="D6DCE5"/>
            </a:solidFill>
            <a:prstDash val="solid"/>
          </a:ln>
        </p:spPr>
        <p:txBody>
          <a:bodyPr/>
          <a:lstStyle/>
          <a:p>
            <a:endParaRPr/>
          </a:p>
        </p:txBody>
      </p:sp>
      <p:sp>
        <p:nvSpPr>
          <p:cNvPr id="472" name="矩形: 圆角 471"/>
          <p:cNvSpPr/>
          <p:nvPr/>
        </p:nvSpPr>
        <p:spPr>
          <a:xfrm>
            <a:off x="571500" y="3886200"/>
            <a:ext cx="304800" cy="304800"/>
          </a:xfrm>
          <a:prstGeom prst="roundRect">
            <a:avLst>
              <a:gd name="adj" fmla="val 25000"/>
            </a:avLst>
          </a:prstGeom>
          <a:solidFill>
            <a:srgbClr val="3D7BD9"/>
          </a:solidFill>
          <a:ln/>
        </p:spPr>
        <p:txBody>
          <a:bodyPr/>
          <a:lstStyle/>
          <a:p>
            <a:endParaRPr/>
          </a:p>
        </p:txBody>
      </p:sp>
      <p:sp>
        <p:nvSpPr>
          <p:cNvPr id="473" name="文本框 472" descr="{&quot;isTemplate&quot;:true,&quot;type&quot;:&quot;text&quot;}"/>
          <p:cNvSpPr txBox="1"/>
          <p:nvPr/>
        </p:nvSpPr>
        <p:spPr>
          <a:xfrm>
            <a:off x="676275" y="39433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3</a:t>
            </a:r>
            <a:endParaRPr/>
          </a:p>
        </p:txBody>
      </p:sp>
      <p:sp>
        <p:nvSpPr>
          <p:cNvPr id="474" name="文本框 473" descr="{&quot;isTemplate&quot;:true,&quot;type&quot;:&quot;text&quot;}"/>
          <p:cNvSpPr txBox="1"/>
          <p:nvPr/>
        </p:nvSpPr>
        <p:spPr>
          <a:xfrm>
            <a:off x="990600" y="3905250"/>
            <a:ext cx="13716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建议举措表达</a:t>
            </a:r>
            <a:endParaRPr/>
          </a:p>
        </p:txBody>
      </p:sp>
      <p:sp>
        <p:nvSpPr>
          <p:cNvPr id="475" name="文本框 474" descr="{&quot;isTemplate&quot;:true,&quot;type&quot;:&quot;text&quot;}"/>
          <p:cNvSpPr txBox="1"/>
          <p:nvPr/>
        </p:nvSpPr>
        <p:spPr>
          <a:xfrm>
            <a:off x="571500" y="4286250"/>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extend opening hours</a:t>
            </a:r>
            <a:endParaRPr/>
          </a:p>
        </p:txBody>
      </p:sp>
      <p:sp>
        <p:nvSpPr>
          <p:cNvPr id="476" name="文本框 475" descr="{&quot;isTemplate&quot;:true,&quot;type&quot;:&quot;text&quot;}"/>
          <p:cNvSpPr txBox="1"/>
          <p:nvPr/>
        </p:nvSpPr>
        <p:spPr>
          <a:xfrm>
            <a:off x="3619500" y="4286250"/>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延长开放时间</a:t>
            </a:r>
            <a:endParaRPr/>
          </a:p>
        </p:txBody>
      </p:sp>
      <p:sp>
        <p:nvSpPr>
          <p:cNvPr id="477" name="文本框 476" descr="{&quot;isTemplate&quot;:true,&quot;type&quot;:&quot;text&quot;}"/>
          <p:cNvSpPr txBox="1"/>
          <p:nvPr/>
        </p:nvSpPr>
        <p:spPr>
          <a:xfrm>
            <a:off x="571500" y="4600575"/>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hold activities regularly</a:t>
            </a:r>
            <a:endParaRPr/>
          </a:p>
        </p:txBody>
      </p:sp>
      <p:sp>
        <p:nvSpPr>
          <p:cNvPr id="478" name="文本框 477" descr="{&quot;isTemplate&quot;:true,&quot;type&quot;:&quot;text&quot;}"/>
          <p:cNvSpPr txBox="1"/>
          <p:nvPr/>
        </p:nvSpPr>
        <p:spPr>
          <a:xfrm>
            <a:off x="3619500" y="4600575"/>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定期举办活动</a:t>
            </a:r>
            <a:endParaRPr/>
          </a:p>
        </p:txBody>
      </p:sp>
      <p:sp>
        <p:nvSpPr>
          <p:cNvPr id="479" name="文本框 478" descr="{&quot;isTemplate&quot;:true,&quot;type&quot;:&quot;text&quot;}"/>
          <p:cNvSpPr txBox="1"/>
          <p:nvPr/>
        </p:nvSpPr>
        <p:spPr>
          <a:xfrm>
            <a:off x="571500" y="4914900"/>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set up a ... corner</a:t>
            </a:r>
            <a:endParaRPr/>
          </a:p>
        </p:txBody>
      </p:sp>
      <p:sp>
        <p:nvSpPr>
          <p:cNvPr id="480" name="文本框 479" descr="{&quot;isTemplate&quot;:true,&quot;type&quot;:&quot;text&quot;}"/>
          <p:cNvSpPr txBox="1"/>
          <p:nvPr/>
        </p:nvSpPr>
        <p:spPr>
          <a:xfrm>
            <a:off x="3619500" y="4914900"/>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设立……角</a:t>
            </a:r>
            <a:endParaRPr/>
          </a:p>
        </p:txBody>
      </p:sp>
      <p:sp>
        <p:nvSpPr>
          <p:cNvPr id="481" name="文本框 480" descr="{&quot;isTemplate&quot;:true,&quot;type&quot;:&quot;text&quot;}"/>
          <p:cNvSpPr txBox="1"/>
          <p:nvPr/>
        </p:nvSpPr>
        <p:spPr>
          <a:xfrm>
            <a:off x="571500" y="5229225"/>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organize volunteers</a:t>
            </a:r>
            <a:endParaRPr/>
          </a:p>
        </p:txBody>
      </p:sp>
      <p:sp>
        <p:nvSpPr>
          <p:cNvPr id="482" name="文本框 481" descr="{&quot;isTemplate&quot;:true,&quot;type&quot;:&quot;text&quot;}"/>
          <p:cNvSpPr txBox="1"/>
          <p:nvPr/>
        </p:nvSpPr>
        <p:spPr>
          <a:xfrm>
            <a:off x="3619500" y="5229225"/>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组织志愿者</a:t>
            </a:r>
            <a:endParaRPr/>
          </a:p>
        </p:txBody>
      </p:sp>
      <p:sp>
        <p:nvSpPr>
          <p:cNvPr id="483" name="文本框 482" descr="{&quot;isTemplate&quot;:true,&quot;type&quot;:&quot;text&quot;}"/>
          <p:cNvSpPr txBox="1"/>
          <p:nvPr/>
        </p:nvSpPr>
        <p:spPr>
          <a:xfrm>
            <a:off x="571500" y="5543550"/>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hold relevant lectures</a:t>
            </a:r>
            <a:endParaRPr/>
          </a:p>
        </p:txBody>
      </p:sp>
      <p:sp>
        <p:nvSpPr>
          <p:cNvPr id="484" name="文本框 483" descr="{&quot;isTemplate&quot;:true,&quot;type&quot;:&quot;text&quot;}"/>
          <p:cNvSpPr txBox="1"/>
          <p:nvPr/>
        </p:nvSpPr>
        <p:spPr>
          <a:xfrm>
            <a:off x="3619500" y="5543550"/>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开展相关讲座</a:t>
            </a:r>
            <a:endParaRPr/>
          </a:p>
        </p:txBody>
      </p:sp>
      <p:sp>
        <p:nvSpPr>
          <p:cNvPr id="485" name="文本框 484" descr="{&quot;isTemplate&quot;:true,&quot;type&quot;:&quot;text&quot;}"/>
          <p:cNvSpPr txBox="1"/>
          <p:nvPr/>
        </p:nvSpPr>
        <p:spPr>
          <a:xfrm>
            <a:off x="571500" y="5857875"/>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upgrade the online system</a:t>
            </a:r>
            <a:endParaRPr/>
          </a:p>
        </p:txBody>
      </p:sp>
      <p:sp>
        <p:nvSpPr>
          <p:cNvPr id="486" name="文本框 485" descr="{&quot;isTemplate&quot;:true,&quot;type&quot;:&quot;text&quot;}"/>
          <p:cNvSpPr txBox="1"/>
          <p:nvPr/>
        </p:nvSpPr>
        <p:spPr>
          <a:xfrm>
            <a:off x="3619500" y="5857875"/>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升级线上系统</a:t>
            </a:r>
            <a:endParaRPr/>
          </a:p>
        </p:txBody>
      </p:sp>
      <p:sp>
        <p:nvSpPr>
          <p:cNvPr id="487" name="矩形: 圆角 486"/>
          <p:cNvSpPr/>
          <p:nvPr/>
        </p:nvSpPr>
        <p:spPr>
          <a:xfrm>
            <a:off x="6210300" y="3695700"/>
            <a:ext cx="5600700" cy="2628900"/>
          </a:xfrm>
          <a:prstGeom prst="roundRect">
            <a:avLst>
              <a:gd name="adj" fmla="val 4348"/>
            </a:avLst>
          </a:prstGeom>
          <a:solidFill>
            <a:srgbClr val="F7F9FC"/>
          </a:solidFill>
          <a:ln w="12700">
            <a:solidFill>
              <a:srgbClr val="D6DCE5"/>
            </a:solidFill>
            <a:prstDash val="solid"/>
          </a:ln>
        </p:spPr>
        <p:txBody>
          <a:bodyPr/>
          <a:lstStyle/>
          <a:p>
            <a:endParaRPr/>
          </a:p>
        </p:txBody>
      </p:sp>
      <p:sp>
        <p:nvSpPr>
          <p:cNvPr id="488" name="矩形: 圆角 487"/>
          <p:cNvSpPr/>
          <p:nvPr/>
        </p:nvSpPr>
        <p:spPr>
          <a:xfrm>
            <a:off x="6400800" y="3886200"/>
            <a:ext cx="304800" cy="304800"/>
          </a:xfrm>
          <a:prstGeom prst="roundRect">
            <a:avLst>
              <a:gd name="adj" fmla="val 25000"/>
            </a:avLst>
          </a:prstGeom>
          <a:solidFill>
            <a:srgbClr val="D9534F"/>
          </a:solidFill>
          <a:ln/>
        </p:spPr>
        <p:txBody>
          <a:bodyPr/>
          <a:lstStyle/>
          <a:p>
            <a:endParaRPr/>
          </a:p>
        </p:txBody>
      </p:sp>
      <p:sp>
        <p:nvSpPr>
          <p:cNvPr id="489" name="文本框 488" descr="{&quot;isTemplate&quot;:true,&quot;type&quot;:&quot;text&quot;}"/>
          <p:cNvSpPr txBox="1"/>
          <p:nvPr/>
        </p:nvSpPr>
        <p:spPr>
          <a:xfrm>
            <a:off x="6505575" y="39433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4</a:t>
            </a:r>
            <a:endParaRPr/>
          </a:p>
        </p:txBody>
      </p:sp>
      <p:sp>
        <p:nvSpPr>
          <p:cNvPr id="490" name="文本框 489" descr="{&quot;isTemplate&quot;:true,&quot;type&quot;:&quot;text&quot;}"/>
          <p:cNvSpPr txBox="1"/>
          <p:nvPr/>
        </p:nvSpPr>
        <p:spPr>
          <a:xfrm>
            <a:off x="6819900" y="3905250"/>
            <a:ext cx="16002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建议带来的好处</a:t>
            </a:r>
            <a:endParaRPr/>
          </a:p>
        </p:txBody>
      </p:sp>
      <p:sp>
        <p:nvSpPr>
          <p:cNvPr id="491" name="文本框 490" descr="{&quot;isTemplate&quot;:true,&quot;type&quot;:&quot;text&quot;}"/>
          <p:cNvSpPr txBox="1"/>
          <p:nvPr/>
        </p:nvSpPr>
        <p:spPr>
          <a:xfrm>
            <a:off x="6400800" y="4286250"/>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reduce study pressure</a:t>
            </a:r>
            <a:endParaRPr/>
          </a:p>
        </p:txBody>
      </p:sp>
      <p:sp>
        <p:nvSpPr>
          <p:cNvPr id="492" name="文本框 491" descr="{&quot;isTemplate&quot;:true,&quot;type&quot;:&quot;text&quot;}"/>
          <p:cNvSpPr txBox="1"/>
          <p:nvPr/>
        </p:nvSpPr>
        <p:spPr>
          <a:xfrm>
            <a:off x="9448800" y="4286250"/>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减轻学习压力</a:t>
            </a:r>
            <a:endParaRPr/>
          </a:p>
        </p:txBody>
      </p:sp>
      <p:sp>
        <p:nvSpPr>
          <p:cNvPr id="493" name="文本框 492" descr="{&quot;isTemplate&quot;:true,&quot;type&quot;:&quot;text&quot;}"/>
          <p:cNvSpPr txBox="1"/>
          <p:nvPr/>
        </p:nvSpPr>
        <p:spPr>
          <a:xfrm>
            <a:off x="6400800" y="4600575"/>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broaden our horizons</a:t>
            </a:r>
            <a:endParaRPr/>
          </a:p>
        </p:txBody>
      </p:sp>
      <p:sp>
        <p:nvSpPr>
          <p:cNvPr id="494" name="文本框 493" descr="{&quot;isTemplate&quot;:true,&quot;type&quot;:&quot;text&quot;}"/>
          <p:cNvSpPr txBox="1"/>
          <p:nvPr/>
        </p:nvSpPr>
        <p:spPr>
          <a:xfrm>
            <a:off x="9448800" y="4600575"/>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开阔眼界</a:t>
            </a:r>
            <a:endParaRPr/>
          </a:p>
        </p:txBody>
      </p:sp>
      <p:sp>
        <p:nvSpPr>
          <p:cNvPr id="495" name="文本框 494" descr="{&quot;isTemplate&quot;:true,&quot;type&quot;:&quot;text&quot;}"/>
          <p:cNvSpPr txBox="1"/>
          <p:nvPr/>
        </p:nvSpPr>
        <p:spPr>
          <a:xfrm>
            <a:off x="6400800" y="4914900"/>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enrich after-school life</a:t>
            </a:r>
            <a:endParaRPr/>
          </a:p>
        </p:txBody>
      </p:sp>
      <p:sp>
        <p:nvSpPr>
          <p:cNvPr id="496" name="文本框 495" descr="{&quot;isTemplate&quot;:true,&quot;type&quot;:&quot;text&quot;}"/>
          <p:cNvSpPr txBox="1"/>
          <p:nvPr/>
        </p:nvSpPr>
        <p:spPr>
          <a:xfrm>
            <a:off x="9448800" y="4914900"/>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丰富课余生活</a:t>
            </a:r>
            <a:endParaRPr/>
          </a:p>
        </p:txBody>
      </p:sp>
      <p:sp>
        <p:nvSpPr>
          <p:cNvPr id="497" name="文本框 496" descr="{&quot;isTemplate&quot;:true,&quot;type&quot;:&quot;text&quot;}"/>
          <p:cNvSpPr txBox="1"/>
          <p:nvPr/>
        </p:nvSpPr>
        <p:spPr>
          <a:xfrm>
            <a:off x="6400800" y="5229225"/>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improve study efficiency</a:t>
            </a:r>
            <a:endParaRPr/>
          </a:p>
        </p:txBody>
      </p:sp>
      <p:sp>
        <p:nvSpPr>
          <p:cNvPr id="498" name="文本框 497" descr="{&quot;isTemplate&quot;:true,&quot;type&quot;:&quot;text&quot;}"/>
          <p:cNvSpPr txBox="1"/>
          <p:nvPr/>
        </p:nvSpPr>
        <p:spPr>
          <a:xfrm>
            <a:off x="9448800" y="5229225"/>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提高学习效率</a:t>
            </a:r>
            <a:endParaRPr/>
          </a:p>
        </p:txBody>
      </p:sp>
      <p:sp>
        <p:nvSpPr>
          <p:cNvPr id="499" name="文本框 498" descr="{&quot;isTemplate&quot;:true,&quot;type&quot;:&quot;text&quot;}"/>
          <p:cNvSpPr txBox="1"/>
          <p:nvPr/>
        </p:nvSpPr>
        <p:spPr>
          <a:xfrm>
            <a:off x="6400800" y="5543550"/>
            <a:ext cx="3048000" cy="504825"/>
          </a:xfrm>
          <a:prstGeom prst="rect">
            <a:avLst/>
          </a:prstGeom>
        </p:spPr>
        <p:txBody>
          <a:bodyPr wrap="square" lIns="0" tIns="0" rIns="0" bIns="0">
            <a:normAutofit/>
          </a:bodyPr>
          <a:lstStyle/>
          <a:p>
            <a:pPr>
              <a:lnSpc>
                <a:spcPct val="100000"/>
              </a:lnSpc>
            </a:pPr>
            <a:r>
              <a:rPr lang="en-US" sz="1650">
                <a:solidFill>
                  <a:srgbClr val="1A2230"/>
                </a:solidFill>
                <a:latin typeface="Microsoft YaHei"/>
                <a:ea typeface="Microsoft YaHei"/>
              </a:rPr>
              <a:t>raise environmental awareness</a:t>
            </a:r>
            <a:endParaRPr/>
          </a:p>
        </p:txBody>
      </p:sp>
      <p:sp>
        <p:nvSpPr>
          <p:cNvPr id="500" name="文本框 499" descr="{&quot;isTemplate&quot;:true,&quot;type&quot;:&quot;text&quot;}"/>
          <p:cNvSpPr txBox="1"/>
          <p:nvPr/>
        </p:nvSpPr>
        <p:spPr>
          <a:xfrm>
            <a:off x="9448800" y="5543550"/>
            <a:ext cx="2095500" cy="50482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增强环保意识</a:t>
            </a:r>
            <a:endParaRPr/>
          </a:p>
        </p:txBody>
      </p:sp>
      <p:sp>
        <p:nvSpPr>
          <p:cNvPr id="501" name="文本框 500" descr="{&quot;isTemplate&quot;:true,&quot;type&quot;:&quot;text&quot;}"/>
          <p:cNvSpPr txBox="1"/>
          <p:nvPr/>
        </p:nvSpPr>
        <p:spPr>
          <a:xfrm>
            <a:off x="6400800" y="6105525"/>
            <a:ext cx="3048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bring convenience to students</a:t>
            </a:r>
            <a:endParaRPr/>
          </a:p>
        </p:txBody>
      </p:sp>
      <p:sp>
        <p:nvSpPr>
          <p:cNvPr id="502" name="文本框 501" descr="{&quot;isTemplate&quot;:true,&quot;type&quot;:&quot;text&quot;}"/>
          <p:cNvSpPr txBox="1"/>
          <p:nvPr/>
        </p:nvSpPr>
        <p:spPr>
          <a:xfrm>
            <a:off x="9448800" y="6105525"/>
            <a:ext cx="209550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方便学生</a:t>
            </a:r>
            <a:endParaRPr/>
          </a:p>
        </p:txBody>
      </p:sp>
      <p:sp>
        <p:nvSpPr>
          <p:cNvPr id="503" name="文本框 502"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504" name="文本框 503"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21 / 30</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5&lt;/Text&gt;&#10;            &lt;/Box&gt;&#10;            &lt;Text style={{ fontSize: 30, fontWeight: 'bold', color: '#0E3F8C' }}&gt;必背句三组：开头 · 中间 · 结尾&lt;/Text&gt;&#10;        &lt;/Box&gt;&#10;        &lt;Text style={{ fontSize: 14, color: '#8B97A8' }}&gt;语料库与万能模板&lt;/Text&gt;&#10;    &lt;/Box&gt;&#10;&#10;    {/* B 区：表格 440 + 间距 16 + 洞察条 112 */}&#10;    &lt;Box style={{ width: 1280, height: 612, flexDirection: 'column', padding: '24px 40px 20px 40px', gap: 16 }}&gt;&#10;        &lt;Table&#10;            style={{ width: 1200, height: 440 }}&#10;            defaultTextStyle={{ fontSize: 18, textAlign: 'left', color: '#1A2230' }}&#10;            defaultCellStyle={{&#10;                border: {&#10;                    left: { width: 1, color: '#D6DCE5' },&#10;                    right: { width: 1, color: '#D6DCE5' },&#10;                    top: { width: 1, color: '#D6DCE5' },&#10;                    bottom: { width: 1, color: '#D6DCE5' },&#10;                },&#10;            }}&#10;            cells={[&#10;                [&#10;                    { text: '句子所在段落', textStyle: { bold: true, color: '#FFFFFF' }, cellStyle: { background: { color: '#1E4FA8' } } },&#10;                    { text: '必背句 A', textStyle: { bold: true, color: '#FFFFFF' }, cellStyle: { background: { color: '#1E4FA8' } } },&#10;                    { text: '必背句 B', textStyle: { bold: true, color: '#FFFFFF' }, cellStyle: { background: { color: '#1E4FA8' } } },&#10;                ],&#10;                [&#10;                    { text: '开头\n1–2 句', textStyle: { bold: true, color: '#0E3F8C' } },&#10;                    &quot;I'm writing to offer several suggestions about our school's after-school clubs.&quot;,&#10;                    &quot;Having noticed some problems in our canteen, I'm writing to share my advice with you.&quot;,&#10;                ],&#10;                [&#10;                    { text: '中间\n4–6 句', textStyle: { bold: true, color: '#0E3F8C' }, cellStyle: { background: { color: '#F7F9FC' } } },&#10;                    { text: &quot;First of all, it's a good idea to hold a monthly reading sharing activity, which can encourage us to read more.&quot;, cellStyle: { background: { color: '#F7F9FC' } } },&#10;                    { text: 'If my suggestions are accepted, students will have more chances to relax and develop hobbies.', cellStyle: { background: { color: '#F7F9FC' } } },&#10;                ],&#10;                [&#10;                    { text: '结尾\n1–2 句', textStyle: { bold: true, color: '#0E3F8C' } },&#10;                    'I would highly appreciate it if you could take my suggestions into account.',&#10;                    'Hope my advice will be helpful and bring some changes to our school.',&#10;                ],&#10;            ]}&#10;        /&gt;&#10;&#10;        &lt;Box style={{ width: 1200, height: 112, padding: '0 26px', background: '#F0F5FC', border: '1px solid #D6DCE5', borderRadius: 12, flexDirection: 'row', alignItems: 'center', justifyContent: 'space-between' }}&gt;&#10;            &lt;Box style={{ flexDirection: 'column', gap: 6 }}&gt;&#10;                &lt;Text style={{ fontSize: 24, fontWeight: 'bold', color: '#0E3F8C' }}&gt;背句三原则&lt;/Text&gt;&#10;                &lt;Text style={{ fontSize: 22, color: '#4A5568' }}&gt;开头结尾固定不动，中间按话题替换主题词&lt;/Text&gt;&#10;            &lt;/Box&gt;&#10;            &lt;Box style={{ flexDirection: 'row', alignItems: 'center', gap: 10 }}&gt;&#10;                &lt;FAIcon name='check-circle' style={{ fill: '#1E4FA8', width: 24, height: 24 }} /&gt;&#10;                &lt;Text style={{ fontSize: 22, color: '#0E3F8C' }}&gt;6 句覆盖多数考场情境&lt;/Text&gt;&#10;            &lt;/Box&gt;&#10;        &lt;/Box&gt;&#10;    &lt;/Box&gt;&#10;&#10;    &lt;Box style={{ width: 1280, height: 36, flexDirection: 'row', alignItems: 'center', justifyContent: 'space-between', padding: '0 40px' }}&gt;&#10;        &lt;Text style={{ fontSize: 14, color: '#8B97A8' }}&gt;高考建议信 · 北京专用&lt;/Text&gt;&#10;        &lt;Text style={{ fontSize: 14, color: '#8B97A8' }}&gt;22 / 30&lt;/Text&gt;&#10;    &lt;/Box&gt;&#10;&lt;/Slide&gt;&#10;"/>
        <p:cNvGrpSpPr/>
        <p:nvPr/>
      </p:nvGrpSpPr>
      <p:grpSpPr>
        <a:xfrm>
          <a:off x="0" y="0"/>
          <a:ext cx="0" cy="0"/>
          <a:chOff x="0" y="0"/>
          <a:chExt cx="0" cy="0"/>
        </a:xfrm>
      </p:grpSpPr>
      <p:sp>
        <p:nvSpPr>
          <p:cNvPr id="506" name="矩形 505"/>
          <p:cNvSpPr/>
          <p:nvPr/>
        </p:nvSpPr>
        <p:spPr>
          <a:xfrm>
            <a:off x="0" y="0"/>
            <a:ext cx="12192000" cy="6858000"/>
          </a:xfrm>
          <a:prstGeom prst="rect">
            <a:avLst/>
          </a:prstGeom>
          <a:solidFill>
            <a:srgbClr val="FFFFFF"/>
          </a:solidFill>
          <a:ln/>
        </p:spPr>
        <p:txBody>
          <a:bodyPr/>
          <a:lstStyle/>
          <a:p>
            <a:endParaRPr/>
          </a:p>
        </p:txBody>
      </p:sp>
      <p:sp>
        <p:nvSpPr>
          <p:cNvPr id="507" name="任意多边形: 形状 506"/>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508" name="矩形: 圆角 507"/>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509" name="文本框 508"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05</a:t>
            </a:r>
            <a:endParaRPr/>
          </a:p>
        </p:txBody>
      </p:sp>
      <p:sp>
        <p:nvSpPr>
          <p:cNvPr id="510" name="文本框 509" descr="{&quot;isTemplate&quot;:true,&quot;type&quot;:&quot;text&quot;}"/>
          <p:cNvSpPr txBox="1"/>
          <p:nvPr/>
        </p:nvSpPr>
        <p:spPr>
          <a:xfrm>
            <a:off x="819150" y="161925"/>
            <a:ext cx="4029075"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必背句三组：开头</a:t>
            </a:r>
            <a:r>
              <a:rPr lang="en-US" sz="2250" b="1">
                <a:solidFill>
                  <a:srgbClr val="0E3F8C"/>
                </a:solidFill>
                <a:latin typeface="Microsoft YaHei"/>
                <a:ea typeface="Microsoft YaHei"/>
              </a:rPr>
              <a:t> · </a:t>
            </a:r>
            <a:r>
              <a:rPr lang="zh-CN" sz="2250" b="1">
                <a:solidFill>
                  <a:srgbClr val="0E3F8C"/>
                </a:solidFill>
                <a:latin typeface="Microsoft YaHei"/>
                <a:ea typeface="Microsoft YaHei"/>
              </a:rPr>
              <a:t>中间</a:t>
            </a:r>
            <a:r>
              <a:rPr lang="en-US" sz="2250" b="1">
                <a:solidFill>
                  <a:srgbClr val="0E3F8C"/>
                </a:solidFill>
                <a:latin typeface="Microsoft YaHei"/>
                <a:ea typeface="Microsoft YaHei"/>
              </a:rPr>
              <a:t> · </a:t>
            </a:r>
            <a:r>
              <a:rPr lang="zh-CN" sz="2250" b="1">
                <a:solidFill>
                  <a:srgbClr val="0E3F8C"/>
                </a:solidFill>
                <a:latin typeface="Microsoft YaHei"/>
                <a:ea typeface="Microsoft YaHei"/>
              </a:rPr>
              <a:t>结尾</a:t>
            </a:r>
            <a:endParaRPr/>
          </a:p>
        </p:txBody>
      </p:sp>
      <p:sp>
        <p:nvSpPr>
          <p:cNvPr id="511" name="文本框 510" descr="{&quot;isTemplate&quot;:true,&quot;type&quot;:&quot;text&quot;}"/>
          <p:cNvSpPr txBox="1"/>
          <p:nvPr/>
        </p:nvSpPr>
        <p:spPr>
          <a:xfrm>
            <a:off x="10744200" y="257175"/>
            <a:ext cx="106680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语料库与万能模板</a:t>
            </a:r>
            <a:endParaRPr/>
          </a:p>
        </p:txBody>
      </p:sp>
      <p:graphicFrame>
        <p:nvGraphicFramePr>
          <p:cNvPr id="512" name="表格 511"/>
          <p:cNvGraphicFramePr/>
          <p:nvPr/>
        </p:nvGraphicFramePr>
        <p:xfrm>
          <a:off x="381000" y="914400"/>
          <a:ext cx="11430001" cy="4191000"/>
        </p:xfrm>
        <a:graphic>
          <a:graphicData uri="http://schemas.openxmlformats.org/drawingml/2006/table">
            <a:tbl>
              <a:tblPr/>
              <a:tblGrid>
                <a:gridCol w="713920">
                  <a:extLst>
                    <a:ext uri="{9D8B030D-6E8A-4147-A177-3AD203B41FA5}">
                      <a16:colId xmlns:a16="http://schemas.microsoft.com/office/drawing/2014/main" val="1"/>
                    </a:ext>
                  </a:extLst>
                </a:gridCol>
                <a:gridCol w="5704073">
                  <a:extLst>
                    <a:ext uri="{9D8B030D-6E8A-4147-A177-3AD203B41FA5}">
                      <a16:colId xmlns:a16="http://schemas.microsoft.com/office/drawing/2014/main" val="2"/>
                    </a:ext>
                  </a:extLst>
                </a:gridCol>
                <a:gridCol w="5012008">
                  <a:extLst>
                    <a:ext uri="{9D8B030D-6E8A-4147-A177-3AD203B41FA5}">
                      <a16:colId xmlns:a16="http://schemas.microsoft.com/office/drawing/2014/main" val="3"/>
                    </a:ext>
                  </a:extLst>
                </a:gridCol>
              </a:tblGrid>
              <a:tr h="1047750">
                <a:tc>
                  <a:txBody>
                    <a:bodyPr/>
                    <a:lstStyle/>
                    <a:p>
                      <a:pPr marL="114300" marR="114300" algn="l">
                        <a:lnSpc>
                          <a:spcPct val="120000"/>
                        </a:lnSpc>
                      </a:pPr>
                      <a:r>
                        <a:rPr sz="1350" b="1">
                          <a:solidFill>
                            <a:srgbClr val="FFFFFF"/>
                          </a:solidFill>
                          <a:latin typeface="Microsoft YaHei"/>
                          <a:ea typeface="Microsoft YaHei"/>
                        </a:rPr>
                        <a:t>句子所在段落</a:t>
                      </a:r>
                      <a:endParaRPr/>
                    </a:p>
                  </a:txBody>
                  <a:tcPr marL="45720" marR="45720" anchor="ctr">
                    <a:lnL>
                      <a:noFill/>
                    </a:lnL>
                    <a:lnR>
                      <a:noFill/>
                    </a:lnR>
                    <a:lnT>
                      <a:noFill/>
                    </a:lnT>
                    <a:lnB>
                      <a:noFill/>
                    </a:lnB>
                    <a:solidFill>
                      <a:srgbClr val="1E4FA8"/>
                    </a:solidFill>
                  </a:tcPr>
                </a:tc>
                <a:tc>
                  <a:txBody>
                    <a:bodyPr/>
                    <a:lstStyle/>
                    <a:p>
                      <a:pPr marL="114300" marR="114300" algn="l">
                        <a:lnSpc>
                          <a:spcPct val="120000"/>
                        </a:lnSpc>
                      </a:pPr>
                      <a:r>
                        <a:rPr sz="1350" b="1">
                          <a:solidFill>
                            <a:srgbClr val="FFFFFF"/>
                          </a:solidFill>
                          <a:latin typeface="Microsoft YaHei"/>
                          <a:ea typeface="Microsoft YaHei"/>
                        </a:rPr>
                        <a:t>必背句 A</a:t>
                      </a:r>
                      <a:endParaRPr/>
                    </a:p>
                  </a:txBody>
                  <a:tcPr marL="45720" marR="45720" anchor="ctr">
                    <a:lnL>
                      <a:noFill/>
                    </a:lnL>
                    <a:lnR>
                      <a:noFill/>
                    </a:lnR>
                    <a:lnT>
                      <a:noFill/>
                    </a:lnT>
                    <a:lnB>
                      <a:noFill/>
                    </a:lnB>
                    <a:solidFill>
                      <a:srgbClr val="1E4FA8"/>
                    </a:solidFill>
                  </a:tcPr>
                </a:tc>
                <a:tc>
                  <a:txBody>
                    <a:bodyPr/>
                    <a:lstStyle/>
                    <a:p>
                      <a:pPr marL="114300" marR="114300" algn="l">
                        <a:lnSpc>
                          <a:spcPct val="120000"/>
                        </a:lnSpc>
                      </a:pPr>
                      <a:r>
                        <a:rPr sz="1350" b="1">
                          <a:solidFill>
                            <a:srgbClr val="FFFFFF"/>
                          </a:solidFill>
                          <a:latin typeface="Microsoft YaHei"/>
                          <a:ea typeface="Microsoft YaHei"/>
                        </a:rPr>
                        <a:t>必背句 B</a:t>
                      </a:r>
                      <a:endParaRPr/>
                    </a:p>
                  </a:txBody>
                  <a:tcPr marL="45720" marR="45720" anchor="ctr">
                    <a:lnL>
                      <a:noFill/>
                    </a:lnL>
                    <a:lnR>
                      <a:noFill/>
                    </a:lnR>
                    <a:lnT>
                      <a:noFill/>
                    </a:lnT>
                    <a:lnB>
                      <a:noFill/>
                    </a:lnB>
                    <a:solidFill>
                      <a:srgbClr val="1E4FA8"/>
                    </a:solidFill>
                  </a:tcPr>
                </a:tc>
                <a:extLst>
                  <a:ext uri="{0D108BD9-81ED-4DB2-BD59-A6C34878D82A}">
                    <a16:rowId xmlns:a16="http://schemas.microsoft.com/office/drawing/2014/main" val="1"/>
                  </a:ext>
                </a:extLst>
              </a:tr>
              <a:tr h="1047750">
                <a:tc>
                  <a:txBody>
                    <a:bodyPr/>
                    <a:lstStyle/>
                    <a:p>
                      <a:pPr marL="114300" marR="114300" algn="l">
                        <a:lnSpc>
                          <a:spcPct val="120000"/>
                        </a:lnSpc>
                      </a:pPr>
                      <a:r>
                        <a:rPr sz="1350" b="1">
                          <a:solidFill>
                            <a:srgbClr val="0E3F8C"/>
                          </a:solidFill>
                          <a:latin typeface="Microsoft YaHei"/>
                          <a:ea typeface="Microsoft YaHei"/>
                        </a:rPr>
                        <a:t>开头
1–2 句</a:t>
                      </a:r>
                      <a:endParaRPr/>
                    </a:p>
                  </a:txBody>
                  <a:tcPr marL="45720" marR="45720" anchor="ctr">
                    <a:lnL>
                      <a:noFill/>
                    </a:lnL>
                    <a:lnR>
                      <a:noFill/>
                    </a:lnR>
                    <a:lnT>
                      <a:noFill/>
                    </a:lnT>
                    <a:lnB>
                      <a:noFill/>
                    </a:lnB>
                  </a:tcPr>
                </a:tc>
                <a:tc>
                  <a:txBody>
                    <a:bodyPr/>
                    <a:lstStyle/>
                    <a:p>
                      <a:pPr marL="114300" marR="114300" algn="l">
                        <a:lnSpc>
                          <a:spcPct val="120000"/>
                        </a:lnSpc>
                      </a:pPr>
                      <a:r>
                        <a:rPr sz="1350">
                          <a:solidFill>
                            <a:srgbClr val="1A2230"/>
                          </a:solidFill>
                          <a:latin typeface="Microsoft YaHei"/>
                          <a:ea typeface="Microsoft YaHei"/>
                        </a:rPr>
                        <a:t>I'm writing to offer several suggestions about our school's after-school clubs.</a:t>
                      </a:r>
                      <a:endParaRPr/>
                    </a:p>
                  </a:txBody>
                  <a:tcPr marL="45720" marR="45720" anchor="ctr">
                    <a:lnL>
                      <a:noFill/>
                    </a:lnL>
                    <a:lnR>
                      <a:noFill/>
                    </a:lnR>
                    <a:lnT>
                      <a:noFill/>
                    </a:lnT>
                    <a:lnB>
                      <a:noFill/>
                    </a:lnB>
                  </a:tcPr>
                </a:tc>
                <a:tc>
                  <a:txBody>
                    <a:bodyPr/>
                    <a:lstStyle/>
                    <a:p>
                      <a:pPr marL="114300" marR="114300" algn="l">
                        <a:lnSpc>
                          <a:spcPct val="120000"/>
                        </a:lnSpc>
                      </a:pPr>
                      <a:r>
                        <a:rPr sz="1350">
                          <a:solidFill>
                            <a:srgbClr val="1A2230"/>
                          </a:solidFill>
                          <a:latin typeface="Microsoft YaHei"/>
                          <a:ea typeface="Microsoft YaHei"/>
                        </a:rPr>
                        <a:t>Having noticed some problems in our canteen, I'm writing to share my advice with you.</a:t>
                      </a:r>
                      <a:endParaRPr/>
                    </a:p>
                  </a:txBody>
                  <a:tcPr marL="45720" marR="45720" anchor="ctr">
                    <a:lnL>
                      <a:noFill/>
                    </a:lnL>
                    <a:lnR>
                      <a:noFill/>
                    </a:lnR>
                    <a:lnT>
                      <a:noFill/>
                    </a:lnT>
                    <a:lnB>
                      <a:noFill/>
                    </a:lnB>
                  </a:tcPr>
                </a:tc>
                <a:extLst>
                  <a:ext uri="{0D108BD9-81ED-4DB2-BD59-A6C34878D82A}">
                    <a16:rowId xmlns:a16="http://schemas.microsoft.com/office/drawing/2014/main" val="2"/>
                  </a:ext>
                </a:extLst>
              </a:tr>
              <a:tr h="1047750">
                <a:tc>
                  <a:txBody>
                    <a:bodyPr/>
                    <a:lstStyle/>
                    <a:p>
                      <a:pPr marL="114300" marR="114300" algn="l">
                        <a:lnSpc>
                          <a:spcPct val="120000"/>
                        </a:lnSpc>
                      </a:pPr>
                      <a:r>
                        <a:rPr sz="1350" b="1">
                          <a:solidFill>
                            <a:srgbClr val="0E3F8C"/>
                          </a:solidFill>
                          <a:latin typeface="Microsoft YaHei"/>
                          <a:ea typeface="Microsoft YaHei"/>
                        </a:rPr>
                        <a:t>中间
4–6 句</a:t>
                      </a:r>
                      <a:endParaRPr/>
                    </a:p>
                  </a:txBody>
                  <a:tcPr marL="45720" marR="45720" anchor="ctr">
                    <a:lnL>
                      <a:noFill/>
                    </a:lnL>
                    <a:lnR>
                      <a:noFill/>
                    </a:lnR>
                    <a:lnT>
                      <a:noFill/>
                    </a:lnT>
                    <a:lnB>
                      <a:noFill/>
                    </a:lnB>
                    <a:solidFill>
                      <a:srgbClr val="F7F9FC"/>
                    </a:solidFill>
                  </a:tcPr>
                </a:tc>
                <a:tc>
                  <a:txBody>
                    <a:bodyPr/>
                    <a:lstStyle/>
                    <a:p>
                      <a:pPr marL="114300" marR="114300" algn="l">
                        <a:lnSpc>
                          <a:spcPct val="120000"/>
                        </a:lnSpc>
                      </a:pPr>
                      <a:r>
                        <a:rPr sz="1350">
                          <a:solidFill>
                            <a:srgbClr val="1A2230"/>
                          </a:solidFill>
                          <a:latin typeface="Microsoft YaHei"/>
                          <a:ea typeface="Microsoft YaHei"/>
                        </a:rPr>
                        <a:t>First of all, it's a good idea to hold a monthly reading sharing activity, which can encourage us to read more.</a:t>
                      </a:r>
                      <a:endParaRPr/>
                    </a:p>
                  </a:txBody>
                  <a:tcPr marL="45720" marR="45720" anchor="ctr">
                    <a:lnL>
                      <a:noFill/>
                    </a:lnL>
                    <a:lnR>
                      <a:noFill/>
                    </a:lnR>
                    <a:lnT>
                      <a:noFill/>
                    </a:lnT>
                    <a:lnB>
                      <a:noFill/>
                    </a:lnB>
                    <a:solidFill>
                      <a:srgbClr val="F7F9FC"/>
                    </a:solidFill>
                  </a:tcPr>
                </a:tc>
                <a:tc>
                  <a:txBody>
                    <a:bodyPr/>
                    <a:lstStyle/>
                    <a:p>
                      <a:pPr marL="114300" marR="114300" algn="l">
                        <a:lnSpc>
                          <a:spcPct val="120000"/>
                        </a:lnSpc>
                      </a:pPr>
                      <a:r>
                        <a:rPr sz="1350">
                          <a:solidFill>
                            <a:srgbClr val="1A2230"/>
                          </a:solidFill>
                          <a:latin typeface="Microsoft YaHei"/>
                          <a:ea typeface="Microsoft YaHei"/>
                        </a:rPr>
                        <a:t>If my suggestions are accepted, students will have more chances to relax and develop hobbies.</a:t>
                      </a:r>
                      <a:endParaRPr/>
                    </a:p>
                  </a:txBody>
                  <a:tcPr marL="45720" marR="45720" anchor="ctr">
                    <a:lnL>
                      <a:noFill/>
                    </a:lnL>
                    <a:lnR>
                      <a:noFill/>
                    </a:lnR>
                    <a:lnT>
                      <a:noFill/>
                    </a:lnT>
                    <a:lnB>
                      <a:noFill/>
                    </a:lnB>
                    <a:solidFill>
                      <a:srgbClr val="F7F9FC"/>
                    </a:solidFill>
                  </a:tcPr>
                </a:tc>
                <a:extLst>
                  <a:ext uri="{0D108BD9-81ED-4DB2-BD59-A6C34878D82A}">
                    <a16:rowId xmlns:a16="http://schemas.microsoft.com/office/drawing/2014/main" val="3"/>
                  </a:ext>
                </a:extLst>
              </a:tr>
              <a:tr h="1047750">
                <a:tc>
                  <a:txBody>
                    <a:bodyPr/>
                    <a:lstStyle/>
                    <a:p>
                      <a:pPr marL="114300" marR="114300" algn="l">
                        <a:lnSpc>
                          <a:spcPct val="120000"/>
                        </a:lnSpc>
                      </a:pPr>
                      <a:r>
                        <a:rPr sz="1350" b="1">
                          <a:solidFill>
                            <a:srgbClr val="0E3F8C"/>
                          </a:solidFill>
                          <a:latin typeface="Microsoft YaHei"/>
                          <a:ea typeface="Microsoft YaHei"/>
                        </a:rPr>
                        <a:t>结尾
1–2 句</a:t>
                      </a:r>
                      <a:endParaRPr/>
                    </a:p>
                  </a:txBody>
                  <a:tcPr marL="45720" marR="45720" anchor="ctr">
                    <a:lnL>
                      <a:noFill/>
                    </a:lnL>
                    <a:lnR>
                      <a:noFill/>
                    </a:lnR>
                    <a:lnT>
                      <a:noFill/>
                    </a:lnT>
                    <a:lnB>
                      <a:noFill/>
                    </a:lnB>
                  </a:tcPr>
                </a:tc>
                <a:tc>
                  <a:txBody>
                    <a:bodyPr/>
                    <a:lstStyle/>
                    <a:p>
                      <a:pPr marL="114300" marR="114300" algn="l">
                        <a:lnSpc>
                          <a:spcPct val="120000"/>
                        </a:lnSpc>
                      </a:pPr>
                      <a:r>
                        <a:rPr sz="1350">
                          <a:solidFill>
                            <a:srgbClr val="1A2230"/>
                          </a:solidFill>
                          <a:latin typeface="Microsoft YaHei"/>
                          <a:ea typeface="Microsoft YaHei"/>
                        </a:rPr>
                        <a:t>I would highly appreciate it if you could take my suggestions into account.</a:t>
                      </a:r>
                      <a:endParaRPr/>
                    </a:p>
                  </a:txBody>
                  <a:tcPr marL="45720" marR="45720" anchor="ctr">
                    <a:lnL>
                      <a:noFill/>
                    </a:lnL>
                    <a:lnR>
                      <a:noFill/>
                    </a:lnR>
                    <a:lnT>
                      <a:noFill/>
                    </a:lnT>
                    <a:lnB>
                      <a:noFill/>
                    </a:lnB>
                  </a:tcPr>
                </a:tc>
                <a:tc>
                  <a:txBody>
                    <a:bodyPr/>
                    <a:lstStyle/>
                    <a:p>
                      <a:pPr marL="114300" marR="114300" algn="l">
                        <a:lnSpc>
                          <a:spcPct val="120000"/>
                        </a:lnSpc>
                      </a:pPr>
                      <a:r>
                        <a:rPr sz="1350">
                          <a:solidFill>
                            <a:srgbClr val="1A2230"/>
                          </a:solidFill>
                          <a:latin typeface="Microsoft YaHei"/>
                          <a:ea typeface="Microsoft YaHei"/>
                        </a:rPr>
                        <a:t>Hope my advice will be helpful and bring some changes to our school.</a:t>
                      </a:r>
                      <a:endParaRPr/>
                    </a:p>
                  </a:txBody>
                  <a:tcPr marL="45720" marR="45720" anchor="ctr">
                    <a:lnL>
                      <a:noFill/>
                    </a:lnL>
                    <a:lnR>
                      <a:noFill/>
                    </a:lnR>
                    <a:lnT>
                      <a:noFill/>
                    </a:lnT>
                    <a:lnB>
                      <a:noFill/>
                    </a:lnB>
                  </a:tcPr>
                </a:tc>
                <a:extLst>
                  <a:ext uri="{0D108BD9-81ED-4DB2-BD59-A6C34878D82A}">
                    <a16:rowId xmlns:a16="http://schemas.microsoft.com/office/drawing/2014/main" val="4"/>
                  </a:ext>
                </a:extLst>
              </a:tr>
            </a:tbl>
          </a:graphicData>
        </a:graphic>
      </p:graphicFrame>
      <p:sp>
        <p:nvSpPr>
          <p:cNvPr id="513" name="矩形: 圆角 512"/>
          <p:cNvSpPr/>
          <p:nvPr/>
        </p:nvSpPr>
        <p:spPr>
          <a:xfrm>
            <a:off x="381000" y="5257800"/>
            <a:ext cx="11430000" cy="1066800"/>
          </a:xfrm>
          <a:prstGeom prst="roundRect">
            <a:avLst>
              <a:gd name="adj" fmla="val 10714"/>
            </a:avLst>
          </a:prstGeom>
          <a:solidFill>
            <a:srgbClr val="F0F5FC"/>
          </a:solidFill>
          <a:ln w="12700">
            <a:solidFill>
              <a:srgbClr val="D6DCE5"/>
            </a:solidFill>
            <a:prstDash val="solid"/>
          </a:ln>
        </p:spPr>
        <p:txBody>
          <a:bodyPr/>
          <a:lstStyle/>
          <a:p>
            <a:endParaRPr/>
          </a:p>
        </p:txBody>
      </p:sp>
      <p:sp>
        <p:nvSpPr>
          <p:cNvPr id="514" name="文本框 513" descr="{&quot;isTemplate&quot;:true,&quot;type&quot;:&quot;text&quot;}"/>
          <p:cNvSpPr txBox="1"/>
          <p:nvPr/>
        </p:nvSpPr>
        <p:spPr>
          <a:xfrm>
            <a:off x="628650" y="5495925"/>
            <a:ext cx="398145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背句三原则</a:t>
            </a:r>
            <a:endParaRPr/>
          </a:p>
        </p:txBody>
      </p:sp>
      <p:sp>
        <p:nvSpPr>
          <p:cNvPr id="515" name="文本框 514" descr="{&quot;isTemplate&quot;:true,&quot;type&quot;:&quot;text&quot;}"/>
          <p:cNvSpPr txBox="1"/>
          <p:nvPr/>
        </p:nvSpPr>
        <p:spPr>
          <a:xfrm>
            <a:off x="628650" y="5829300"/>
            <a:ext cx="3981450" cy="257175"/>
          </a:xfrm>
          <a:prstGeom prst="rect">
            <a:avLst/>
          </a:prstGeom>
        </p:spPr>
        <p:txBody>
          <a:bodyPr wrap="none" lIns="0" tIns="0" rIns="0" bIns="0"/>
          <a:lstStyle/>
          <a:p>
            <a:pPr>
              <a:lnSpc>
                <a:spcPct val="100000"/>
              </a:lnSpc>
            </a:pPr>
            <a:r>
              <a:rPr lang="zh-CN" sz="1650">
                <a:solidFill>
                  <a:srgbClr val="4A5568"/>
                </a:solidFill>
                <a:latin typeface="Microsoft YaHei"/>
                <a:ea typeface="Microsoft YaHei"/>
              </a:rPr>
              <a:t>开头结尾固定不动，中间按话题替换主题词</a:t>
            </a:r>
            <a:endParaRPr/>
          </a:p>
        </p:txBody>
      </p:sp>
      <p:pic>
        <p:nvPicPr>
          <p:cNvPr id="516" name="图形 515"/>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163050" y="5686425"/>
            <a:ext cx="228600" cy="228600"/>
          </a:xfrm>
          <a:prstGeom prst="rect">
            <a:avLst/>
          </a:prstGeom>
          <a:ln/>
        </p:spPr>
      </p:pic>
      <p:sp>
        <p:nvSpPr>
          <p:cNvPr id="517" name="文本框 516" descr="{&quot;isTemplate&quot;:true,&quot;type&quot;:&quot;text&quot;}"/>
          <p:cNvSpPr txBox="1"/>
          <p:nvPr/>
        </p:nvSpPr>
        <p:spPr>
          <a:xfrm>
            <a:off x="9486900" y="5667375"/>
            <a:ext cx="2076450" cy="257175"/>
          </a:xfrm>
          <a:prstGeom prst="rect">
            <a:avLst/>
          </a:prstGeom>
        </p:spPr>
        <p:txBody>
          <a:bodyPr wrap="none" lIns="0" tIns="0" rIns="0" bIns="0"/>
          <a:lstStyle/>
          <a:p>
            <a:pPr>
              <a:lnSpc>
                <a:spcPct val="100000"/>
              </a:lnSpc>
            </a:pPr>
            <a:r>
              <a:rPr lang="en-US" sz="1650">
                <a:solidFill>
                  <a:srgbClr val="0E3F8C"/>
                </a:solidFill>
                <a:latin typeface="Microsoft YaHei"/>
                <a:ea typeface="Microsoft YaHei"/>
              </a:rPr>
              <a:t>6 </a:t>
            </a:r>
            <a:r>
              <a:rPr lang="zh-CN" sz="1650">
                <a:solidFill>
                  <a:srgbClr val="0E3F8C"/>
                </a:solidFill>
                <a:latin typeface="Microsoft YaHei"/>
                <a:ea typeface="Microsoft YaHei"/>
              </a:rPr>
              <a:t>句覆盖多数考场情境</a:t>
            </a:r>
            <a:endParaRPr/>
          </a:p>
        </p:txBody>
      </p:sp>
      <p:sp>
        <p:nvSpPr>
          <p:cNvPr id="518" name="文本框 517"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519" name="文本框 518"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22 / 30</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5&lt;/Text&gt;&#10;            &lt;/Box&gt;&#10;            &lt;Text style={{ fontSize: 30, fontWeight: 'bold', color: '#0E3F8C' }}&gt;万能模板一：非正式（写给好友）&lt;/Text&gt;&#10;        &lt;/Box&gt;&#10;        &lt;Text style={{ fontSize: 14, color: '#8B97A8' }}&gt;语料库与万能模板&lt;/Text&gt;&#10;    &lt;/Box&gt;&#10;&#10;    &lt;Box style={{ width: 1280, height: 612, flexDirection: 'row', padding: '24px 40px 20px 40px', gap: 24 }}&gt;&#10;        &lt;Box style={{ width: 300, height: 568, flexDirection: 'column', gap: 14 }}&gt;&#10;            &lt;Box style={{ width: 300, height: 240, padding: 18, background: '#F0F5FC', border: '1px solid #D6DCE5', borderRadius: 12, flexDirection: 'column', gap: 8 }}&gt;&#10;                &lt;Text style={{ fontSize: 24, fontWeight: 'bold', color: '#0E3F8C' }}&gt;适用情境&lt;/Text&gt;&#10;                &lt;Text style={{ fontSize: 22, color: '#1A2230', lineHeight: 1.5 }}&gt;推荐路线&lt;/Text&gt;&#10;                &lt;Text style={{ fontSize: 22, color: '#1A2230', lineHeight: 1.5 }}&gt;推荐礼物&lt;/Text&gt;&#10;                &lt;Text style={{ fontSize: 22, color: '#1A2230', lineHeight: 1.5 }}&gt;活动策划 / 替代方案&lt;/Text&gt;&#10;                &lt;Text style={{ fontSize: 22, color: '#1A2230', lineHeight: 1.5 }}&gt;投稿内容建议&lt;/Text&gt;&#10;            &lt;/Box&gt;&#10;&#10;            &lt;Box style={{ width: 300, height: 180, padding: 18, background: '#FFFFFF', border: '1px solid #D6DCE5', borderRadius: 12, flexDirection: 'column', gap: 8 }}&gt;&#10;                &lt;Text style={{ fontSize: 24, fontWeight: 'bold', color: '#0E3F8C' }}&gt;填写要点&lt;/Text&gt;&#10;                &lt;Text style={{ fontSize: 16, color: '#4A5568', lineHeight: 1.5 }}&gt;&#10;                    两条建议各配一句好处；下划线处只换内容，不换结构。&#10;                &lt;/Text&gt;&#10;            &lt;/Box&gt;&#10;&#10;            &lt;Box style={{ width: 300, height: 120, padding: 18, background: '#E8EFF8', borderRadius: 12, flexDirection: 'column', gap: 8 }}&gt;&#10;                &lt;Text style={{ fontSize: 24, fontWeight: 'bold', color: '#0E3F8C' }}&gt;落款&lt;/Text&gt;&#10;                &lt;Text style={{ fontSize: 22, color: '#1A2230' }}&gt;Yours,　Li Hua&lt;/Text&gt;&#10;            &lt;/Box&gt;&#10;        &lt;/Box&gt;&#10;&#10;        &lt;Box style={{ width: 876, height: 568, padding: 20, background: '#F7F9FC', border: '1px solid #D6DCE5', borderRadius: 12, flexDirection: 'column', gap: 10 }}&gt;&#10;            &lt;Box style={{ flexDirection: 'row', alignItems: 'center', gap: 12 }}&gt;&#10;                &lt;Box style={{ padding: '5px 14px', background: '#3D7BD9', borderRadius: 999 }}&gt;&#10;                    &lt;Text style={{ fontSize: 16, fontWeight: 'bold', color: '#FFFFFF' }}&gt;非正式&lt;/Text&gt;&#10;                &lt;/Box&gt;&#10;                &lt;Text style={{ fontSize: 24, fontWeight: 'bold', color: '#0E3F8C' }}&gt;Dear Jim, …… Yours, Li Hua&lt;/Text&gt;&#10;            &lt;/Box&gt;&#10;            &lt;Text style={{ fontSize: 22, color: '#1A2230', lineHeight: 1.4 }}&gt;Dear Jim,&lt;/Text&gt;&#10;            &lt;Text style={{ fontSize: 22, color: '#1A2230', lineHeight: 1.4 }}&gt;&#10;                I'm delighted to receive your letter, in which you ask me for advice on ______ (主题). Here are my practical suggestions for you.&#10;            &lt;/Text&gt;&#10;            &lt;Text style={{ fontSize: 22, color: '#1A2230', lineHeight: 1.4 }}&gt;&#10;                At present, ______ (简述现状 / 你的困扰). To make things better, I have two ideas. Firstly, you'd better ______ (建议 1). In this way, you can ______ (好处 1). Besides, it's a good choice to ______ (建议 2), which will help you ______ (好处 2).&#10;            &lt;/Text&gt;&#10;            &lt;Text style={{ fontSize: 22, color: '#1A2230', lineHeight: 1.4 }}&gt;&#10;                Hopefully my advice will be of great use. If you have any other questions, feel free to tell me.&#10;            &lt;/Text&gt;&#10;            &lt;Text style={{ fontSize: 22, color: '#1A2230', lineHeight: 1.4 }}&gt;Yours,&lt;/Text&gt;&#10;            &lt;Text style={{ fontSize: 22, color: '#1A2230', lineHeight: 1.4 }}&gt;Li Hua&lt;/Text&gt;&#10;        &lt;/Box&gt;&#10;    &lt;/Box&gt;&#10;&#10;    &lt;Box style={{ width: 1280, height: 36, flexDirection: 'row', alignItems: 'center', justifyContent: 'space-between', padding: '0 40px' }}&gt;&#10;        &lt;Text style={{ fontSize: 14, color: '#8B97A8' }}&gt;高考建议信 · 北京专用&lt;/Text&gt;&#10;        &lt;Text style={{ fontSize: 14, color: '#8B97A8' }}&gt;23 / 30&lt;/Text&gt;&#10;    &lt;/Box&gt;&#10;&lt;/Slide&gt;&#10;"/>
        <p:cNvGrpSpPr/>
        <p:nvPr/>
      </p:nvGrpSpPr>
      <p:grpSpPr>
        <a:xfrm>
          <a:off x="0" y="0"/>
          <a:ext cx="0" cy="0"/>
          <a:chOff x="0" y="0"/>
          <a:chExt cx="0" cy="0"/>
        </a:xfrm>
      </p:grpSpPr>
      <p:sp>
        <p:nvSpPr>
          <p:cNvPr id="521" name="矩形 520"/>
          <p:cNvSpPr/>
          <p:nvPr/>
        </p:nvSpPr>
        <p:spPr>
          <a:xfrm>
            <a:off x="0" y="0"/>
            <a:ext cx="12192000" cy="6858000"/>
          </a:xfrm>
          <a:prstGeom prst="rect">
            <a:avLst/>
          </a:prstGeom>
          <a:solidFill>
            <a:srgbClr val="FFFFFF"/>
          </a:solidFill>
          <a:ln/>
        </p:spPr>
        <p:txBody>
          <a:bodyPr/>
          <a:lstStyle/>
          <a:p>
            <a:endParaRPr/>
          </a:p>
        </p:txBody>
      </p:sp>
      <p:sp>
        <p:nvSpPr>
          <p:cNvPr id="522" name="任意多边形: 形状 521"/>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523" name="矩形: 圆角 522"/>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524" name="文本框 523"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05</a:t>
            </a:r>
            <a:endParaRPr/>
          </a:p>
        </p:txBody>
      </p:sp>
      <p:sp>
        <p:nvSpPr>
          <p:cNvPr id="525" name="文本框 524" descr="{&quot;isTemplate&quot;:true,&quot;type&quot;:&quot;text&quot;}"/>
          <p:cNvSpPr txBox="1"/>
          <p:nvPr/>
        </p:nvSpPr>
        <p:spPr>
          <a:xfrm>
            <a:off x="819150" y="161925"/>
            <a:ext cx="4286250"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万能模板一：非正式（写给好友）</a:t>
            </a:r>
            <a:endParaRPr/>
          </a:p>
        </p:txBody>
      </p:sp>
      <p:sp>
        <p:nvSpPr>
          <p:cNvPr id="526" name="文本框 525" descr="{&quot;isTemplate&quot;:true,&quot;type&quot;:&quot;text&quot;}"/>
          <p:cNvSpPr txBox="1"/>
          <p:nvPr/>
        </p:nvSpPr>
        <p:spPr>
          <a:xfrm>
            <a:off x="10744200" y="257175"/>
            <a:ext cx="106680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语料库与万能模板</a:t>
            </a:r>
            <a:endParaRPr/>
          </a:p>
        </p:txBody>
      </p:sp>
      <p:sp>
        <p:nvSpPr>
          <p:cNvPr id="527" name="矩形: 圆角 526"/>
          <p:cNvSpPr/>
          <p:nvPr/>
        </p:nvSpPr>
        <p:spPr>
          <a:xfrm>
            <a:off x="381000" y="914400"/>
            <a:ext cx="2857500" cy="2286000"/>
          </a:xfrm>
          <a:prstGeom prst="roundRect">
            <a:avLst>
              <a:gd name="adj" fmla="val 5000"/>
            </a:avLst>
          </a:prstGeom>
          <a:solidFill>
            <a:srgbClr val="F0F5FC"/>
          </a:solidFill>
          <a:ln w="12700">
            <a:solidFill>
              <a:srgbClr val="D6DCE5"/>
            </a:solidFill>
            <a:prstDash val="solid"/>
          </a:ln>
        </p:spPr>
        <p:txBody>
          <a:bodyPr/>
          <a:lstStyle/>
          <a:p>
            <a:endParaRPr/>
          </a:p>
        </p:txBody>
      </p:sp>
      <p:sp>
        <p:nvSpPr>
          <p:cNvPr id="528" name="文本框 527" descr="{&quot;isTemplate&quot;:true,&quot;type&quot;:&quot;text&quot;}"/>
          <p:cNvSpPr txBox="1"/>
          <p:nvPr/>
        </p:nvSpPr>
        <p:spPr>
          <a:xfrm>
            <a:off x="552450" y="1085850"/>
            <a:ext cx="25146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适用情境</a:t>
            </a:r>
            <a:endParaRPr/>
          </a:p>
        </p:txBody>
      </p:sp>
      <p:sp>
        <p:nvSpPr>
          <p:cNvPr id="529" name="文本框 528" descr="{&quot;isTemplate&quot;:true,&quot;type&quot;:&quot;text&quot;}"/>
          <p:cNvSpPr txBox="1"/>
          <p:nvPr/>
        </p:nvSpPr>
        <p:spPr>
          <a:xfrm>
            <a:off x="552450" y="1438275"/>
            <a:ext cx="2514600" cy="381000"/>
          </a:xfrm>
          <a:prstGeom prst="rect">
            <a:avLst/>
          </a:prstGeom>
        </p:spPr>
        <p:txBody>
          <a:bodyPr wrap="none" lIns="0" tIns="0" rIns="0" bIns="0"/>
          <a:lstStyle/>
          <a:p>
            <a:pPr>
              <a:lnSpc>
                <a:spcPct val="150000"/>
              </a:lnSpc>
            </a:pPr>
            <a:r>
              <a:rPr lang="zh-CN" sz="1650">
                <a:solidFill>
                  <a:srgbClr val="1A2230"/>
                </a:solidFill>
                <a:latin typeface="Microsoft YaHei"/>
                <a:ea typeface="Microsoft YaHei"/>
              </a:rPr>
              <a:t>推荐路线</a:t>
            </a:r>
            <a:endParaRPr/>
          </a:p>
        </p:txBody>
      </p:sp>
      <p:sp>
        <p:nvSpPr>
          <p:cNvPr id="530" name="文本框 529" descr="{&quot;isTemplate&quot;:true,&quot;type&quot;:&quot;text&quot;}"/>
          <p:cNvSpPr txBox="1"/>
          <p:nvPr/>
        </p:nvSpPr>
        <p:spPr>
          <a:xfrm>
            <a:off x="552450" y="1895475"/>
            <a:ext cx="2514600" cy="381000"/>
          </a:xfrm>
          <a:prstGeom prst="rect">
            <a:avLst/>
          </a:prstGeom>
        </p:spPr>
        <p:txBody>
          <a:bodyPr wrap="none" lIns="0" tIns="0" rIns="0" bIns="0"/>
          <a:lstStyle/>
          <a:p>
            <a:pPr>
              <a:lnSpc>
                <a:spcPct val="150000"/>
              </a:lnSpc>
            </a:pPr>
            <a:r>
              <a:rPr lang="zh-CN" sz="1650">
                <a:solidFill>
                  <a:srgbClr val="1A2230"/>
                </a:solidFill>
                <a:latin typeface="Microsoft YaHei"/>
                <a:ea typeface="Microsoft YaHei"/>
              </a:rPr>
              <a:t>推荐礼物</a:t>
            </a:r>
            <a:endParaRPr/>
          </a:p>
        </p:txBody>
      </p:sp>
      <p:sp>
        <p:nvSpPr>
          <p:cNvPr id="531" name="文本框 530" descr="{&quot;isTemplate&quot;:true,&quot;type&quot;:&quot;text&quot;}"/>
          <p:cNvSpPr txBox="1"/>
          <p:nvPr/>
        </p:nvSpPr>
        <p:spPr>
          <a:xfrm>
            <a:off x="552450" y="2352675"/>
            <a:ext cx="2514600" cy="381000"/>
          </a:xfrm>
          <a:prstGeom prst="rect">
            <a:avLst/>
          </a:prstGeom>
        </p:spPr>
        <p:txBody>
          <a:bodyPr wrap="none" lIns="0" tIns="0" rIns="0" bIns="0"/>
          <a:lstStyle/>
          <a:p>
            <a:pPr>
              <a:lnSpc>
                <a:spcPct val="150000"/>
              </a:lnSpc>
            </a:pPr>
            <a:r>
              <a:rPr lang="zh-CN" sz="1650">
                <a:solidFill>
                  <a:srgbClr val="1A2230"/>
                </a:solidFill>
                <a:latin typeface="Microsoft YaHei"/>
                <a:ea typeface="Microsoft YaHei"/>
              </a:rPr>
              <a:t>活动策划</a:t>
            </a:r>
            <a:r>
              <a:rPr lang="en-US" sz="1650">
                <a:solidFill>
                  <a:srgbClr val="1A2230"/>
                </a:solidFill>
                <a:latin typeface="Microsoft YaHei"/>
                <a:ea typeface="Microsoft YaHei"/>
              </a:rPr>
              <a:t> / </a:t>
            </a:r>
            <a:r>
              <a:rPr lang="zh-CN" sz="1650">
                <a:solidFill>
                  <a:srgbClr val="1A2230"/>
                </a:solidFill>
                <a:latin typeface="Microsoft YaHei"/>
                <a:ea typeface="Microsoft YaHei"/>
              </a:rPr>
              <a:t>替代方案</a:t>
            </a:r>
            <a:endParaRPr/>
          </a:p>
        </p:txBody>
      </p:sp>
      <p:sp>
        <p:nvSpPr>
          <p:cNvPr id="532" name="文本框 531" descr="{&quot;isTemplate&quot;:true,&quot;type&quot;:&quot;text&quot;}"/>
          <p:cNvSpPr txBox="1"/>
          <p:nvPr/>
        </p:nvSpPr>
        <p:spPr>
          <a:xfrm>
            <a:off x="552450" y="2809875"/>
            <a:ext cx="2514600" cy="381000"/>
          </a:xfrm>
          <a:prstGeom prst="rect">
            <a:avLst/>
          </a:prstGeom>
        </p:spPr>
        <p:txBody>
          <a:bodyPr wrap="none" lIns="0" tIns="0" rIns="0" bIns="0"/>
          <a:lstStyle/>
          <a:p>
            <a:pPr>
              <a:lnSpc>
                <a:spcPct val="150000"/>
              </a:lnSpc>
            </a:pPr>
            <a:r>
              <a:rPr lang="zh-CN" sz="1650">
                <a:solidFill>
                  <a:srgbClr val="1A2230"/>
                </a:solidFill>
                <a:latin typeface="Microsoft YaHei"/>
                <a:ea typeface="Microsoft YaHei"/>
              </a:rPr>
              <a:t>投稿内容建议</a:t>
            </a:r>
            <a:endParaRPr/>
          </a:p>
        </p:txBody>
      </p:sp>
      <p:sp>
        <p:nvSpPr>
          <p:cNvPr id="533" name="矩形: 圆角 532"/>
          <p:cNvSpPr/>
          <p:nvPr/>
        </p:nvSpPr>
        <p:spPr>
          <a:xfrm>
            <a:off x="381000" y="3333750"/>
            <a:ext cx="2857500" cy="1714500"/>
          </a:xfrm>
          <a:prstGeom prst="roundRect">
            <a:avLst>
              <a:gd name="adj" fmla="val 6667"/>
            </a:avLst>
          </a:prstGeom>
          <a:solidFill>
            <a:srgbClr val="FFFFFF"/>
          </a:solidFill>
          <a:ln w="12700">
            <a:solidFill>
              <a:srgbClr val="D6DCE5"/>
            </a:solidFill>
            <a:prstDash val="solid"/>
          </a:ln>
        </p:spPr>
        <p:txBody>
          <a:bodyPr/>
          <a:lstStyle/>
          <a:p>
            <a:endParaRPr/>
          </a:p>
        </p:txBody>
      </p:sp>
      <p:sp>
        <p:nvSpPr>
          <p:cNvPr id="534" name="文本框 533" descr="{&quot;isTemplate&quot;:true,&quot;type&quot;:&quot;text&quot;}"/>
          <p:cNvSpPr txBox="1"/>
          <p:nvPr/>
        </p:nvSpPr>
        <p:spPr>
          <a:xfrm>
            <a:off x="552450" y="3505200"/>
            <a:ext cx="25146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填写要点</a:t>
            </a:r>
            <a:endParaRPr/>
          </a:p>
        </p:txBody>
      </p:sp>
      <p:sp>
        <p:nvSpPr>
          <p:cNvPr id="535" name="文本框 534" descr="{&quot;isTemplate&quot;:true,&quot;type&quot;:&quot;text&quot;}"/>
          <p:cNvSpPr txBox="1"/>
          <p:nvPr/>
        </p:nvSpPr>
        <p:spPr>
          <a:xfrm>
            <a:off x="552450" y="3857625"/>
            <a:ext cx="2514600" cy="552450"/>
          </a:xfrm>
          <a:prstGeom prst="rect">
            <a:avLst/>
          </a:prstGeom>
        </p:spPr>
        <p:txBody>
          <a:bodyPr wrap="square" lIns="0" tIns="0" rIns="0" bIns="0">
            <a:normAutofit/>
          </a:bodyPr>
          <a:lstStyle/>
          <a:p>
            <a:pPr>
              <a:lnSpc>
                <a:spcPct val="150000"/>
              </a:lnSpc>
            </a:pPr>
            <a:r>
              <a:rPr lang="zh-CN" sz="1200">
                <a:solidFill>
                  <a:srgbClr val="4A5568"/>
                </a:solidFill>
                <a:latin typeface="Microsoft YaHei"/>
                <a:ea typeface="Microsoft YaHei"/>
              </a:rPr>
              <a:t>两条建议各配一句好处；下划线处只换内容，不换结构。</a:t>
            </a:r>
            <a:endParaRPr/>
          </a:p>
        </p:txBody>
      </p:sp>
      <p:sp>
        <p:nvSpPr>
          <p:cNvPr id="536" name="矩形: 圆角 535"/>
          <p:cNvSpPr/>
          <p:nvPr/>
        </p:nvSpPr>
        <p:spPr>
          <a:xfrm>
            <a:off x="381000" y="5181600"/>
            <a:ext cx="2857500" cy="1143000"/>
          </a:xfrm>
          <a:prstGeom prst="roundRect">
            <a:avLst>
              <a:gd name="adj" fmla="val 10000"/>
            </a:avLst>
          </a:prstGeom>
          <a:solidFill>
            <a:srgbClr val="E8EFF8"/>
          </a:solidFill>
          <a:ln/>
        </p:spPr>
        <p:txBody>
          <a:bodyPr/>
          <a:lstStyle/>
          <a:p>
            <a:endParaRPr/>
          </a:p>
        </p:txBody>
      </p:sp>
      <p:sp>
        <p:nvSpPr>
          <p:cNvPr id="537" name="文本框 536" descr="{&quot;isTemplate&quot;:true,&quot;type&quot;:&quot;text&quot;}"/>
          <p:cNvSpPr txBox="1"/>
          <p:nvPr/>
        </p:nvSpPr>
        <p:spPr>
          <a:xfrm>
            <a:off x="552450" y="5353050"/>
            <a:ext cx="25146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落款</a:t>
            </a:r>
            <a:endParaRPr/>
          </a:p>
        </p:txBody>
      </p:sp>
      <p:sp>
        <p:nvSpPr>
          <p:cNvPr id="538" name="文本框 537" descr="{&quot;isTemplate&quot;:true,&quot;type&quot;:&quot;text&quot;}"/>
          <p:cNvSpPr txBox="1"/>
          <p:nvPr/>
        </p:nvSpPr>
        <p:spPr>
          <a:xfrm>
            <a:off x="552450" y="5705475"/>
            <a:ext cx="25146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Yours,</a:t>
            </a:r>
            <a:r>
              <a:rPr lang="zh-CN" sz="1650">
                <a:solidFill>
                  <a:srgbClr val="1A2230"/>
                </a:solidFill>
                <a:latin typeface="Microsoft YaHei"/>
                <a:ea typeface="Microsoft YaHei"/>
              </a:rPr>
              <a:t>　</a:t>
            </a:r>
            <a:r>
              <a:rPr lang="en-US" sz="1650">
                <a:solidFill>
                  <a:srgbClr val="1A2230"/>
                </a:solidFill>
                <a:latin typeface="Microsoft YaHei"/>
                <a:ea typeface="Microsoft YaHei"/>
              </a:rPr>
              <a:t>Li Hua</a:t>
            </a:r>
            <a:endParaRPr/>
          </a:p>
        </p:txBody>
      </p:sp>
      <p:sp>
        <p:nvSpPr>
          <p:cNvPr id="539" name="矩形: 圆角 538"/>
          <p:cNvSpPr/>
          <p:nvPr/>
        </p:nvSpPr>
        <p:spPr>
          <a:xfrm>
            <a:off x="3467100" y="914400"/>
            <a:ext cx="8343900" cy="5410200"/>
          </a:xfrm>
          <a:prstGeom prst="roundRect">
            <a:avLst>
              <a:gd name="adj" fmla="val 2113"/>
            </a:avLst>
          </a:prstGeom>
          <a:solidFill>
            <a:srgbClr val="F7F9FC"/>
          </a:solidFill>
          <a:ln w="12700">
            <a:solidFill>
              <a:srgbClr val="D6DCE5"/>
            </a:solidFill>
            <a:prstDash val="solid"/>
          </a:ln>
        </p:spPr>
        <p:txBody>
          <a:bodyPr/>
          <a:lstStyle/>
          <a:p>
            <a:endParaRPr/>
          </a:p>
        </p:txBody>
      </p:sp>
      <p:sp>
        <p:nvSpPr>
          <p:cNvPr id="540" name="矩形: 圆角 539"/>
          <p:cNvSpPr/>
          <p:nvPr/>
        </p:nvSpPr>
        <p:spPr>
          <a:xfrm>
            <a:off x="3657600" y="1104900"/>
            <a:ext cx="723900" cy="285750"/>
          </a:xfrm>
          <a:prstGeom prst="roundRect">
            <a:avLst>
              <a:gd name="adj" fmla="val 3330000"/>
            </a:avLst>
          </a:prstGeom>
          <a:solidFill>
            <a:srgbClr val="3D7BD9"/>
          </a:solidFill>
          <a:ln/>
        </p:spPr>
        <p:txBody>
          <a:bodyPr/>
          <a:lstStyle/>
          <a:p>
            <a:endParaRPr/>
          </a:p>
        </p:txBody>
      </p:sp>
      <p:sp>
        <p:nvSpPr>
          <p:cNvPr id="541" name="文本框 540" descr="{&quot;isTemplate&quot;:true,&quot;type&quot;:&quot;text&quot;}"/>
          <p:cNvSpPr txBox="1"/>
          <p:nvPr/>
        </p:nvSpPr>
        <p:spPr>
          <a:xfrm>
            <a:off x="3790950" y="1152525"/>
            <a:ext cx="457200" cy="190500"/>
          </a:xfrm>
          <a:prstGeom prst="rect">
            <a:avLst/>
          </a:prstGeom>
        </p:spPr>
        <p:txBody>
          <a:bodyPr wrap="none" lIns="0" tIns="0" rIns="0" bIns="0"/>
          <a:lstStyle/>
          <a:p>
            <a:pPr>
              <a:lnSpc>
                <a:spcPct val="100000"/>
              </a:lnSpc>
            </a:pPr>
            <a:r>
              <a:rPr lang="zh-CN" sz="1200" b="1">
                <a:solidFill>
                  <a:srgbClr val="FFFFFF"/>
                </a:solidFill>
                <a:latin typeface="Microsoft YaHei"/>
                <a:ea typeface="Microsoft YaHei"/>
              </a:rPr>
              <a:t>非正式</a:t>
            </a:r>
            <a:endParaRPr/>
          </a:p>
        </p:txBody>
      </p:sp>
      <p:sp>
        <p:nvSpPr>
          <p:cNvPr id="542" name="文本框 541" descr="{&quot;isTemplate&quot;:true,&quot;type&quot;:&quot;text&quot;}"/>
          <p:cNvSpPr txBox="1"/>
          <p:nvPr/>
        </p:nvSpPr>
        <p:spPr>
          <a:xfrm>
            <a:off x="4495800" y="1114425"/>
            <a:ext cx="3152775" cy="276225"/>
          </a:xfrm>
          <a:prstGeom prst="rect">
            <a:avLst/>
          </a:prstGeom>
        </p:spPr>
        <p:txBody>
          <a:bodyPr wrap="none" lIns="0" tIns="0" rIns="0" bIns="0"/>
          <a:lstStyle/>
          <a:p>
            <a:pPr>
              <a:lnSpc>
                <a:spcPct val="100000"/>
              </a:lnSpc>
            </a:pPr>
            <a:r>
              <a:rPr lang="en-US" sz="1800" b="1">
                <a:solidFill>
                  <a:srgbClr val="0E3F8C"/>
                </a:solidFill>
                <a:latin typeface="Microsoft YaHei"/>
                <a:ea typeface="Microsoft YaHei"/>
              </a:rPr>
              <a:t>Dear Jim, …… Yours, Li Hua</a:t>
            </a:r>
            <a:endParaRPr/>
          </a:p>
        </p:txBody>
      </p:sp>
      <p:sp>
        <p:nvSpPr>
          <p:cNvPr id="543" name="文本框 542" descr="{&quot;isTemplate&quot;:true,&quot;type&quot;:&quot;text&quot;}"/>
          <p:cNvSpPr txBox="1"/>
          <p:nvPr/>
        </p:nvSpPr>
        <p:spPr>
          <a:xfrm>
            <a:off x="3657600" y="1485900"/>
            <a:ext cx="7962900" cy="352425"/>
          </a:xfrm>
          <a:prstGeom prst="rect">
            <a:avLst/>
          </a:prstGeom>
        </p:spPr>
        <p:txBody>
          <a:bodyPr wrap="none" lIns="0" tIns="0" rIns="0" bIns="0"/>
          <a:lstStyle/>
          <a:p>
            <a:pPr>
              <a:lnSpc>
                <a:spcPct val="140000"/>
              </a:lnSpc>
            </a:pPr>
            <a:r>
              <a:rPr lang="en-US" sz="1650">
                <a:solidFill>
                  <a:srgbClr val="1A2230"/>
                </a:solidFill>
                <a:latin typeface="Microsoft YaHei"/>
                <a:ea typeface="Microsoft YaHei"/>
              </a:rPr>
              <a:t>Dear Jim,</a:t>
            </a:r>
            <a:endParaRPr/>
          </a:p>
        </p:txBody>
      </p:sp>
      <p:sp>
        <p:nvSpPr>
          <p:cNvPr id="544" name="文本框 543" descr="{&quot;isTemplate&quot;:true,&quot;type&quot;:&quot;text&quot;}"/>
          <p:cNvSpPr txBox="1"/>
          <p:nvPr/>
        </p:nvSpPr>
        <p:spPr>
          <a:xfrm>
            <a:off x="3657600" y="1933575"/>
            <a:ext cx="79629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I'm delighted to receive your letter, in which you ask me for advice on ______ (</a:t>
            </a:r>
            <a:r>
              <a:rPr lang="zh-CN" sz="1650">
                <a:solidFill>
                  <a:srgbClr val="1A2230"/>
                </a:solidFill>
                <a:latin typeface="Microsoft YaHei"/>
                <a:ea typeface="Microsoft YaHei"/>
              </a:rPr>
              <a:t>主题</a:t>
            </a:r>
            <a:r>
              <a:rPr lang="en-US" sz="1650">
                <a:solidFill>
                  <a:srgbClr val="1A2230"/>
                </a:solidFill>
                <a:latin typeface="Microsoft YaHei"/>
                <a:ea typeface="Microsoft YaHei"/>
              </a:rPr>
              <a:t>). Here are my practical suggestions for you.</a:t>
            </a:r>
            <a:endParaRPr/>
          </a:p>
        </p:txBody>
      </p:sp>
      <p:sp>
        <p:nvSpPr>
          <p:cNvPr id="545" name="文本框 544" descr="{&quot;isTemplate&quot;:true,&quot;type&quot;:&quot;text&quot;}"/>
          <p:cNvSpPr txBox="1"/>
          <p:nvPr/>
        </p:nvSpPr>
        <p:spPr>
          <a:xfrm>
            <a:off x="3657600" y="2733675"/>
            <a:ext cx="7962900" cy="1057275"/>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At present, ______ (</a:t>
            </a:r>
            <a:r>
              <a:rPr lang="zh-CN" sz="1650">
                <a:solidFill>
                  <a:srgbClr val="1A2230"/>
                </a:solidFill>
                <a:latin typeface="Microsoft YaHei"/>
                <a:ea typeface="Microsoft YaHei"/>
              </a:rPr>
              <a:t>简述现状</a:t>
            </a:r>
            <a:r>
              <a:rPr lang="en-US" sz="1650">
                <a:solidFill>
                  <a:srgbClr val="1A2230"/>
                </a:solidFill>
                <a:latin typeface="Microsoft YaHei"/>
                <a:ea typeface="Microsoft YaHei"/>
              </a:rPr>
              <a:t> / </a:t>
            </a:r>
            <a:r>
              <a:rPr lang="zh-CN" sz="1650">
                <a:solidFill>
                  <a:srgbClr val="1A2230"/>
                </a:solidFill>
                <a:latin typeface="Microsoft YaHei"/>
                <a:ea typeface="Microsoft YaHei"/>
              </a:rPr>
              <a:t>你的困扰</a:t>
            </a:r>
            <a:r>
              <a:rPr lang="en-US" sz="1650">
                <a:solidFill>
                  <a:srgbClr val="1A2230"/>
                </a:solidFill>
                <a:latin typeface="Microsoft YaHei"/>
                <a:ea typeface="Microsoft YaHei"/>
              </a:rPr>
              <a:t>). To make things better, I have two ideas. Firstly, you'd better ______ (</a:t>
            </a:r>
            <a:r>
              <a:rPr lang="zh-CN" sz="1650">
                <a:solidFill>
                  <a:srgbClr val="1A2230"/>
                </a:solidFill>
                <a:latin typeface="Microsoft YaHei"/>
                <a:ea typeface="Microsoft YaHei"/>
              </a:rPr>
              <a:t>建议</a:t>
            </a:r>
            <a:r>
              <a:rPr lang="en-US" sz="1650">
                <a:solidFill>
                  <a:srgbClr val="1A2230"/>
                </a:solidFill>
                <a:latin typeface="Microsoft YaHei"/>
                <a:ea typeface="Microsoft YaHei"/>
              </a:rPr>
              <a:t> 1). In this way, you can ______ (</a:t>
            </a:r>
            <a:r>
              <a:rPr lang="zh-CN" sz="1650">
                <a:solidFill>
                  <a:srgbClr val="1A2230"/>
                </a:solidFill>
                <a:latin typeface="Microsoft YaHei"/>
                <a:ea typeface="Microsoft YaHei"/>
              </a:rPr>
              <a:t>好处</a:t>
            </a:r>
            <a:r>
              <a:rPr lang="en-US" sz="1650">
                <a:solidFill>
                  <a:srgbClr val="1A2230"/>
                </a:solidFill>
                <a:latin typeface="Microsoft YaHei"/>
                <a:ea typeface="Microsoft YaHei"/>
              </a:rPr>
              <a:t> 1). Besides, it's a good choice to ______ (</a:t>
            </a:r>
            <a:r>
              <a:rPr lang="zh-CN" sz="1650">
                <a:solidFill>
                  <a:srgbClr val="1A2230"/>
                </a:solidFill>
                <a:latin typeface="Microsoft YaHei"/>
                <a:ea typeface="Microsoft YaHei"/>
              </a:rPr>
              <a:t>建议</a:t>
            </a:r>
            <a:r>
              <a:rPr lang="en-US" sz="1650">
                <a:solidFill>
                  <a:srgbClr val="1A2230"/>
                </a:solidFill>
                <a:latin typeface="Microsoft YaHei"/>
                <a:ea typeface="Microsoft YaHei"/>
              </a:rPr>
              <a:t> 2), which will help you ______ (</a:t>
            </a:r>
            <a:r>
              <a:rPr lang="zh-CN" sz="1650">
                <a:solidFill>
                  <a:srgbClr val="1A2230"/>
                </a:solidFill>
                <a:latin typeface="Microsoft YaHei"/>
                <a:ea typeface="Microsoft YaHei"/>
              </a:rPr>
              <a:t>好处</a:t>
            </a:r>
            <a:r>
              <a:rPr lang="en-US" sz="1650">
                <a:solidFill>
                  <a:srgbClr val="1A2230"/>
                </a:solidFill>
                <a:latin typeface="Microsoft YaHei"/>
                <a:ea typeface="Microsoft YaHei"/>
              </a:rPr>
              <a:t> 2).</a:t>
            </a:r>
            <a:endParaRPr/>
          </a:p>
        </p:txBody>
      </p:sp>
      <p:sp>
        <p:nvSpPr>
          <p:cNvPr id="546" name="文本框 545" descr="{&quot;isTemplate&quot;:true,&quot;type&quot;:&quot;text&quot;}"/>
          <p:cNvSpPr txBox="1"/>
          <p:nvPr/>
        </p:nvSpPr>
        <p:spPr>
          <a:xfrm>
            <a:off x="3657600" y="3886200"/>
            <a:ext cx="79629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Hopefully my advice will be of great use. If you have any other questions, feel free to tell me.</a:t>
            </a:r>
            <a:endParaRPr/>
          </a:p>
        </p:txBody>
      </p:sp>
      <p:sp>
        <p:nvSpPr>
          <p:cNvPr id="547" name="文本框 546" descr="{&quot;isTemplate&quot;:true,&quot;type&quot;:&quot;text&quot;}"/>
          <p:cNvSpPr txBox="1"/>
          <p:nvPr/>
        </p:nvSpPr>
        <p:spPr>
          <a:xfrm>
            <a:off x="3657600" y="4686300"/>
            <a:ext cx="7962900" cy="352425"/>
          </a:xfrm>
          <a:prstGeom prst="rect">
            <a:avLst/>
          </a:prstGeom>
        </p:spPr>
        <p:txBody>
          <a:bodyPr wrap="none" lIns="0" tIns="0" rIns="0" bIns="0"/>
          <a:lstStyle/>
          <a:p>
            <a:pPr>
              <a:lnSpc>
                <a:spcPct val="140000"/>
              </a:lnSpc>
            </a:pPr>
            <a:r>
              <a:rPr lang="en-US" sz="1650">
                <a:solidFill>
                  <a:srgbClr val="1A2230"/>
                </a:solidFill>
                <a:latin typeface="Microsoft YaHei"/>
                <a:ea typeface="Microsoft YaHei"/>
              </a:rPr>
              <a:t>Yours,</a:t>
            </a:r>
            <a:endParaRPr/>
          </a:p>
        </p:txBody>
      </p:sp>
      <p:sp>
        <p:nvSpPr>
          <p:cNvPr id="548" name="文本框 547" descr="{&quot;isTemplate&quot;:true,&quot;type&quot;:&quot;text&quot;}"/>
          <p:cNvSpPr txBox="1"/>
          <p:nvPr/>
        </p:nvSpPr>
        <p:spPr>
          <a:xfrm>
            <a:off x="3657600" y="5133975"/>
            <a:ext cx="7962900" cy="352425"/>
          </a:xfrm>
          <a:prstGeom prst="rect">
            <a:avLst/>
          </a:prstGeom>
        </p:spPr>
        <p:txBody>
          <a:bodyPr wrap="none" lIns="0" tIns="0" rIns="0" bIns="0"/>
          <a:lstStyle/>
          <a:p>
            <a:pPr>
              <a:lnSpc>
                <a:spcPct val="140000"/>
              </a:lnSpc>
            </a:pPr>
            <a:r>
              <a:rPr lang="en-US" sz="1650">
                <a:solidFill>
                  <a:srgbClr val="1A2230"/>
                </a:solidFill>
                <a:latin typeface="Microsoft YaHei"/>
                <a:ea typeface="Microsoft YaHei"/>
              </a:rPr>
              <a:t>Li Hua</a:t>
            </a:r>
            <a:endParaRPr/>
          </a:p>
        </p:txBody>
      </p:sp>
      <p:sp>
        <p:nvSpPr>
          <p:cNvPr id="549" name="文本框 548"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550" name="文本框 549"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23 / 30</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5&lt;/Text&gt;&#10;            &lt;/Box&gt;&#10;            &lt;Text style={{ fontSize: 30, fontWeight: 'bold', color: '#0E3F8C' }}&gt;万能模板二：正式（写给校方 / 学生会 / 报社）&lt;/Text&gt;&#10;        &lt;/Box&gt;&#10;        &lt;Text style={{ fontSize: 14, color: '#8B97A8' }}&gt;语料库与万能模板&lt;/Text&gt;&#10;    &lt;/Box&gt;&#10;&#10;    {/* B 区：非对称双栏 左 760 深色模板卡 + 24 + 右 416 要点 */}&#10;    &lt;Box style={{ width: 1280, height: 612, flexDirection: 'row', padding: '24px 40px 20px 40px', gap: 24 }}&gt;&#10;        &lt;Box style={{ width: 760, height: 568, padding: 20, background: '#0E3F8C', borderRadius: 12, flexDirection: 'column', gap: 8 }}&gt;&#10;            &lt;Box style={{ flexDirection: 'row', alignItems: 'center', gap: 12 }}&gt;&#10;                &lt;Box style={{ padding: '5px 14px', background: '#FFC107', borderRadius: 999 }}&gt;&#10;                    &lt;Text style={{ fontSize: 16, fontWeight: 'bold', color: '#0E3F8C' }}&gt;正式&lt;/Text&gt;&#10;                &lt;/Box&gt;&#10;                &lt;Text style={{ fontSize: 24, fontWeight: 'bold', color: '#FFFFFF' }}&gt;Dear Sir/Madam, …… Yours sincerely, Li Hua&lt;/Text&gt;&#10;            &lt;/Box&gt;&#10;            &lt;Text style={{ fontSize: 22, color: '#FFFFFF', lineHeight: 1.4 }}&gt;&#10;                Dear Sir/Madam, (Dear Teacher, / Dear Student Union, / Dear Editor,)&#10;            &lt;/Text&gt;&#10;            &lt;Text style={{ fontSize: 22, color: '#E8EFF8', lineHeight: 1.4 }}&gt;&#10;                I am Li Hua, a senior three student from Hongxing Middle School. I'm writing to put forward several constructive suggestions about ______ (校园事项).&#10;            &lt;/Text&gt;&#10;            &lt;Text style={{ fontSize: 22, color: '#E8EFF8', lineHeight: 1.4 }}&gt;&#10;                Recently I've noticed that ______ (现存问题), which brings inconvenience to us students. To solve the problem effectively, I have the following proposals.&#10;            &lt;/Text&gt;&#10;            &lt;Text style={{ fontSize: 22, color: '#FFFFFF', lineHeight: 1.4 }}&gt;&#10;                To begin with, the school ought to ______ (建议 1). Only by doing so can we ______ (好处 1). Furthermore, it would be wise to ______ (建议 2). We can also ______ (配套小安排).&#10;            &lt;/Text&gt;&#10;            &lt;Text style={{ fontSize: 22, color: '#E8EFF8', lineHeight: 1.4 }}&gt;&#10;                I would highly appreciate it if you could take my suggestions into consideration. Thank you for your time and attention.&#10;            &lt;/Text&gt;&#10;            &lt;Text style={{ fontSize: 22, color: '#FFFFFF', lineHeight: 1.4 }}&gt;Yours sincerely,　　　Li Hua&lt;/Text&gt;&#10;        &lt;/Box&gt;&#10;&#10;        &lt;Box style={{ width: 416, height: 568, flexDirection: 'column', gap: 14 }}&gt;&#10;            &lt;Box style={{ width: 416, height: 180, padding: 20, background: '#F0F5FC', border: '1px solid #D6DCE5', borderRadius: 12, flexDirection: 'column', gap: 8 }}&gt;&#10;                &lt;Text style={{ fontSize: 24, fontWeight: 'bold', color: '#0E3F8C' }}&gt;适用情境&lt;/Text&gt;&#10;                &lt;Text style={{ fontSize: 22, color: '#1A2230', lineHeight: 1.5 }}&gt;图书馆优化 · 食堂改进&lt;/Text&gt;&#10;                &lt;Text style={{ fontSize: 22, color: '#1A2230', lineHeight: 1.5 }}&gt;活动方案完善 · 节能提案&lt;/Text&gt;&#10;            &lt;/Box&gt;&#10;&#10;            &lt;Box style={{ width: 416, height: 180, padding: 20, background: '#FFFFFF', border: '1px solid #D6DCE5', borderRadius: 12, flexDirection: 'column', gap: 8 }}&gt;&#10;                &lt;Text style={{ fontSize: 24, fontWeight: 'bold', color: '#0E3F8C' }}&gt;语气提醒&lt;/Text&gt;&#10;                &lt;Text style={{ fontSize: 16, color: '#4A5568', lineHeight: 1.5 }}&gt;&#10;                    客观克制：用 It would be wise to... 代替 You must...；用 the school ought to 代替 the school has to。&#10;                &lt;/Text&gt;&#10;            &lt;/Box&gt;&#10;&#10;            &lt;Box style={{ width: 416, height: 180, padding: 20, background: '#E8EFF8', borderRadius: 12, flexDirection: 'column', gap: 8 }}&gt;&#10;                &lt;Text style={{ fontSize: 24, fontWeight: 'bold', color: '#0E3F8C' }}&gt;与模板一的差别&lt;/Text&gt;&#10;                &lt;Text style={{ fontSize: 16, color: '#4A5568', lineHeight: 1.5 }}&gt;&#10;                    多一句身份介绍与问题描述，少一处&quot;At present&quot;的口语化表达；好处句改用 Only by doing so can we...，句式更正式。&#10;                &lt;/Text&gt;&#10;            &lt;/Box&gt;&#10;        &lt;/Box&gt;&#10;    &lt;/Box&gt;&#10;&#10;    &lt;Box style={{ width: 1280, height: 36, flexDirection: 'row', alignItems: 'center', justifyContent: 'space-between', padding: '0 40px' }}&gt;&#10;        &lt;Text style={{ fontSize: 14, color: '#8B97A8' }}&gt;高考建议信 · 北京专用&lt;/Text&gt;&#10;        &lt;Text style={{ fontSize: 14, color: '#8B97A8' }}&gt;24 / 30&lt;/Text&gt;&#10;    &lt;/Box&gt;&#10;&lt;/Slide&gt;&#10;"/>
        <p:cNvGrpSpPr/>
        <p:nvPr/>
      </p:nvGrpSpPr>
      <p:grpSpPr>
        <a:xfrm>
          <a:off x="0" y="0"/>
          <a:ext cx="0" cy="0"/>
          <a:chOff x="0" y="0"/>
          <a:chExt cx="0" cy="0"/>
        </a:xfrm>
      </p:grpSpPr>
      <p:sp>
        <p:nvSpPr>
          <p:cNvPr id="552" name="矩形 551"/>
          <p:cNvSpPr/>
          <p:nvPr/>
        </p:nvSpPr>
        <p:spPr>
          <a:xfrm>
            <a:off x="0" y="0"/>
            <a:ext cx="12192000" cy="6858000"/>
          </a:xfrm>
          <a:prstGeom prst="rect">
            <a:avLst/>
          </a:prstGeom>
          <a:solidFill>
            <a:srgbClr val="FFFFFF"/>
          </a:solidFill>
          <a:ln/>
        </p:spPr>
        <p:txBody>
          <a:bodyPr/>
          <a:lstStyle/>
          <a:p>
            <a:endParaRPr/>
          </a:p>
        </p:txBody>
      </p:sp>
      <p:sp>
        <p:nvSpPr>
          <p:cNvPr id="553" name="任意多边形: 形状 552"/>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554" name="矩形: 圆角 553"/>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555" name="文本框 554"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05</a:t>
            </a:r>
            <a:endParaRPr/>
          </a:p>
        </p:txBody>
      </p:sp>
      <p:sp>
        <p:nvSpPr>
          <p:cNvPr id="556" name="文本框 555" descr="{&quot;isTemplate&quot;:true,&quot;type&quot;:&quot;text&quot;}"/>
          <p:cNvSpPr txBox="1"/>
          <p:nvPr/>
        </p:nvSpPr>
        <p:spPr>
          <a:xfrm>
            <a:off x="819150" y="161925"/>
            <a:ext cx="6048375"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万能模板二：正式（写给校方</a:t>
            </a:r>
            <a:r>
              <a:rPr lang="en-US" sz="2250" b="1">
                <a:solidFill>
                  <a:srgbClr val="0E3F8C"/>
                </a:solidFill>
                <a:latin typeface="Microsoft YaHei"/>
                <a:ea typeface="Microsoft YaHei"/>
              </a:rPr>
              <a:t> / </a:t>
            </a:r>
            <a:r>
              <a:rPr lang="zh-CN" sz="2250" b="1">
                <a:solidFill>
                  <a:srgbClr val="0E3F8C"/>
                </a:solidFill>
                <a:latin typeface="Microsoft YaHei"/>
                <a:ea typeface="Microsoft YaHei"/>
              </a:rPr>
              <a:t>学生会</a:t>
            </a:r>
            <a:r>
              <a:rPr lang="en-US" sz="2250" b="1">
                <a:solidFill>
                  <a:srgbClr val="0E3F8C"/>
                </a:solidFill>
                <a:latin typeface="Microsoft YaHei"/>
                <a:ea typeface="Microsoft YaHei"/>
              </a:rPr>
              <a:t> / </a:t>
            </a:r>
            <a:r>
              <a:rPr lang="zh-CN" sz="2250" b="1">
                <a:solidFill>
                  <a:srgbClr val="0E3F8C"/>
                </a:solidFill>
                <a:latin typeface="Microsoft YaHei"/>
                <a:ea typeface="Microsoft YaHei"/>
              </a:rPr>
              <a:t>报社）</a:t>
            </a:r>
            <a:endParaRPr/>
          </a:p>
        </p:txBody>
      </p:sp>
      <p:sp>
        <p:nvSpPr>
          <p:cNvPr id="557" name="文本框 556" descr="{&quot;isTemplate&quot;:true,&quot;type&quot;:&quot;text&quot;}"/>
          <p:cNvSpPr txBox="1"/>
          <p:nvPr/>
        </p:nvSpPr>
        <p:spPr>
          <a:xfrm>
            <a:off x="10744200" y="257175"/>
            <a:ext cx="106680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语料库与万能模板</a:t>
            </a:r>
            <a:endParaRPr/>
          </a:p>
        </p:txBody>
      </p:sp>
      <p:sp>
        <p:nvSpPr>
          <p:cNvPr id="558" name="矩形: 圆角 557"/>
          <p:cNvSpPr/>
          <p:nvPr/>
        </p:nvSpPr>
        <p:spPr>
          <a:xfrm>
            <a:off x="381000" y="914400"/>
            <a:ext cx="7239000" cy="5410200"/>
          </a:xfrm>
          <a:prstGeom prst="roundRect">
            <a:avLst>
              <a:gd name="adj" fmla="val 2113"/>
            </a:avLst>
          </a:prstGeom>
          <a:solidFill>
            <a:srgbClr val="0E3F8C"/>
          </a:solidFill>
          <a:ln/>
        </p:spPr>
        <p:txBody>
          <a:bodyPr/>
          <a:lstStyle/>
          <a:p>
            <a:endParaRPr/>
          </a:p>
        </p:txBody>
      </p:sp>
      <p:sp>
        <p:nvSpPr>
          <p:cNvPr id="559" name="矩形: 圆角 558"/>
          <p:cNvSpPr/>
          <p:nvPr/>
        </p:nvSpPr>
        <p:spPr>
          <a:xfrm>
            <a:off x="571500" y="1104900"/>
            <a:ext cx="571500" cy="285750"/>
          </a:xfrm>
          <a:prstGeom prst="roundRect">
            <a:avLst>
              <a:gd name="adj" fmla="val 3330000"/>
            </a:avLst>
          </a:prstGeom>
          <a:solidFill>
            <a:srgbClr val="FFC107"/>
          </a:solidFill>
          <a:ln/>
        </p:spPr>
        <p:txBody>
          <a:bodyPr/>
          <a:lstStyle/>
          <a:p>
            <a:endParaRPr/>
          </a:p>
        </p:txBody>
      </p:sp>
      <p:sp>
        <p:nvSpPr>
          <p:cNvPr id="560" name="文本框 559" descr="{&quot;isTemplate&quot;:true,&quot;type&quot;:&quot;text&quot;}"/>
          <p:cNvSpPr txBox="1"/>
          <p:nvPr/>
        </p:nvSpPr>
        <p:spPr>
          <a:xfrm>
            <a:off x="704850" y="1152525"/>
            <a:ext cx="304800" cy="190500"/>
          </a:xfrm>
          <a:prstGeom prst="rect">
            <a:avLst/>
          </a:prstGeom>
        </p:spPr>
        <p:txBody>
          <a:bodyPr wrap="none" lIns="0" tIns="0" rIns="0" bIns="0"/>
          <a:lstStyle/>
          <a:p>
            <a:pPr>
              <a:lnSpc>
                <a:spcPct val="100000"/>
              </a:lnSpc>
            </a:pPr>
            <a:r>
              <a:rPr lang="zh-CN" sz="1200" b="1">
                <a:solidFill>
                  <a:srgbClr val="0E3F8C"/>
                </a:solidFill>
                <a:latin typeface="Microsoft YaHei"/>
                <a:ea typeface="Microsoft YaHei"/>
              </a:rPr>
              <a:t>正式</a:t>
            </a:r>
            <a:endParaRPr/>
          </a:p>
        </p:txBody>
      </p:sp>
      <p:sp>
        <p:nvSpPr>
          <p:cNvPr id="561" name="文本框 560" descr="{&quot;isTemplate&quot;:true,&quot;type&quot;:&quot;text&quot;}"/>
          <p:cNvSpPr txBox="1"/>
          <p:nvPr/>
        </p:nvSpPr>
        <p:spPr>
          <a:xfrm>
            <a:off x="1257300" y="1114425"/>
            <a:ext cx="5105400" cy="276225"/>
          </a:xfrm>
          <a:prstGeom prst="rect">
            <a:avLst/>
          </a:prstGeom>
        </p:spPr>
        <p:txBody>
          <a:bodyPr wrap="none" lIns="0" tIns="0" rIns="0" bIns="0"/>
          <a:lstStyle/>
          <a:p>
            <a:pPr>
              <a:lnSpc>
                <a:spcPct val="100000"/>
              </a:lnSpc>
            </a:pPr>
            <a:r>
              <a:rPr lang="en-US" sz="1800" b="1">
                <a:solidFill>
                  <a:srgbClr val="FFFFFF"/>
                </a:solidFill>
                <a:latin typeface="Microsoft YaHei"/>
                <a:ea typeface="Microsoft YaHei"/>
              </a:rPr>
              <a:t>Dear Sir/Madam, …… Yours sincerely, Li Hua</a:t>
            </a:r>
            <a:endParaRPr/>
          </a:p>
        </p:txBody>
      </p:sp>
      <p:sp>
        <p:nvSpPr>
          <p:cNvPr id="562" name="文本框 561" descr="{&quot;isTemplate&quot;:true,&quot;type&quot;:&quot;text&quot;}"/>
          <p:cNvSpPr txBox="1"/>
          <p:nvPr/>
        </p:nvSpPr>
        <p:spPr>
          <a:xfrm>
            <a:off x="571500" y="1466850"/>
            <a:ext cx="6858000" cy="704850"/>
          </a:xfrm>
          <a:prstGeom prst="rect">
            <a:avLst/>
          </a:prstGeom>
        </p:spPr>
        <p:txBody>
          <a:bodyPr wrap="square" lIns="0" tIns="0" rIns="0" bIns="0">
            <a:normAutofit/>
          </a:bodyPr>
          <a:lstStyle/>
          <a:p>
            <a:pPr>
              <a:lnSpc>
                <a:spcPct val="140000"/>
              </a:lnSpc>
            </a:pPr>
            <a:r>
              <a:rPr lang="en-US" sz="1650">
                <a:solidFill>
                  <a:srgbClr val="FFFFFF"/>
                </a:solidFill>
                <a:latin typeface="Microsoft YaHei"/>
                <a:ea typeface="Microsoft YaHei"/>
              </a:rPr>
              <a:t>Dear Sir/Madam, (Dear Teacher, / Dear Student Union, / Dear Editor,)</a:t>
            </a:r>
            <a:endParaRPr/>
          </a:p>
        </p:txBody>
      </p:sp>
      <p:sp>
        <p:nvSpPr>
          <p:cNvPr id="563" name="文本框 562" descr="{&quot;isTemplate&quot;:true,&quot;type&quot;:&quot;text&quot;}"/>
          <p:cNvSpPr txBox="1"/>
          <p:nvPr/>
        </p:nvSpPr>
        <p:spPr>
          <a:xfrm>
            <a:off x="571500" y="2247900"/>
            <a:ext cx="6858000" cy="1057275"/>
          </a:xfrm>
          <a:prstGeom prst="rect">
            <a:avLst/>
          </a:prstGeom>
        </p:spPr>
        <p:txBody>
          <a:bodyPr wrap="square" lIns="0" tIns="0" rIns="0" bIns="0">
            <a:normAutofit/>
          </a:bodyPr>
          <a:lstStyle/>
          <a:p>
            <a:pPr>
              <a:lnSpc>
                <a:spcPct val="140000"/>
              </a:lnSpc>
            </a:pPr>
            <a:r>
              <a:rPr lang="en-US" sz="1650">
                <a:solidFill>
                  <a:srgbClr val="E8EFF8"/>
                </a:solidFill>
                <a:latin typeface="Microsoft YaHei"/>
                <a:ea typeface="Microsoft YaHei"/>
              </a:rPr>
              <a:t>I am Li Hua, a senior three student from Hongxing Middle School. I'm writing to put forward several constructive suggestions about ______ (</a:t>
            </a:r>
            <a:r>
              <a:rPr lang="zh-CN" sz="1650">
                <a:solidFill>
                  <a:srgbClr val="E8EFF8"/>
                </a:solidFill>
                <a:latin typeface="Microsoft YaHei"/>
                <a:ea typeface="Microsoft YaHei"/>
              </a:rPr>
              <a:t>校园事项</a:t>
            </a:r>
            <a:r>
              <a:rPr lang="en-US" sz="1650">
                <a:solidFill>
                  <a:srgbClr val="E8EFF8"/>
                </a:solidFill>
                <a:latin typeface="Microsoft YaHei"/>
                <a:ea typeface="Microsoft YaHei"/>
              </a:rPr>
              <a:t>).</a:t>
            </a:r>
            <a:endParaRPr/>
          </a:p>
        </p:txBody>
      </p:sp>
      <p:sp>
        <p:nvSpPr>
          <p:cNvPr id="564" name="文本框 563" descr="{&quot;isTemplate&quot;:true,&quot;type&quot;:&quot;text&quot;}"/>
          <p:cNvSpPr txBox="1"/>
          <p:nvPr/>
        </p:nvSpPr>
        <p:spPr>
          <a:xfrm>
            <a:off x="571500" y="3381375"/>
            <a:ext cx="6858000" cy="1057275"/>
          </a:xfrm>
          <a:prstGeom prst="rect">
            <a:avLst/>
          </a:prstGeom>
        </p:spPr>
        <p:txBody>
          <a:bodyPr wrap="square" lIns="0" tIns="0" rIns="0" bIns="0">
            <a:normAutofit/>
          </a:bodyPr>
          <a:lstStyle/>
          <a:p>
            <a:pPr>
              <a:lnSpc>
                <a:spcPct val="140000"/>
              </a:lnSpc>
            </a:pPr>
            <a:r>
              <a:rPr lang="en-US" sz="1650">
                <a:solidFill>
                  <a:srgbClr val="E8EFF8"/>
                </a:solidFill>
                <a:latin typeface="Microsoft YaHei"/>
                <a:ea typeface="Microsoft YaHei"/>
              </a:rPr>
              <a:t>Recently I've noticed that ______ (</a:t>
            </a:r>
            <a:r>
              <a:rPr lang="zh-CN" sz="1650">
                <a:solidFill>
                  <a:srgbClr val="E8EFF8"/>
                </a:solidFill>
                <a:latin typeface="Microsoft YaHei"/>
                <a:ea typeface="Microsoft YaHei"/>
              </a:rPr>
              <a:t>现存问题</a:t>
            </a:r>
            <a:r>
              <a:rPr lang="en-US" sz="1650">
                <a:solidFill>
                  <a:srgbClr val="E8EFF8"/>
                </a:solidFill>
                <a:latin typeface="Microsoft YaHei"/>
                <a:ea typeface="Microsoft YaHei"/>
              </a:rPr>
              <a:t>), which brings inconvenience to us students. To solve the problem effectively, I have the following proposals.</a:t>
            </a:r>
            <a:endParaRPr/>
          </a:p>
        </p:txBody>
      </p:sp>
      <p:sp>
        <p:nvSpPr>
          <p:cNvPr id="565" name="文本框 564" descr="{&quot;isTemplate&quot;:true,&quot;type&quot;:&quot;text&quot;}"/>
          <p:cNvSpPr txBox="1"/>
          <p:nvPr/>
        </p:nvSpPr>
        <p:spPr>
          <a:xfrm>
            <a:off x="571500" y="4514850"/>
            <a:ext cx="6858000" cy="1057275"/>
          </a:xfrm>
          <a:prstGeom prst="rect">
            <a:avLst/>
          </a:prstGeom>
        </p:spPr>
        <p:txBody>
          <a:bodyPr wrap="square" lIns="0" tIns="0" rIns="0" bIns="0">
            <a:normAutofit/>
          </a:bodyPr>
          <a:lstStyle/>
          <a:p>
            <a:pPr>
              <a:lnSpc>
                <a:spcPct val="140000"/>
              </a:lnSpc>
            </a:pPr>
            <a:r>
              <a:rPr lang="en-US" sz="1650">
                <a:solidFill>
                  <a:srgbClr val="FFFFFF"/>
                </a:solidFill>
                <a:latin typeface="Microsoft YaHei"/>
                <a:ea typeface="Microsoft YaHei"/>
              </a:rPr>
              <a:t>To begin with, the school ought to ______ (</a:t>
            </a:r>
            <a:r>
              <a:rPr lang="zh-CN" sz="1650">
                <a:solidFill>
                  <a:srgbClr val="FFFFFF"/>
                </a:solidFill>
                <a:latin typeface="Microsoft YaHei"/>
                <a:ea typeface="Microsoft YaHei"/>
              </a:rPr>
              <a:t>建议</a:t>
            </a:r>
            <a:r>
              <a:rPr lang="en-US" sz="1650">
                <a:solidFill>
                  <a:srgbClr val="FFFFFF"/>
                </a:solidFill>
                <a:latin typeface="Microsoft YaHei"/>
                <a:ea typeface="Microsoft YaHei"/>
              </a:rPr>
              <a:t> 1). Only by doing so can we ______ (</a:t>
            </a:r>
            <a:r>
              <a:rPr lang="zh-CN" sz="1650">
                <a:solidFill>
                  <a:srgbClr val="FFFFFF"/>
                </a:solidFill>
                <a:latin typeface="Microsoft YaHei"/>
                <a:ea typeface="Microsoft YaHei"/>
              </a:rPr>
              <a:t>好处</a:t>
            </a:r>
            <a:r>
              <a:rPr lang="en-US" sz="1650">
                <a:solidFill>
                  <a:srgbClr val="FFFFFF"/>
                </a:solidFill>
                <a:latin typeface="Microsoft YaHei"/>
                <a:ea typeface="Microsoft YaHei"/>
              </a:rPr>
              <a:t> 1). Furthermore, it would be wise to ______ (</a:t>
            </a:r>
            <a:r>
              <a:rPr lang="zh-CN" sz="1650">
                <a:solidFill>
                  <a:srgbClr val="FFFFFF"/>
                </a:solidFill>
                <a:latin typeface="Microsoft YaHei"/>
                <a:ea typeface="Microsoft YaHei"/>
              </a:rPr>
              <a:t>建议</a:t>
            </a:r>
            <a:r>
              <a:rPr lang="en-US" sz="1650">
                <a:solidFill>
                  <a:srgbClr val="FFFFFF"/>
                </a:solidFill>
                <a:latin typeface="Microsoft YaHei"/>
                <a:ea typeface="Microsoft YaHei"/>
              </a:rPr>
              <a:t> 2). We can also ______ (</a:t>
            </a:r>
            <a:r>
              <a:rPr lang="zh-CN" sz="1650">
                <a:solidFill>
                  <a:srgbClr val="FFFFFF"/>
                </a:solidFill>
                <a:latin typeface="Microsoft YaHei"/>
                <a:ea typeface="Microsoft YaHei"/>
              </a:rPr>
              <a:t>配套小安排</a:t>
            </a:r>
            <a:r>
              <a:rPr lang="en-US" sz="1650">
                <a:solidFill>
                  <a:srgbClr val="FFFFFF"/>
                </a:solidFill>
                <a:latin typeface="Microsoft YaHei"/>
                <a:ea typeface="Microsoft YaHei"/>
              </a:rPr>
              <a:t>).</a:t>
            </a:r>
            <a:endParaRPr/>
          </a:p>
        </p:txBody>
      </p:sp>
      <p:sp>
        <p:nvSpPr>
          <p:cNvPr id="566" name="文本框 565" descr="{&quot;isTemplate&quot;:true,&quot;type&quot;:&quot;text&quot;}"/>
          <p:cNvSpPr txBox="1"/>
          <p:nvPr/>
        </p:nvSpPr>
        <p:spPr>
          <a:xfrm>
            <a:off x="571500" y="5648325"/>
            <a:ext cx="6858000" cy="704850"/>
          </a:xfrm>
          <a:prstGeom prst="rect">
            <a:avLst/>
          </a:prstGeom>
        </p:spPr>
        <p:txBody>
          <a:bodyPr wrap="square" lIns="0" tIns="0" rIns="0" bIns="0">
            <a:normAutofit/>
          </a:bodyPr>
          <a:lstStyle/>
          <a:p>
            <a:pPr>
              <a:lnSpc>
                <a:spcPct val="140000"/>
              </a:lnSpc>
            </a:pPr>
            <a:r>
              <a:rPr lang="en-US" sz="1650">
                <a:solidFill>
                  <a:srgbClr val="E8EFF8"/>
                </a:solidFill>
                <a:latin typeface="Microsoft YaHei"/>
                <a:ea typeface="Microsoft YaHei"/>
              </a:rPr>
              <a:t>I would highly appreciate it if you could take my suggestions into consideration. Thank you for your time and attention.</a:t>
            </a:r>
            <a:endParaRPr/>
          </a:p>
        </p:txBody>
      </p:sp>
      <p:sp>
        <p:nvSpPr>
          <p:cNvPr id="567" name="文本框 566" descr="{&quot;isTemplate&quot;:true,&quot;type&quot;:&quot;text&quot;}"/>
          <p:cNvSpPr txBox="1"/>
          <p:nvPr/>
        </p:nvSpPr>
        <p:spPr>
          <a:xfrm>
            <a:off x="571500" y="6429375"/>
            <a:ext cx="6858000" cy="352425"/>
          </a:xfrm>
          <a:prstGeom prst="rect">
            <a:avLst/>
          </a:prstGeom>
        </p:spPr>
        <p:txBody>
          <a:bodyPr wrap="none" lIns="0" tIns="0" rIns="0" bIns="0"/>
          <a:lstStyle/>
          <a:p>
            <a:pPr>
              <a:lnSpc>
                <a:spcPct val="140000"/>
              </a:lnSpc>
            </a:pPr>
            <a:r>
              <a:rPr lang="en-US" sz="1650">
                <a:solidFill>
                  <a:srgbClr val="FFFFFF"/>
                </a:solidFill>
                <a:latin typeface="Microsoft YaHei"/>
                <a:ea typeface="Microsoft YaHei"/>
              </a:rPr>
              <a:t>Yours sincerely,</a:t>
            </a:r>
            <a:r>
              <a:rPr lang="zh-CN" sz="1650">
                <a:solidFill>
                  <a:srgbClr val="FFFFFF"/>
                </a:solidFill>
                <a:latin typeface="Microsoft YaHei"/>
                <a:ea typeface="Microsoft YaHei"/>
              </a:rPr>
              <a:t>　　　</a:t>
            </a:r>
            <a:r>
              <a:rPr lang="en-US" sz="1650">
                <a:solidFill>
                  <a:srgbClr val="FFFFFF"/>
                </a:solidFill>
                <a:latin typeface="Microsoft YaHei"/>
                <a:ea typeface="Microsoft YaHei"/>
              </a:rPr>
              <a:t>Li Hua</a:t>
            </a:r>
            <a:endParaRPr/>
          </a:p>
        </p:txBody>
      </p:sp>
      <p:sp>
        <p:nvSpPr>
          <p:cNvPr id="568" name="矩形: 圆角 567"/>
          <p:cNvSpPr/>
          <p:nvPr/>
        </p:nvSpPr>
        <p:spPr>
          <a:xfrm>
            <a:off x="7848600" y="914400"/>
            <a:ext cx="3962400" cy="1714500"/>
          </a:xfrm>
          <a:prstGeom prst="roundRect">
            <a:avLst>
              <a:gd name="adj" fmla="val 6667"/>
            </a:avLst>
          </a:prstGeom>
          <a:solidFill>
            <a:srgbClr val="F0F5FC"/>
          </a:solidFill>
          <a:ln w="12700">
            <a:solidFill>
              <a:srgbClr val="D6DCE5"/>
            </a:solidFill>
            <a:prstDash val="solid"/>
          </a:ln>
        </p:spPr>
        <p:txBody>
          <a:bodyPr/>
          <a:lstStyle/>
          <a:p>
            <a:endParaRPr/>
          </a:p>
        </p:txBody>
      </p:sp>
      <p:sp>
        <p:nvSpPr>
          <p:cNvPr id="569" name="文本框 568" descr="{&quot;isTemplate&quot;:true,&quot;type&quot;:&quot;text&quot;}"/>
          <p:cNvSpPr txBox="1"/>
          <p:nvPr/>
        </p:nvSpPr>
        <p:spPr>
          <a:xfrm>
            <a:off x="8039100" y="1104900"/>
            <a:ext cx="35814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适用情境</a:t>
            </a:r>
            <a:endParaRPr/>
          </a:p>
        </p:txBody>
      </p:sp>
      <p:sp>
        <p:nvSpPr>
          <p:cNvPr id="570" name="文本框 569" descr="{&quot;isTemplate&quot;:true,&quot;type&quot;:&quot;text&quot;}"/>
          <p:cNvSpPr txBox="1"/>
          <p:nvPr/>
        </p:nvSpPr>
        <p:spPr>
          <a:xfrm>
            <a:off x="8039100" y="1457325"/>
            <a:ext cx="3581400" cy="381000"/>
          </a:xfrm>
          <a:prstGeom prst="rect">
            <a:avLst/>
          </a:prstGeom>
        </p:spPr>
        <p:txBody>
          <a:bodyPr wrap="none" lIns="0" tIns="0" rIns="0" bIns="0"/>
          <a:lstStyle/>
          <a:p>
            <a:pPr>
              <a:lnSpc>
                <a:spcPct val="150000"/>
              </a:lnSpc>
            </a:pPr>
            <a:r>
              <a:rPr lang="zh-CN" sz="1650">
                <a:solidFill>
                  <a:srgbClr val="1A2230"/>
                </a:solidFill>
                <a:latin typeface="Microsoft YaHei"/>
                <a:ea typeface="Microsoft YaHei"/>
              </a:rPr>
              <a:t>图书馆优化</a:t>
            </a:r>
            <a:r>
              <a:rPr lang="en-US" sz="1650">
                <a:solidFill>
                  <a:srgbClr val="1A2230"/>
                </a:solidFill>
                <a:latin typeface="Microsoft YaHei"/>
                <a:ea typeface="Microsoft YaHei"/>
              </a:rPr>
              <a:t> · </a:t>
            </a:r>
            <a:r>
              <a:rPr lang="zh-CN" sz="1650">
                <a:solidFill>
                  <a:srgbClr val="1A2230"/>
                </a:solidFill>
                <a:latin typeface="Microsoft YaHei"/>
                <a:ea typeface="Microsoft YaHei"/>
              </a:rPr>
              <a:t>食堂改进</a:t>
            </a:r>
            <a:endParaRPr/>
          </a:p>
        </p:txBody>
      </p:sp>
      <p:sp>
        <p:nvSpPr>
          <p:cNvPr id="571" name="文本框 570" descr="{&quot;isTemplate&quot;:true,&quot;type&quot;:&quot;text&quot;}"/>
          <p:cNvSpPr txBox="1"/>
          <p:nvPr/>
        </p:nvSpPr>
        <p:spPr>
          <a:xfrm>
            <a:off x="8039100" y="1914525"/>
            <a:ext cx="3581400" cy="381000"/>
          </a:xfrm>
          <a:prstGeom prst="rect">
            <a:avLst/>
          </a:prstGeom>
        </p:spPr>
        <p:txBody>
          <a:bodyPr wrap="none" lIns="0" tIns="0" rIns="0" bIns="0"/>
          <a:lstStyle/>
          <a:p>
            <a:pPr>
              <a:lnSpc>
                <a:spcPct val="150000"/>
              </a:lnSpc>
            </a:pPr>
            <a:r>
              <a:rPr lang="zh-CN" sz="1650">
                <a:solidFill>
                  <a:srgbClr val="1A2230"/>
                </a:solidFill>
                <a:latin typeface="Microsoft YaHei"/>
                <a:ea typeface="Microsoft YaHei"/>
              </a:rPr>
              <a:t>活动方案完善</a:t>
            </a:r>
            <a:r>
              <a:rPr lang="en-US" sz="1650">
                <a:solidFill>
                  <a:srgbClr val="1A2230"/>
                </a:solidFill>
                <a:latin typeface="Microsoft YaHei"/>
                <a:ea typeface="Microsoft YaHei"/>
              </a:rPr>
              <a:t> · </a:t>
            </a:r>
            <a:r>
              <a:rPr lang="zh-CN" sz="1650">
                <a:solidFill>
                  <a:srgbClr val="1A2230"/>
                </a:solidFill>
                <a:latin typeface="Microsoft YaHei"/>
                <a:ea typeface="Microsoft YaHei"/>
              </a:rPr>
              <a:t>节能提案</a:t>
            </a:r>
            <a:endParaRPr/>
          </a:p>
        </p:txBody>
      </p:sp>
      <p:sp>
        <p:nvSpPr>
          <p:cNvPr id="572" name="矩形: 圆角 571"/>
          <p:cNvSpPr/>
          <p:nvPr/>
        </p:nvSpPr>
        <p:spPr>
          <a:xfrm>
            <a:off x="7848600" y="2762250"/>
            <a:ext cx="3962400" cy="1714500"/>
          </a:xfrm>
          <a:prstGeom prst="roundRect">
            <a:avLst>
              <a:gd name="adj" fmla="val 6667"/>
            </a:avLst>
          </a:prstGeom>
          <a:solidFill>
            <a:srgbClr val="FFFFFF"/>
          </a:solidFill>
          <a:ln w="12700">
            <a:solidFill>
              <a:srgbClr val="D6DCE5"/>
            </a:solidFill>
            <a:prstDash val="solid"/>
          </a:ln>
        </p:spPr>
        <p:txBody>
          <a:bodyPr/>
          <a:lstStyle/>
          <a:p>
            <a:endParaRPr/>
          </a:p>
        </p:txBody>
      </p:sp>
      <p:sp>
        <p:nvSpPr>
          <p:cNvPr id="573" name="文本框 572" descr="{&quot;isTemplate&quot;:true,&quot;type&quot;:&quot;text&quot;}"/>
          <p:cNvSpPr txBox="1"/>
          <p:nvPr/>
        </p:nvSpPr>
        <p:spPr>
          <a:xfrm>
            <a:off x="8039100" y="2952750"/>
            <a:ext cx="35814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语气提醒</a:t>
            </a:r>
            <a:endParaRPr/>
          </a:p>
        </p:txBody>
      </p:sp>
      <p:sp>
        <p:nvSpPr>
          <p:cNvPr id="574" name="文本框 573" descr="{&quot;isTemplate&quot;:true,&quot;type&quot;:&quot;text&quot;}"/>
          <p:cNvSpPr txBox="1"/>
          <p:nvPr/>
        </p:nvSpPr>
        <p:spPr>
          <a:xfrm>
            <a:off x="8039100" y="3305175"/>
            <a:ext cx="3581400" cy="828675"/>
          </a:xfrm>
          <a:prstGeom prst="rect">
            <a:avLst/>
          </a:prstGeom>
        </p:spPr>
        <p:txBody>
          <a:bodyPr wrap="square" lIns="0" tIns="0" rIns="0" bIns="0">
            <a:normAutofit/>
          </a:bodyPr>
          <a:lstStyle/>
          <a:p>
            <a:pPr>
              <a:lnSpc>
                <a:spcPct val="150000"/>
              </a:lnSpc>
            </a:pPr>
            <a:r>
              <a:rPr lang="zh-CN" sz="1200">
                <a:solidFill>
                  <a:srgbClr val="4A5568"/>
                </a:solidFill>
                <a:latin typeface="Microsoft YaHei"/>
                <a:ea typeface="Microsoft YaHei"/>
              </a:rPr>
              <a:t>客观克制：用</a:t>
            </a:r>
            <a:r>
              <a:rPr lang="en-US" sz="1200">
                <a:solidFill>
                  <a:srgbClr val="4A5568"/>
                </a:solidFill>
                <a:latin typeface="Microsoft YaHei"/>
                <a:ea typeface="Microsoft YaHei"/>
              </a:rPr>
              <a:t> It would be wise to... </a:t>
            </a:r>
            <a:r>
              <a:rPr lang="zh-CN" sz="1200">
                <a:solidFill>
                  <a:srgbClr val="4A5568"/>
                </a:solidFill>
                <a:latin typeface="Microsoft YaHei"/>
                <a:ea typeface="Microsoft YaHei"/>
              </a:rPr>
              <a:t>代替</a:t>
            </a:r>
            <a:r>
              <a:rPr lang="en-US" sz="1200">
                <a:solidFill>
                  <a:srgbClr val="4A5568"/>
                </a:solidFill>
                <a:latin typeface="Microsoft YaHei"/>
                <a:ea typeface="Microsoft YaHei"/>
              </a:rPr>
              <a:t> You must...</a:t>
            </a:r>
            <a:r>
              <a:rPr lang="zh-CN" sz="1200">
                <a:solidFill>
                  <a:srgbClr val="4A5568"/>
                </a:solidFill>
                <a:latin typeface="Microsoft YaHei"/>
                <a:ea typeface="Microsoft YaHei"/>
              </a:rPr>
              <a:t>；用</a:t>
            </a:r>
            <a:r>
              <a:rPr lang="en-US" sz="1200">
                <a:solidFill>
                  <a:srgbClr val="4A5568"/>
                </a:solidFill>
                <a:latin typeface="Microsoft YaHei"/>
                <a:ea typeface="Microsoft YaHei"/>
              </a:rPr>
              <a:t> the school ought to </a:t>
            </a:r>
            <a:r>
              <a:rPr lang="zh-CN" sz="1200">
                <a:solidFill>
                  <a:srgbClr val="4A5568"/>
                </a:solidFill>
                <a:latin typeface="Microsoft YaHei"/>
                <a:ea typeface="Microsoft YaHei"/>
              </a:rPr>
              <a:t>代替</a:t>
            </a:r>
            <a:r>
              <a:rPr lang="en-US" sz="1200">
                <a:solidFill>
                  <a:srgbClr val="4A5568"/>
                </a:solidFill>
                <a:latin typeface="Microsoft YaHei"/>
                <a:ea typeface="Microsoft YaHei"/>
              </a:rPr>
              <a:t> the school has to</a:t>
            </a:r>
            <a:r>
              <a:rPr lang="zh-CN" sz="1200">
                <a:solidFill>
                  <a:srgbClr val="4A5568"/>
                </a:solidFill>
                <a:latin typeface="Microsoft YaHei"/>
                <a:ea typeface="Microsoft YaHei"/>
              </a:rPr>
              <a:t>。</a:t>
            </a:r>
            <a:endParaRPr/>
          </a:p>
        </p:txBody>
      </p:sp>
      <p:sp>
        <p:nvSpPr>
          <p:cNvPr id="575" name="矩形: 圆角 574"/>
          <p:cNvSpPr/>
          <p:nvPr/>
        </p:nvSpPr>
        <p:spPr>
          <a:xfrm>
            <a:off x="7848600" y="4610100"/>
            <a:ext cx="3962400" cy="1714500"/>
          </a:xfrm>
          <a:prstGeom prst="roundRect">
            <a:avLst>
              <a:gd name="adj" fmla="val 6667"/>
            </a:avLst>
          </a:prstGeom>
          <a:solidFill>
            <a:srgbClr val="E8EFF8"/>
          </a:solidFill>
          <a:ln/>
        </p:spPr>
        <p:txBody>
          <a:bodyPr/>
          <a:lstStyle/>
          <a:p>
            <a:endParaRPr/>
          </a:p>
        </p:txBody>
      </p:sp>
      <p:sp>
        <p:nvSpPr>
          <p:cNvPr id="576" name="文本框 575" descr="{&quot;isTemplate&quot;:true,&quot;type&quot;:&quot;text&quot;}"/>
          <p:cNvSpPr txBox="1"/>
          <p:nvPr/>
        </p:nvSpPr>
        <p:spPr>
          <a:xfrm>
            <a:off x="8039100" y="4800600"/>
            <a:ext cx="35814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与模板一的差别</a:t>
            </a:r>
            <a:endParaRPr/>
          </a:p>
        </p:txBody>
      </p:sp>
      <p:sp>
        <p:nvSpPr>
          <p:cNvPr id="577" name="文本框 576" descr="{&quot;isTemplate&quot;:true,&quot;type&quot;:&quot;text&quot;}"/>
          <p:cNvSpPr txBox="1"/>
          <p:nvPr/>
        </p:nvSpPr>
        <p:spPr>
          <a:xfrm>
            <a:off x="8039100" y="5153025"/>
            <a:ext cx="3581400" cy="828675"/>
          </a:xfrm>
          <a:prstGeom prst="rect">
            <a:avLst/>
          </a:prstGeom>
        </p:spPr>
        <p:txBody>
          <a:bodyPr wrap="square" lIns="0" tIns="0" rIns="0" bIns="0">
            <a:normAutofit/>
          </a:bodyPr>
          <a:lstStyle/>
          <a:p>
            <a:pPr>
              <a:lnSpc>
                <a:spcPct val="150000"/>
              </a:lnSpc>
            </a:pPr>
            <a:r>
              <a:rPr lang="zh-CN" sz="1200">
                <a:solidFill>
                  <a:srgbClr val="4A5568"/>
                </a:solidFill>
                <a:latin typeface="Microsoft YaHei"/>
                <a:ea typeface="Microsoft YaHei"/>
              </a:rPr>
              <a:t>多一句身份介绍与问题描述，少一处</a:t>
            </a:r>
            <a:r>
              <a:rPr lang="en-US" sz="1200">
                <a:solidFill>
                  <a:srgbClr val="4A5568"/>
                </a:solidFill>
                <a:latin typeface="Microsoft YaHei"/>
                <a:ea typeface="Microsoft YaHei"/>
              </a:rPr>
              <a:t>"At present"</a:t>
            </a:r>
            <a:r>
              <a:rPr lang="zh-CN" sz="1200">
                <a:solidFill>
                  <a:srgbClr val="4A5568"/>
                </a:solidFill>
                <a:latin typeface="Microsoft YaHei"/>
                <a:ea typeface="Microsoft YaHei"/>
              </a:rPr>
              <a:t>的口语化表达；好处句改用</a:t>
            </a:r>
            <a:r>
              <a:rPr lang="en-US" sz="1200">
                <a:solidFill>
                  <a:srgbClr val="4A5568"/>
                </a:solidFill>
                <a:latin typeface="Microsoft YaHei"/>
                <a:ea typeface="Microsoft YaHei"/>
              </a:rPr>
              <a:t> Only by doing so can we...</a:t>
            </a:r>
            <a:r>
              <a:rPr lang="zh-CN" sz="1200">
                <a:solidFill>
                  <a:srgbClr val="4A5568"/>
                </a:solidFill>
                <a:latin typeface="Microsoft YaHei"/>
                <a:ea typeface="Microsoft YaHei"/>
              </a:rPr>
              <a:t>，句式更正式。</a:t>
            </a:r>
            <a:endParaRPr/>
          </a:p>
        </p:txBody>
      </p:sp>
      <p:sp>
        <p:nvSpPr>
          <p:cNvPr id="578" name="文本框 577"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579" name="文本框 578"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24 / 30</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descr="&lt;Slide style={{&#10;    width: 1280,&#10;    height: 720,&#10;    position: 'relative',&#10;    background: '#0E3F8C',&#10;    flexDirection: 'column',&#10;    justifyContent: 'center',&#10;    alignItems: 'center',&#10;    padding: 0,&#10;    overflow: 'hidden',&#10;}}&gt;&#10;    &lt;Box style={{ position: 'absolute', top: 42, right: 64, width: 208, height: 208, borderRadius: 104, border: '1px solid rgba(255,255,255,0.14)' }} /&gt;&#10;    &lt;Box style={{ position: 'absolute', bottom: 56, left: 72, width: 144, height: 144, borderRadius: 72, border: '1px solid rgba(61,123,217,0.55)' }} /&gt;&#10;    &lt;Box style={{ position: 'absolute', top: 96, left: 96, width: 120, height: 1, background: 'rgba(255,255,255,0.12)' }} /&gt;&#10;    &lt;Box style={{ position: 'absolute', bottom: 110, right: 96, width: 180, height: 1, background: 'rgba(255,255,255,0.12)' }} /&gt;&#10;    &lt;Box style={{ position: 'absolute', left: 0, top: 0, width: 10, height: 720, background: '#FFC107' }} /&gt;&#10;&#10;    &lt;Text style={{ width: 1200, fontSize: 166, fontWeight: 'bold', color: '#2E62BE', lineHeight: 1, textAlign: 'center' }}&gt;&#10;        06&#10;    &lt;/Text&gt;&#10;    &lt;Box style={{ width: 76, height: 5, background: '#FFC107', borderRadius: 3, marginTop: 12, marginBottom: 26 }} /&gt;&#10;    &lt;Text style={{ width: 1200, fontSize: 46, fontWeight: 'bold', color: '#FFFFFF', letterSpacing: 2, textAlign: 'center' }}&gt;&#10;        提分要点与新考向&#10;    &lt;/Text&gt;&#10;    &lt;Text style={{ width: 1200, fontSize: 20, color: 'rgba(255,255,255,0.78)', marginTop: 20, textAlign: 'center' }}&gt;&#10;        从&quot;能写完&quot;到&quot;拿高分&quot;&#10;    &lt;/Text&gt;&#10;&#10;    &lt;Box style={{ flexDirection: 'row', gap: 16, marginTop: 36 }}&gt;&#10;        &lt;Box style={{ padding: '11px 22px', border: '1px solid rgba(255,255,255,0.30)', borderRadius: 999 }}&gt;&#10;            &lt;Text style={{ fontSize: 17, color: 'rgba(255,255,255,0.86)' }}&gt;四类提分句式&lt;/Text&gt;&#10;        &lt;/Box&gt;&#10;        &lt;Box style={{ padding: '11px 22px', border: '1px solid rgba(255,255,255,0.30)', borderRadius: 999 }}&gt;&#10;            &lt;Text style={{ fontSize: 17, color: 'rgba(255,255,255,0.86)' }}&gt;七个失分点&lt;/Text&gt;&#10;        &lt;/Box&gt;&#10;        &lt;Box style={{ padding: '11px 22px', border: '1px solid rgba(255,255,255,0.30)', borderRadius: 999 }}&gt;&#10;            &lt;Text style={{ fontSize: 17, color: 'rgba(255,255,255,0.86)' }}&gt;十题情境预测&lt;/Text&gt;&#10;        &lt;/Box&gt;&#10;    &lt;/Box&gt;&#10;&#10;    &lt;Text style={{ position: 'absolute', bottom: 26, right: 40, fontSize: 14, color: 'rgba(255,255,255,0.55)' }}&gt;&#10;        25 / 30&#10;    &lt;/Text&gt;&#10;&lt;/Slide&gt;&#10;"/>
        <p:cNvGrpSpPr/>
        <p:nvPr/>
      </p:nvGrpSpPr>
      <p:grpSpPr>
        <a:xfrm>
          <a:off x="0" y="0"/>
          <a:ext cx="0" cy="0"/>
          <a:chOff x="0" y="0"/>
          <a:chExt cx="0" cy="0"/>
        </a:xfrm>
      </p:grpSpPr>
      <p:sp>
        <p:nvSpPr>
          <p:cNvPr id="581" name="矩形 580"/>
          <p:cNvSpPr/>
          <p:nvPr/>
        </p:nvSpPr>
        <p:spPr>
          <a:xfrm>
            <a:off x="0" y="0"/>
            <a:ext cx="12192000" cy="6858000"/>
          </a:xfrm>
          <a:prstGeom prst="rect">
            <a:avLst/>
          </a:prstGeom>
          <a:solidFill>
            <a:srgbClr val="0E3F8C"/>
          </a:solidFill>
          <a:ln/>
        </p:spPr>
        <p:txBody>
          <a:bodyPr/>
          <a:lstStyle/>
          <a:p>
            <a:endParaRPr/>
          </a:p>
        </p:txBody>
      </p:sp>
      <p:sp>
        <p:nvSpPr>
          <p:cNvPr id="582" name="文本框 581" descr="{&quot;isTemplate&quot;:true,&quot;type&quot;:&quot;text&quot;}"/>
          <p:cNvSpPr txBox="1"/>
          <p:nvPr/>
        </p:nvSpPr>
        <p:spPr>
          <a:xfrm>
            <a:off x="381000" y="1419225"/>
            <a:ext cx="11430000" cy="1905000"/>
          </a:xfrm>
          <a:prstGeom prst="rect">
            <a:avLst/>
          </a:prstGeom>
        </p:spPr>
        <p:txBody>
          <a:bodyPr wrap="none" lIns="0" tIns="0" rIns="0" bIns="0"/>
          <a:lstStyle/>
          <a:p>
            <a:pPr algn="ctr">
              <a:lnSpc>
                <a:spcPct val="100000"/>
              </a:lnSpc>
            </a:pPr>
            <a:r>
              <a:rPr lang="en-US" sz="12450" b="1">
                <a:solidFill>
                  <a:srgbClr val="2E62BE"/>
                </a:solidFill>
                <a:latin typeface="Microsoft YaHei"/>
                <a:ea typeface="Microsoft YaHei"/>
              </a:rPr>
              <a:t>06</a:t>
            </a:r>
            <a:endParaRPr/>
          </a:p>
        </p:txBody>
      </p:sp>
      <p:sp>
        <p:nvSpPr>
          <p:cNvPr id="583" name="矩形: 圆角 582"/>
          <p:cNvSpPr/>
          <p:nvPr/>
        </p:nvSpPr>
        <p:spPr>
          <a:xfrm>
            <a:off x="5734050" y="3438525"/>
            <a:ext cx="723900" cy="47625"/>
          </a:xfrm>
          <a:prstGeom prst="roundRect">
            <a:avLst>
              <a:gd name="adj" fmla="val 60000"/>
            </a:avLst>
          </a:prstGeom>
          <a:solidFill>
            <a:srgbClr val="FFC107"/>
          </a:solidFill>
          <a:ln/>
        </p:spPr>
        <p:txBody>
          <a:bodyPr/>
          <a:lstStyle/>
          <a:p>
            <a:endParaRPr/>
          </a:p>
        </p:txBody>
      </p:sp>
      <p:sp>
        <p:nvSpPr>
          <p:cNvPr id="584" name="文本框 583" descr="{&quot;isTemplate&quot;:true,&quot;type&quot;:&quot;text&quot;}"/>
          <p:cNvSpPr txBox="1"/>
          <p:nvPr/>
        </p:nvSpPr>
        <p:spPr>
          <a:xfrm>
            <a:off x="381000" y="3733800"/>
            <a:ext cx="11430000" cy="533400"/>
          </a:xfrm>
          <a:prstGeom prst="rect">
            <a:avLst/>
          </a:prstGeom>
        </p:spPr>
        <p:txBody>
          <a:bodyPr wrap="none" lIns="0" tIns="0" rIns="0" bIns="0"/>
          <a:lstStyle/>
          <a:p>
            <a:pPr algn="ctr">
              <a:lnSpc>
                <a:spcPct val="100000"/>
              </a:lnSpc>
            </a:pPr>
            <a:r>
              <a:rPr lang="zh-CN" sz="3450" b="1" spc="150">
                <a:solidFill>
                  <a:srgbClr val="FFFFFF"/>
                </a:solidFill>
                <a:latin typeface="Microsoft YaHei"/>
                <a:ea typeface="Microsoft YaHei"/>
              </a:rPr>
              <a:t>提分要点与新考向</a:t>
            </a:r>
            <a:endParaRPr/>
          </a:p>
        </p:txBody>
      </p:sp>
      <p:sp>
        <p:nvSpPr>
          <p:cNvPr id="585" name="文本框 584" descr="{&quot;isTemplate&quot;:true,&quot;type&quot;:&quot;text&quot;}"/>
          <p:cNvSpPr txBox="1"/>
          <p:nvPr/>
        </p:nvSpPr>
        <p:spPr>
          <a:xfrm>
            <a:off x="381000" y="4457700"/>
            <a:ext cx="11430000" cy="228600"/>
          </a:xfrm>
          <a:prstGeom prst="rect">
            <a:avLst/>
          </a:prstGeom>
        </p:spPr>
        <p:txBody>
          <a:bodyPr wrap="none" lIns="0" tIns="0" rIns="0" bIns="0"/>
          <a:lstStyle/>
          <a:p>
            <a:pPr algn="ctr">
              <a:lnSpc>
                <a:spcPct val="100000"/>
              </a:lnSpc>
            </a:pPr>
            <a:r>
              <a:rPr lang="zh-CN" sz="1500">
                <a:solidFill>
                  <a:srgbClr val="FFFFFF">
                    <a:alpha val="78000"/>
                  </a:srgbClr>
                </a:solidFill>
                <a:latin typeface="Microsoft YaHei"/>
                <a:ea typeface="Microsoft YaHei"/>
              </a:rPr>
              <a:t>从</a:t>
            </a:r>
            <a:r>
              <a:rPr lang="en-US" sz="1500">
                <a:solidFill>
                  <a:srgbClr val="FFFFFF">
                    <a:alpha val="78000"/>
                  </a:srgbClr>
                </a:solidFill>
                <a:latin typeface="Microsoft YaHei"/>
                <a:ea typeface="Microsoft YaHei"/>
              </a:rPr>
              <a:t>"</a:t>
            </a:r>
            <a:r>
              <a:rPr lang="zh-CN" sz="1500">
                <a:solidFill>
                  <a:srgbClr val="FFFFFF">
                    <a:alpha val="78000"/>
                  </a:srgbClr>
                </a:solidFill>
                <a:latin typeface="Microsoft YaHei"/>
                <a:ea typeface="Microsoft YaHei"/>
              </a:rPr>
              <a:t>能写完</a:t>
            </a:r>
            <a:r>
              <a:rPr lang="en-US" sz="1500">
                <a:solidFill>
                  <a:srgbClr val="FFFFFF">
                    <a:alpha val="78000"/>
                  </a:srgbClr>
                </a:solidFill>
                <a:latin typeface="Microsoft YaHei"/>
                <a:ea typeface="Microsoft YaHei"/>
              </a:rPr>
              <a:t>"</a:t>
            </a:r>
            <a:r>
              <a:rPr lang="zh-CN" sz="1500">
                <a:solidFill>
                  <a:srgbClr val="FFFFFF">
                    <a:alpha val="78000"/>
                  </a:srgbClr>
                </a:solidFill>
                <a:latin typeface="Microsoft YaHei"/>
                <a:ea typeface="Microsoft YaHei"/>
              </a:rPr>
              <a:t>到</a:t>
            </a:r>
            <a:r>
              <a:rPr lang="en-US" sz="1500">
                <a:solidFill>
                  <a:srgbClr val="FFFFFF">
                    <a:alpha val="78000"/>
                  </a:srgbClr>
                </a:solidFill>
                <a:latin typeface="Microsoft YaHei"/>
                <a:ea typeface="Microsoft YaHei"/>
              </a:rPr>
              <a:t>"</a:t>
            </a:r>
            <a:r>
              <a:rPr lang="zh-CN" sz="1500">
                <a:solidFill>
                  <a:srgbClr val="FFFFFF">
                    <a:alpha val="78000"/>
                  </a:srgbClr>
                </a:solidFill>
                <a:latin typeface="Microsoft YaHei"/>
                <a:ea typeface="Microsoft YaHei"/>
              </a:rPr>
              <a:t>拿高分</a:t>
            </a:r>
            <a:r>
              <a:rPr lang="en-US" sz="1500">
                <a:solidFill>
                  <a:srgbClr val="FFFFFF">
                    <a:alpha val="78000"/>
                  </a:srgbClr>
                </a:solidFill>
                <a:latin typeface="Microsoft YaHei"/>
                <a:ea typeface="Microsoft YaHei"/>
              </a:rPr>
              <a:t>"</a:t>
            </a:r>
            <a:endParaRPr/>
          </a:p>
        </p:txBody>
      </p:sp>
      <p:sp>
        <p:nvSpPr>
          <p:cNvPr id="586" name="矩形: 圆角 585"/>
          <p:cNvSpPr/>
          <p:nvPr/>
        </p:nvSpPr>
        <p:spPr>
          <a:xfrm>
            <a:off x="3943350" y="5029200"/>
            <a:ext cx="1390650" cy="409575"/>
          </a:xfrm>
          <a:prstGeom prst="roundRect">
            <a:avLst>
              <a:gd name="adj" fmla="val 2323256"/>
            </a:avLst>
          </a:prstGeom>
          <a:ln w="12700">
            <a:solidFill>
              <a:srgbClr val="FFFFFF">
                <a:alpha val="30000"/>
              </a:srgbClr>
            </a:solidFill>
            <a:prstDash val="solid"/>
          </a:ln>
        </p:spPr>
        <p:txBody>
          <a:bodyPr/>
          <a:lstStyle/>
          <a:p>
            <a:endParaRPr/>
          </a:p>
        </p:txBody>
      </p:sp>
      <p:sp>
        <p:nvSpPr>
          <p:cNvPr id="587" name="文本框 586" descr="{&quot;isTemplate&quot;:true,&quot;type&quot;:&quot;text&quot;}"/>
          <p:cNvSpPr txBox="1"/>
          <p:nvPr/>
        </p:nvSpPr>
        <p:spPr>
          <a:xfrm>
            <a:off x="4152900" y="5133975"/>
            <a:ext cx="971550"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四类提分句式</a:t>
            </a:r>
            <a:endParaRPr/>
          </a:p>
        </p:txBody>
      </p:sp>
      <p:sp>
        <p:nvSpPr>
          <p:cNvPr id="588" name="矩形: 圆角 587"/>
          <p:cNvSpPr/>
          <p:nvPr/>
        </p:nvSpPr>
        <p:spPr>
          <a:xfrm>
            <a:off x="5486400" y="5029200"/>
            <a:ext cx="1228725" cy="409575"/>
          </a:xfrm>
          <a:prstGeom prst="roundRect">
            <a:avLst>
              <a:gd name="adj" fmla="val 2323256"/>
            </a:avLst>
          </a:prstGeom>
          <a:ln w="12700">
            <a:solidFill>
              <a:srgbClr val="FFFFFF">
                <a:alpha val="30000"/>
              </a:srgbClr>
            </a:solidFill>
            <a:prstDash val="solid"/>
          </a:ln>
        </p:spPr>
        <p:txBody>
          <a:bodyPr/>
          <a:lstStyle/>
          <a:p>
            <a:endParaRPr/>
          </a:p>
        </p:txBody>
      </p:sp>
      <p:sp>
        <p:nvSpPr>
          <p:cNvPr id="589" name="文本框 588" descr="{&quot;isTemplate&quot;:true,&quot;type&quot;:&quot;text&quot;}"/>
          <p:cNvSpPr txBox="1"/>
          <p:nvPr/>
        </p:nvSpPr>
        <p:spPr>
          <a:xfrm>
            <a:off x="5695950" y="5133975"/>
            <a:ext cx="809625"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七个失分点</a:t>
            </a:r>
            <a:endParaRPr/>
          </a:p>
        </p:txBody>
      </p:sp>
      <p:sp>
        <p:nvSpPr>
          <p:cNvPr id="590" name="矩形: 圆角 589"/>
          <p:cNvSpPr/>
          <p:nvPr/>
        </p:nvSpPr>
        <p:spPr>
          <a:xfrm>
            <a:off x="6867525" y="5029200"/>
            <a:ext cx="1390650" cy="409575"/>
          </a:xfrm>
          <a:prstGeom prst="roundRect">
            <a:avLst>
              <a:gd name="adj" fmla="val 2323256"/>
            </a:avLst>
          </a:prstGeom>
          <a:ln w="12700">
            <a:solidFill>
              <a:srgbClr val="FFFFFF">
                <a:alpha val="30000"/>
              </a:srgbClr>
            </a:solidFill>
            <a:prstDash val="solid"/>
          </a:ln>
        </p:spPr>
        <p:txBody>
          <a:bodyPr/>
          <a:lstStyle/>
          <a:p>
            <a:endParaRPr/>
          </a:p>
        </p:txBody>
      </p:sp>
      <p:sp>
        <p:nvSpPr>
          <p:cNvPr id="591" name="文本框 590" descr="{&quot;isTemplate&quot;:true,&quot;type&quot;:&quot;text&quot;}"/>
          <p:cNvSpPr txBox="1"/>
          <p:nvPr/>
        </p:nvSpPr>
        <p:spPr>
          <a:xfrm>
            <a:off x="7077075" y="5133975"/>
            <a:ext cx="971550" cy="200025"/>
          </a:xfrm>
          <a:prstGeom prst="rect">
            <a:avLst/>
          </a:prstGeom>
        </p:spPr>
        <p:txBody>
          <a:bodyPr wrap="none" lIns="0" tIns="0" rIns="0" bIns="0"/>
          <a:lstStyle/>
          <a:p>
            <a:pPr>
              <a:lnSpc>
                <a:spcPct val="100000"/>
              </a:lnSpc>
            </a:pPr>
            <a:r>
              <a:rPr lang="zh-CN" sz="1275">
                <a:solidFill>
                  <a:srgbClr val="FFFFFF">
                    <a:alpha val="86000"/>
                  </a:srgbClr>
                </a:solidFill>
                <a:latin typeface="Microsoft YaHei"/>
                <a:ea typeface="Microsoft YaHei"/>
              </a:rPr>
              <a:t>十题情境预测</a:t>
            </a:r>
            <a:endParaRPr/>
          </a:p>
        </p:txBody>
      </p:sp>
      <p:sp>
        <p:nvSpPr>
          <p:cNvPr id="592" name="矩形: 圆角 591"/>
          <p:cNvSpPr/>
          <p:nvPr/>
        </p:nvSpPr>
        <p:spPr>
          <a:xfrm>
            <a:off x="9601200" y="400050"/>
            <a:ext cx="1981200" cy="1981200"/>
          </a:xfrm>
          <a:prstGeom prst="roundRect">
            <a:avLst>
              <a:gd name="adj" fmla="val 50000"/>
            </a:avLst>
          </a:prstGeom>
          <a:ln w="12700">
            <a:solidFill>
              <a:srgbClr val="FFFFFF">
                <a:alpha val="14000"/>
              </a:srgbClr>
            </a:solidFill>
            <a:prstDash val="solid"/>
          </a:ln>
        </p:spPr>
        <p:txBody>
          <a:bodyPr/>
          <a:lstStyle/>
          <a:p>
            <a:endParaRPr/>
          </a:p>
        </p:txBody>
      </p:sp>
      <p:sp>
        <p:nvSpPr>
          <p:cNvPr id="593" name="矩形: 圆角 592"/>
          <p:cNvSpPr/>
          <p:nvPr/>
        </p:nvSpPr>
        <p:spPr>
          <a:xfrm>
            <a:off x="685800" y="4953000"/>
            <a:ext cx="1371600" cy="1371600"/>
          </a:xfrm>
          <a:prstGeom prst="roundRect">
            <a:avLst>
              <a:gd name="adj" fmla="val 50000"/>
            </a:avLst>
          </a:prstGeom>
          <a:ln w="12700">
            <a:solidFill>
              <a:srgbClr val="3D7BD9">
                <a:alpha val="55000"/>
              </a:srgbClr>
            </a:solidFill>
            <a:prstDash val="solid"/>
          </a:ln>
        </p:spPr>
        <p:txBody>
          <a:bodyPr/>
          <a:lstStyle/>
          <a:p>
            <a:endParaRPr/>
          </a:p>
        </p:txBody>
      </p:sp>
      <p:sp>
        <p:nvSpPr>
          <p:cNvPr id="594" name="矩形 593"/>
          <p:cNvSpPr/>
          <p:nvPr/>
        </p:nvSpPr>
        <p:spPr>
          <a:xfrm>
            <a:off x="914400" y="914400"/>
            <a:ext cx="1143000" cy="9525"/>
          </a:xfrm>
          <a:prstGeom prst="rect">
            <a:avLst/>
          </a:prstGeom>
          <a:solidFill>
            <a:srgbClr val="FFFFFF">
              <a:alpha val="12000"/>
            </a:srgbClr>
          </a:solidFill>
          <a:ln/>
        </p:spPr>
        <p:txBody>
          <a:bodyPr/>
          <a:lstStyle/>
          <a:p>
            <a:endParaRPr/>
          </a:p>
        </p:txBody>
      </p:sp>
      <p:sp>
        <p:nvSpPr>
          <p:cNvPr id="595" name="矩形 594"/>
          <p:cNvSpPr/>
          <p:nvPr/>
        </p:nvSpPr>
        <p:spPr>
          <a:xfrm>
            <a:off x="9563100" y="5800725"/>
            <a:ext cx="1714500" cy="9525"/>
          </a:xfrm>
          <a:prstGeom prst="rect">
            <a:avLst/>
          </a:prstGeom>
          <a:solidFill>
            <a:srgbClr val="FFFFFF">
              <a:alpha val="12000"/>
            </a:srgbClr>
          </a:solidFill>
          <a:ln/>
        </p:spPr>
        <p:txBody>
          <a:bodyPr/>
          <a:lstStyle/>
          <a:p>
            <a:endParaRPr/>
          </a:p>
        </p:txBody>
      </p:sp>
      <p:sp>
        <p:nvSpPr>
          <p:cNvPr id="596" name="矩形 595"/>
          <p:cNvSpPr/>
          <p:nvPr/>
        </p:nvSpPr>
        <p:spPr>
          <a:xfrm>
            <a:off x="0" y="0"/>
            <a:ext cx="95250" cy="6858000"/>
          </a:xfrm>
          <a:prstGeom prst="rect">
            <a:avLst/>
          </a:prstGeom>
          <a:solidFill>
            <a:srgbClr val="FFC107"/>
          </a:solidFill>
          <a:ln/>
        </p:spPr>
        <p:txBody>
          <a:bodyPr/>
          <a:lstStyle/>
          <a:p>
            <a:endParaRPr/>
          </a:p>
        </p:txBody>
      </p:sp>
      <p:sp>
        <p:nvSpPr>
          <p:cNvPr id="597" name="文本框 596" descr="{&quot;isTemplate&quot;:true,&quot;type&quot;:&quot;text&quot;}"/>
          <p:cNvSpPr txBox="1"/>
          <p:nvPr/>
        </p:nvSpPr>
        <p:spPr>
          <a:xfrm>
            <a:off x="11353800" y="6448425"/>
            <a:ext cx="457200" cy="161925"/>
          </a:xfrm>
          <a:prstGeom prst="rect">
            <a:avLst/>
          </a:prstGeom>
        </p:spPr>
        <p:txBody>
          <a:bodyPr wrap="none" lIns="0" tIns="0" rIns="0" bIns="0"/>
          <a:lstStyle/>
          <a:p>
            <a:pPr>
              <a:lnSpc>
                <a:spcPct val="100000"/>
              </a:lnSpc>
            </a:pPr>
            <a:r>
              <a:rPr lang="en-US" sz="1050">
                <a:solidFill>
                  <a:srgbClr val="FFFFFF">
                    <a:alpha val="55000"/>
                  </a:srgbClr>
                </a:solidFill>
                <a:latin typeface="Microsoft YaHei"/>
                <a:ea typeface="Microsoft YaHei"/>
              </a:rPr>
              <a:t>25 / 30</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6&lt;/Text&gt;&#10;            &lt;/Box&gt;&#10;            &lt;Text style={{ fontSize: 30, fontWeight: 'bold', color: '#0E3F8C' }}&gt;四类提分句式&lt;/Text&gt;&#10;        &lt;/Box&gt;&#10;        &lt;Text style={{ fontSize: 14, color: '#8B97A8' }}&gt;提分要点与新考向&lt;/Text&gt;&#10;    &lt;/Box&gt;&#10;&#10;    {/* B 区：2×2 矩阵，单元格 588 × 276 */}&#10;    &lt;Box style={{ width: 1280, height: 612, flexDirection: 'column', padding: '24px 40px 20px 40px', gap: 16 }}&gt;&#10;        &lt;Box style={{ width: 1200, height: 276, flexDirection: 'row', gap: 24 }}&gt;&#10;            &lt;Box style={{ width: 588, height: 276, padding: 20, background: '#F0F5FC', border: '1px solid #D6DCE5', borderRadius: 12, flexDirection: 'column', gap: 8 }}&gt;&#10;                &lt;Box style={{ flexDirection: 'row', alignItems: 'center', gap: 12 }}&gt;&#10;                    &lt;Box style={{ width: 32, height: 32, borderRadius: 8, background: '#1E4FA8', justifyContent: 'center', alignItems: 'center' }}&gt;&#10;                        &lt;Text style={{ fontSize: 17, fontWeight: 'bold', color: '#FFFFFF' }}&gt;1&lt;/Text&gt;&#10;                    &lt;/Box&gt;&#10;                    &lt;Text style={{ fontSize: 24, fontWeight: 'bold', color: '#0E3F8C' }}&gt;which 非限制性定语从句&lt;/Text&gt;&#10;                &lt;/Box&gt;&#10;                &lt;Text style={{ fontSize: 22, color: '#1A2230', lineHeight: 1.4 }}&gt;&#10;                    Recently I've noticed that the book collection is outdated, which affects our studies and reading interests.&#10;                &lt;/Text&gt;&#10;                &lt;Text style={{ fontSize: 16, color: '#4A5568', lineHeight: 1.5 }}&gt;&#10;                    把&quot;问题 + 影响&quot;一句说完，避免两个短句并列。&#10;                &lt;/Text&gt;&#10;            &lt;/Box&gt;&#10;&#10;            &lt;Box style={{ width: 588, height: 276, padding: 20, background: '#FFFFFF', border: '1px solid #D6DCE5', borderRadius: 12, flexDirection: 'column', gap: 8 }}&gt;&#10;                &lt;Box style={{ flexDirection: 'row', alignItems: 'center', gap: 12 }}&gt;&#10;                    &lt;Box style={{ width: 32, height: 32, borderRadius: 8, background: '#1E4FA8', justifyContent: 'center', alignItems: 'center' }}&gt;&#10;                        &lt;Text style={{ fontSize: 17, fontWeight: 'bold', color: '#FFFFFF' }}&gt;2&lt;/Text&gt;&#10;                    &lt;/Box&gt;&#10;                    &lt;Text style={{ fontSize: 24, fontWeight: 'bold', color: '#0E3F8C' }}&gt;分词 / 形容词短语作状语&lt;/Text&gt;&#10;                &lt;/Box&gt;&#10;                &lt;Text style={{ fontSize: 22, color: '#1A2230', lineHeight: 1.4 }}&gt;&#10;                    Delighted to hear about the launch of our school's English magazine, I'm writing to give you some suggestions.&#10;                &lt;/Text&gt;&#10;                &lt;Text style={{ fontSize: 16, color: '#4A5568', lineHeight: 1.5 }}&gt;&#10;                    开头句瞬间高级，同时避免 I am writing to... 反复出现。&#10;                &lt;/Text&gt;&#10;            &lt;/Box&gt;&#10;        &lt;/Box&gt;&#10;&#10;        &lt;Box style={{ width: 1200, height: 276, flexDirection: 'row', gap: 24 }}&gt;&#10;            &lt;Box style={{ width: 588, height: 276, padding: 20, background: '#FFFFFF', border: '1px solid #D6DCE5', borderRadius: 12, flexDirection: 'column', gap: 8 }}&gt;&#10;                &lt;Box style={{ flexDirection: 'row', alignItems: 'center', gap: 12 }}&gt;&#10;                    &lt;Box style={{ width: 32, height: 32, borderRadius: 8, background: '#D9534F', justifyContent: 'center', alignItems: 'center' }}&gt;&#10;                        &lt;Text style={{ fontSize: 17, fontWeight: 'bold', color: '#FFFFFF' }}&gt;3&lt;/Text&gt;&#10;                    &lt;/Box&gt;&#10;                    &lt;Text style={{ fontSize: 24, fontWeight: 'bold', color: '#0E3F8C' }}&gt;only 置首的部分倒装&lt;/Text&gt;&#10;                &lt;/Box&gt;&#10;                &lt;Text style={{ fontSize: 22, color: '#1A2230', lineHeight: 1.4 }}&gt;&#10;                    Only by doing so can we make full use of our spare time and improve study efficiency.&#10;                &lt;/Text&gt;&#10;                &lt;Text style={{ fontSize: 16, color: '#4A5568', lineHeight: 1.5 }}&gt;&#10;                    强调&quot;唯有如此&quot;，让好处句收束有力，是阅卷眼熟的高分结构。&#10;                &lt;/Text&gt;&#10;            &lt;/Box&gt;&#10;&#10;            &lt;Box style={{ width: 588, height: 276, padding: 20, background: '#F7F9FC', border: '1px solid #D6DCE5', borderLeft: '4px solid #D9534F', borderRadius: 12, flexDirection: 'column', gap: 8 }}&gt;&#10;                &lt;Box style={{ flexDirection: 'row', alignItems: 'center', gap: 12 }}&gt;&#10;                    &lt;Box style={{ width: 32, height: 32, borderRadius: 8, background: '#D9534F', justifyContent: 'center', alignItems: 'center' }}&gt;&#10;                        &lt;Text style={{ fontSize: 17, fontWeight: 'bold', color: '#FFFFFF' }}&gt;4&lt;/Text&gt;&#10;                    &lt;/Box&gt;&#10;                    &lt;Text style={{ fontSize: 24, fontWeight: 'bold', color: '#0E3F8C' }}&gt;宾语从句 + 虚拟语气&lt;/Text&gt;&#10;                &lt;/Box&gt;&#10;                &lt;Text style={{ fontSize: 22, color: '#1A2230', lineHeight: 1.4 }}&gt;&#10;                    I suggest that we (should) have more choices of music styles.&#10;                &lt;/Text&gt;&#10;                &lt;Text style={{ fontSize: 22, color: '#1A2230', lineHeight: 1.4 }}&gt;&#10;                    It would be better if you could put in some pictures.&#10;                &lt;/Text&gt;&#10;                &lt;Text style={{ fontSize: 16, color: '#4A5568', lineHeight: 1.5 }}&gt;&#10;                    提建议最地道的两种写法，语气委婉不越界。&#10;                &lt;/Text&gt;&#10;            &lt;/Box&gt;&#10;        &lt;/Box&gt;&#10;    &lt;/Box&gt;&#10;&#10;    &lt;Box style={{ width: 1280, height: 36, flexDirection: 'row', alignItems: 'center', justifyContent: 'space-between', padding: '0 40px' }}&gt;&#10;        &lt;Text style={{ fontSize: 14, color: '#8B97A8' }}&gt;高考建议信 · 北京专用&lt;/Text&gt;&#10;        &lt;Text style={{ fontSize: 14, color: '#8B97A8' }}&gt;26 / 30&lt;/Text&gt;&#10;    &lt;/Box&gt;&#10;&lt;/Slide&gt;&#10;"/>
        <p:cNvGrpSpPr/>
        <p:nvPr/>
      </p:nvGrpSpPr>
      <p:grpSpPr>
        <a:xfrm>
          <a:off x="0" y="0"/>
          <a:ext cx="0" cy="0"/>
          <a:chOff x="0" y="0"/>
          <a:chExt cx="0" cy="0"/>
        </a:xfrm>
      </p:grpSpPr>
      <p:sp>
        <p:nvSpPr>
          <p:cNvPr id="599" name="矩形 598"/>
          <p:cNvSpPr/>
          <p:nvPr/>
        </p:nvSpPr>
        <p:spPr>
          <a:xfrm>
            <a:off x="0" y="0"/>
            <a:ext cx="12192000" cy="6858000"/>
          </a:xfrm>
          <a:prstGeom prst="rect">
            <a:avLst/>
          </a:prstGeom>
          <a:solidFill>
            <a:srgbClr val="FFFFFF"/>
          </a:solidFill>
          <a:ln/>
        </p:spPr>
        <p:txBody>
          <a:bodyPr/>
          <a:lstStyle/>
          <a:p>
            <a:endParaRPr/>
          </a:p>
        </p:txBody>
      </p:sp>
      <p:sp>
        <p:nvSpPr>
          <p:cNvPr id="600" name="任意多边形: 形状 599"/>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601" name="矩形: 圆角 600"/>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602" name="文本框 601"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06</a:t>
            </a:r>
            <a:endParaRPr/>
          </a:p>
        </p:txBody>
      </p:sp>
      <p:sp>
        <p:nvSpPr>
          <p:cNvPr id="603" name="文本框 602" descr="{&quot;isTemplate&quot;:true,&quot;type&quot;:&quot;text&quot;}"/>
          <p:cNvSpPr txBox="1"/>
          <p:nvPr/>
        </p:nvSpPr>
        <p:spPr>
          <a:xfrm>
            <a:off x="819150" y="161925"/>
            <a:ext cx="1714500"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四类提分句式</a:t>
            </a:r>
            <a:endParaRPr/>
          </a:p>
        </p:txBody>
      </p:sp>
      <p:sp>
        <p:nvSpPr>
          <p:cNvPr id="604" name="文本框 603" descr="{&quot;isTemplate&quot;:true,&quot;type&quot;:&quot;text&quot;}"/>
          <p:cNvSpPr txBox="1"/>
          <p:nvPr/>
        </p:nvSpPr>
        <p:spPr>
          <a:xfrm>
            <a:off x="10744200" y="257175"/>
            <a:ext cx="106680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提分要点与新考向</a:t>
            </a:r>
            <a:endParaRPr/>
          </a:p>
        </p:txBody>
      </p:sp>
      <p:sp>
        <p:nvSpPr>
          <p:cNvPr id="605" name="矩形: 圆角 604"/>
          <p:cNvSpPr/>
          <p:nvPr/>
        </p:nvSpPr>
        <p:spPr>
          <a:xfrm>
            <a:off x="381000" y="914400"/>
            <a:ext cx="5600700" cy="2628900"/>
          </a:xfrm>
          <a:prstGeom prst="roundRect">
            <a:avLst>
              <a:gd name="adj" fmla="val 4348"/>
            </a:avLst>
          </a:prstGeom>
          <a:solidFill>
            <a:srgbClr val="F0F5FC"/>
          </a:solidFill>
          <a:ln w="12700">
            <a:solidFill>
              <a:srgbClr val="D6DCE5"/>
            </a:solidFill>
            <a:prstDash val="solid"/>
          </a:ln>
        </p:spPr>
        <p:txBody>
          <a:bodyPr/>
          <a:lstStyle/>
          <a:p>
            <a:endParaRPr/>
          </a:p>
        </p:txBody>
      </p:sp>
      <p:sp>
        <p:nvSpPr>
          <p:cNvPr id="606" name="矩形: 圆角 605"/>
          <p:cNvSpPr/>
          <p:nvPr/>
        </p:nvSpPr>
        <p:spPr>
          <a:xfrm>
            <a:off x="571500" y="1104900"/>
            <a:ext cx="304800" cy="304800"/>
          </a:xfrm>
          <a:prstGeom prst="roundRect">
            <a:avLst>
              <a:gd name="adj" fmla="val 25000"/>
            </a:avLst>
          </a:prstGeom>
          <a:solidFill>
            <a:srgbClr val="1E4FA8"/>
          </a:solidFill>
          <a:ln/>
        </p:spPr>
        <p:txBody>
          <a:bodyPr/>
          <a:lstStyle/>
          <a:p>
            <a:endParaRPr/>
          </a:p>
        </p:txBody>
      </p:sp>
      <p:sp>
        <p:nvSpPr>
          <p:cNvPr id="607" name="文本框 606" descr="{&quot;isTemplate&quot;:true,&quot;type&quot;:&quot;text&quot;}"/>
          <p:cNvSpPr txBox="1"/>
          <p:nvPr/>
        </p:nvSpPr>
        <p:spPr>
          <a:xfrm>
            <a:off x="676275" y="11620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1</a:t>
            </a:r>
            <a:endParaRPr/>
          </a:p>
        </p:txBody>
      </p:sp>
      <p:sp>
        <p:nvSpPr>
          <p:cNvPr id="608" name="文本框 607" descr="{&quot;isTemplate&quot;:true,&quot;type&quot;:&quot;text&quot;}"/>
          <p:cNvSpPr txBox="1"/>
          <p:nvPr/>
        </p:nvSpPr>
        <p:spPr>
          <a:xfrm>
            <a:off x="990600" y="1123950"/>
            <a:ext cx="2581275" cy="276225"/>
          </a:xfrm>
          <a:prstGeom prst="rect">
            <a:avLst/>
          </a:prstGeom>
        </p:spPr>
        <p:txBody>
          <a:bodyPr wrap="none" lIns="0" tIns="0" rIns="0" bIns="0"/>
          <a:lstStyle/>
          <a:p>
            <a:pPr>
              <a:lnSpc>
                <a:spcPct val="100000"/>
              </a:lnSpc>
            </a:pPr>
            <a:r>
              <a:rPr lang="en-US" sz="1800" b="1">
                <a:solidFill>
                  <a:srgbClr val="0E3F8C"/>
                </a:solidFill>
                <a:latin typeface="Microsoft YaHei"/>
                <a:ea typeface="Microsoft YaHei"/>
              </a:rPr>
              <a:t>which </a:t>
            </a:r>
            <a:r>
              <a:rPr lang="zh-CN" sz="1800" b="1">
                <a:solidFill>
                  <a:srgbClr val="0E3F8C"/>
                </a:solidFill>
                <a:latin typeface="Microsoft YaHei"/>
                <a:ea typeface="Microsoft YaHei"/>
              </a:rPr>
              <a:t>非限制性定语从句</a:t>
            </a:r>
            <a:endParaRPr/>
          </a:p>
        </p:txBody>
      </p:sp>
      <p:sp>
        <p:nvSpPr>
          <p:cNvPr id="609" name="文本框 608" descr="{&quot;isTemplate&quot;:true,&quot;type&quot;:&quot;text&quot;}"/>
          <p:cNvSpPr txBox="1"/>
          <p:nvPr/>
        </p:nvSpPr>
        <p:spPr>
          <a:xfrm>
            <a:off x="571500" y="1485900"/>
            <a:ext cx="5219700" cy="1057275"/>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Recently I've noticed that the book collection is outdated, which affects our studies and reading interests.</a:t>
            </a:r>
            <a:endParaRPr/>
          </a:p>
        </p:txBody>
      </p:sp>
      <p:sp>
        <p:nvSpPr>
          <p:cNvPr id="610" name="文本框 609" descr="{&quot;isTemplate&quot;:true,&quot;type&quot;:&quot;text&quot;}"/>
          <p:cNvSpPr txBox="1"/>
          <p:nvPr/>
        </p:nvSpPr>
        <p:spPr>
          <a:xfrm>
            <a:off x="571500" y="2619375"/>
            <a:ext cx="52197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把</a:t>
            </a:r>
            <a:r>
              <a:rPr lang="en-US" sz="1200">
                <a:solidFill>
                  <a:srgbClr val="4A5568"/>
                </a:solidFill>
                <a:latin typeface="Microsoft YaHei"/>
                <a:ea typeface="Microsoft YaHei"/>
              </a:rPr>
              <a:t>"</a:t>
            </a:r>
            <a:r>
              <a:rPr lang="zh-CN" sz="1200">
                <a:solidFill>
                  <a:srgbClr val="4A5568"/>
                </a:solidFill>
                <a:latin typeface="Microsoft YaHei"/>
                <a:ea typeface="Microsoft YaHei"/>
              </a:rPr>
              <a:t>问题</a:t>
            </a:r>
            <a:r>
              <a:rPr lang="en-US" sz="1200">
                <a:solidFill>
                  <a:srgbClr val="4A5568"/>
                </a:solidFill>
                <a:latin typeface="Microsoft YaHei"/>
                <a:ea typeface="Microsoft YaHei"/>
              </a:rPr>
              <a:t> + </a:t>
            </a:r>
            <a:r>
              <a:rPr lang="zh-CN" sz="1200">
                <a:solidFill>
                  <a:srgbClr val="4A5568"/>
                </a:solidFill>
                <a:latin typeface="Microsoft YaHei"/>
                <a:ea typeface="Microsoft YaHei"/>
              </a:rPr>
              <a:t>影响</a:t>
            </a:r>
            <a:r>
              <a:rPr lang="en-US" sz="1200">
                <a:solidFill>
                  <a:srgbClr val="4A5568"/>
                </a:solidFill>
                <a:latin typeface="Microsoft YaHei"/>
                <a:ea typeface="Microsoft YaHei"/>
              </a:rPr>
              <a:t>"</a:t>
            </a:r>
            <a:r>
              <a:rPr lang="zh-CN" sz="1200">
                <a:solidFill>
                  <a:srgbClr val="4A5568"/>
                </a:solidFill>
                <a:latin typeface="Microsoft YaHei"/>
                <a:ea typeface="Microsoft YaHei"/>
              </a:rPr>
              <a:t>一句说完，避免两个短句并列。</a:t>
            </a:r>
            <a:endParaRPr/>
          </a:p>
        </p:txBody>
      </p:sp>
      <p:sp>
        <p:nvSpPr>
          <p:cNvPr id="611" name="矩形: 圆角 610"/>
          <p:cNvSpPr/>
          <p:nvPr/>
        </p:nvSpPr>
        <p:spPr>
          <a:xfrm>
            <a:off x="6210300" y="914400"/>
            <a:ext cx="5600700" cy="2628900"/>
          </a:xfrm>
          <a:prstGeom prst="roundRect">
            <a:avLst>
              <a:gd name="adj" fmla="val 4348"/>
            </a:avLst>
          </a:prstGeom>
          <a:solidFill>
            <a:srgbClr val="FFFFFF"/>
          </a:solidFill>
          <a:ln w="12700">
            <a:solidFill>
              <a:srgbClr val="D6DCE5"/>
            </a:solidFill>
            <a:prstDash val="solid"/>
          </a:ln>
        </p:spPr>
        <p:txBody>
          <a:bodyPr/>
          <a:lstStyle/>
          <a:p>
            <a:endParaRPr/>
          </a:p>
        </p:txBody>
      </p:sp>
      <p:sp>
        <p:nvSpPr>
          <p:cNvPr id="612" name="矩形: 圆角 611"/>
          <p:cNvSpPr/>
          <p:nvPr/>
        </p:nvSpPr>
        <p:spPr>
          <a:xfrm>
            <a:off x="6400800" y="1104900"/>
            <a:ext cx="304800" cy="304800"/>
          </a:xfrm>
          <a:prstGeom prst="roundRect">
            <a:avLst>
              <a:gd name="adj" fmla="val 25000"/>
            </a:avLst>
          </a:prstGeom>
          <a:solidFill>
            <a:srgbClr val="1E4FA8"/>
          </a:solidFill>
          <a:ln/>
        </p:spPr>
        <p:txBody>
          <a:bodyPr/>
          <a:lstStyle/>
          <a:p>
            <a:endParaRPr/>
          </a:p>
        </p:txBody>
      </p:sp>
      <p:sp>
        <p:nvSpPr>
          <p:cNvPr id="613" name="文本框 612" descr="{&quot;isTemplate&quot;:true,&quot;type&quot;:&quot;text&quot;}"/>
          <p:cNvSpPr txBox="1"/>
          <p:nvPr/>
        </p:nvSpPr>
        <p:spPr>
          <a:xfrm>
            <a:off x="6505575" y="11620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2</a:t>
            </a:r>
            <a:endParaRPr/>
          </a:p>
        </p:txBody>
      </p:sp>
      <p:sp>
        <p:nvSpPr>
          <p:cNvPr id="614" name="文本框 613" descr="{&quot;isTemplate&quot;:true,&quot;type&quot;:&quot;text&quot;}"/>
          <p:cNvSpPr txBox="1"/>
          <p:nvPr/>
        </p:nvSpPr>
        <p:spPr>
          <a:xfrm>
            <a:off x="6819900" y="1123950"/>
            <a:ext cx="253365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分词</a:t>
            </a:r>
            <a:r>
              <a:rPr lang="en-US" sz="1800" b="1">
                <a:solidFill>
                  <a:srgbClr val="0E3F8C"/>
                </a:solidFill>
                <a:latin typeface="Microsoft YaHei"/>
                <a:ea typeface="Microsoft YaHei"/>
              </a:rPr>
              <a:t> / </a:t>
            </a:r>
            <a:r>
              <a:rPr lang="zh-CN" sz="1800" b="1">
                <a:solidFill>
                  <a:srgbClr val="0E3F8C"/>
                </a:solidFill>
                <a:latin typeface="Microsoft YaHei"/>
                <a:ea typeface="Microsoft YaHei"/>
              </a:rPr>
              <a:t>形容词短语作状语</a:t>
            </a:r>
            <a:endParaRPr/>
          </a:p>
        </p:txBody>
      </p:sp>
      <p:sp>
        <p:nvSpPr>
          <p:cNvPr id="615" name="文本框 614" descr="{&quot;isTemplate&quot;:true,&quot;type&quot;:&quot;text&quot;}"/>
          <p:cNvSpPr txBox="1"/>
          <p:nvPr/>
        </p:nvSpPr>
        <p:spPr>
          <a:xfrm>
            <a:off x="6400800" y="1485900"/>
            <a:ext cx="5219700" cy="1057275"/>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Delighted to hear about the launch of our school's English magazine, I'm writing to give you some suggestions.</a:t>
            </a:r>
            <a:endParaRPr/>
          </a:p>
        </p:txBody>
      </p:sp>
      <p:sp>
        <p:nvSpPr>
          <p:cNvPr id="616" name="文本框 615" descr="{&quot;isTemplate&quot;:true,&quot;type&quot;:&quot;text&quot;}"/>
          <p:cNvSpPr txBox="1"/>
          <p:nvPr/>
        </p:nvSpPr>
        <p:spPr>
          <a:xfrm>
            <a:off x="6400800" y="2619375"/>
            <a:ext cx="52197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开头句瞬间高级，同时避免</a:t>
            </a:r>
            <a:r>
              <a:rPr lang="en-US" sz="1200">
                <a:solidFill>
                  <a:srgbClr val="4A5568"/>
                </a:solidFill>
                <a:latin typeface="Microsoft YaHei"/>
                <a:ea typeface="Microsoft YaHei"/>
              </a:rPr>
              <a:t> I am writing to... </a:t>
            </a:r>
            <a:r>
              <a:rPr lang="zh-CN" sz="1200">
                <a:solidFill>
                  <a:srgbClr val="4A5568"/>
                </a:solidFill>
                <a:latin typeface="Microsoft YaHei"/>
                <a:ea typeface="Microsoft YaHei"/>
              </a:rPr>
              <a:t>反复出现。</a:t>
            </a:r>
            <a:endParaRPr/>
          </a:p>
        </p:txBody>
      </p:sp>
      <p:sp>
        <p:nvSpPr>
          <p:cNvPr id="617" name="矩形: 圆角 616"/>
          <p:cNvSpPr/>
          <p:nvPr/>
        </p:nvSpPr>
        <p:spPr>
          <a:xfrm>
            <a:off x="381000" y="3695700"/>
            <a:ext cx="5600700" cy="2628900"/>
          </a:xfrm>
          <a:prstGeom prst="roundRect">
            <a:avLst>
              <a:gd name="adj" fmla="val 4348"/>
            </a:avLst>
          </a:prstGeom>
          <a:solidFill>
            <a:srgbClr val="FFFFFF"/>
          </a:solidFill>
          <a:ln w="12700">
            <a:solidFill>
              <a:srgbClr val="D6DCE5"/>
            </a:solidFill>
            <a:prstDash val="solid"/>
          </a:ln>
        </p:spPr>
        <p:txBody>
          <a:bodyPr/>
          <a:lstStyle/>
          <a:p>
            <a:endParaRPr/>
          </a:p>
        </p:txBody>
      </p:sp>
      <p:sp>
        <p:nvSpPr>
          <p:cNvPr id="618" name="矩形: 圆角 617"/>
          <p:cNvSpPr/>
          <p:nvPr/>
        </p:nvSpPr>
        <p:spPr>
          <a:xfrm>
            <a:off x="571500" y="3886200"/>
            <a:ext cx="304800" cy="304800"/>
          </a:xfrm>
          <a:prstGeom prst="roundRect">
            <a:avLst>
              <a:gd name="adj" fmla="val 25000"/>
            </a:avLst>
          </a:prstGeom>
          <a:solidFill>
            <a:srgbClr val="D9534F"/>
          </a:solidFill>
          <a:ln/>
        </p:spPr>
        <p:txBody>
          <a:bodyPr/>
          <a:lstStyle/>
          <a:p>
            <a:endParaRPr/>
          </a:p>
        </p:txBody>
      </p:sp>
      <p:sp>
        <p:nvSpPr>
          <p:cNvPr id="619" name="文本框 618" descr="{&quot;isTemplate&quot;:true,&quot;type&quot;:&quot;text&quot;}"/>
          <p:cNvSpPr txBox="1"/>
          <p:nvPr/>
        </p:nvSpPr>
        <p:spPr>
          <a:xfrm>
            <a:off x="676275" y="39433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3</a:t>
            </a:r>
            <a:endParaRPr/>
          </a:p>
        </p:txBody>
      </p:sp>
      <p:sp>
        <p:nvSpPr>
          <p:cNvPr id="620" name="文本框 619" descr="{&quot;isTemplate&quot;:true,&quot;type&quot;:&quot;text&quot;}"/>
          <p:cNvSpPr txBox="1"/>
          <p:nvPr/>
        </p:nvSpPr>
        <p:spPr>
          <a:xfrm>
            <a:off x="990600" y="3905250"/>
            <a:ext cx="2171700" cy="276225"/>
          </a:xfrm>
          <a:prstGeom prst="rect">
            <a:avLst/>
          </a:prstGeom>
        </p:spPr>
        <p:txBody>
          <a:bodyPr wrap="none" lIns="0" tIns="0" rIns="0" bIns="0"/>
          <a:lstStyle/>
          <a:p>
            <a:pPr>
              <a:lnSpc>
                <a:spcPct val="100000"/>
              </a:lnSpc>
            </a:pPr>
            <a:r>
              <a:rPr lang="en-US" sz="1800" b="1">
                <a:solidFill>
                  <a:srgbClr val="0E3F8C"/>
                </a:solidFill>
                <a:latin typeface="Microsoft YaHei"/>
                <a:ea typeface="Microsoft YaHei"/>
              </a:rPr>
              <a:t>only </a:t>
            </a:r>
            <a:r>
              <a:rPr lang="zh-CN" sz="1800" b="1">
                <a:solidFill>
                  <a:srgbClr val="0E3F8C"/>
                </a:solidFill>
                <a:latin typeface="Microsoft YaHei"/>
                <a:ea typeface="Microsoft YaHei"/>
              </a:rPr>
              <a:t>置首的部分倒装</a:t>
            </a:r>
            <a:endParaRPr/>
          </a:p>
        </p:txBody>
      </p:sp>
      <p:sp>
        <p:nvSpPr>
          <p:cNvPr id="621" name="文本框 620" descr="{&quot;isTemplate&quot;:true,&quot;type&quot;:&quot;text&quot;}"/>
          <p:cNvSpPr txBox="1"/>
          <p:nvPr/>
        </p:nvSpPr>
        <p:spPr>
          <a:xfrm>
            <a:off x="571500" y="4267200"/>
            <a:ext cx="52197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Only by doing so can we make full use of our spare time and improve study efficiency.</a:t>
            </a:r>
            <a:endParaRPr/>
          </a:p>
        </p:txBody>
      </p:sp>
      <p:sp>
        <p:nvSpPr>
          <p:cNvPr id="622" name="文本框 621" descr="{&quot;isTemplate&quot;:true,&quot;type&quot;:&quot;text&quot;}"/>
          <p:cNvSpPr txBox="1"/>
          <p:nvPr/>
        </p:nvSpPr>
        <p:spPr>
          <a:xfrm>
            <a:off x="571500" y="5048250"/>
            <a:ext cx="52197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强调</a:t>
            </a:r>
            <a:r>
              <a:rPr lang="en-US" sz="1200">
                <a:solidFill>
                  <a:srgbClr val="4A5568"/>
                </a:solidFill>
                <a:latin typeface="Microsoft YaHei"/>
                <a:ea typeface="Microsoft YaHei"/>
              </a:rPr>
              <a:t>"</a:t>
            </a:r>
            <a:r>
              <a:rPr lang="zh-CN" sz="1200">
                <a:solidFill>
                  <a:srgbClr val="4A5568"/>
                </a:solidFill>
                <a:latin typeface="Microsoft YaHei"/>
                <a:ea typeface="Microsoft YaHei"/>
              </a:rPr>
              <a:t>唯有如此</a:t>
            </a:r>
            <a:r>
              <a:rPr lang="en-US" sz="1200">
                <a:solidFill>
                  <a:srgbClr val="4A5568"/>
                </a:solidFill>
                <a:latin typeface="Microsoft YaHei"/>
                <a:ea typeface="Microsoft YaHei"/>
              </a:rPr>
              <a:t>"</a:t>
            </a:r>
            <a:r>
              <a:rPr lang="zh-CN" sz="1200">
                <a:solidFill>
                  <a:srgbClr val="4A5568"/>
                </a:solidFill>
                <a:latin typeface="Microsoft YaHei"/>
                <a:ea typeface="Microsoft YaHei"/>
              </a:rPr>
              <a:t>，让好处句收束有力，是阅卷眼熟的高分结构。</a:t>
            </a:r>
            <a:endParaRPr/>
          </a:p>
        </p:txBody>
      </p:sp>
      <p:sp>
        <p:nvSpPr>
          <p:cNvPr id="623" name="矩形: 圆角 622"/>
          <p:cNvSpPr/>
          <p:nvPr/>
        </p:nvSpPr>
        <p:spPr>
          <a:xfrm>
            <a:off x="6248400" y="3695700"/>
            <a:ext cx="5562600" cy="2628900"/>
          </a:xfrm>
          <a:prstGeom prst="roundRect">
            <a:avLst>
              <a:gd name="adj" fmla="val 4348"/>
            </a:avLst>
          </a:prstGeom>
          <a:solidFill>
            <a:srgbClr val="F7F9FC"/>
          </a:solidFill>
          <a:ln/>
        </p:spPr>
        <p:txBody>
          <a:bodyPr/>
          <a:lstStyle/>
          <a:p>
            <a:endParaRPr/>
          </a:p>
        </p:txBody>
      </p:sp>
      <p:sp>
        <p:nvSpPr>
          <p:cNvPr id="624" name="任意多边形: 形状 623"/>
          <p:cNvSpPr/>
          <p:nvPr/>
        </p:nvSpPr>
        <p:spPr>
          <a:xfrm>
            <a:off x="6248400" y="3695700"/>
            <a:ext cx="5562600" cy="2628900"/>
          </a:xfrm>
          <a:custGeom>
            <a:avLst/>
            <a:gdLst/>
            <a:ahLst/>
            <a:cxnLst/>
            <a:rect l="0" t="0" r="0" b="0"/>
            <a:pathLst>
              <a:path w="584" h="276">
                <a:moveTo>
                  <a:pt x="11" y="0"/>
                </a:moveTo>
                <a:cubicBezTo>
                  <a:pt x="7" y="0"/>
                  <a:pt x="4" y="4"/>
                  <a:pt x="4" y="8"/>
                </a:cubicBezTo>
                <a:lnTo>
                  <a:pt x="4" y="268"/>
                </a:lnTo>
                <a:cubicBezTo>
                  <a:pt x="4" y="272"/>
                  <a:pt x="7" y="275"/>
                  <a:pt x="10" y="276"/>
                </a:cubicBezTo>
                <a:cubicBezTo>
                  <a:pt x="4" y="275"/>
                  <a:pt x="0" y="270"/>
                  <a:pt x="0" y="264"/>
                </a:cubicBezTo>
                <a:lnTo>
                  <a:pt x="0" y="12"/>
                </a:lnTo>
                <a:cubicBezTo>
                  <a:pt x="0" y="6"/>
                  <a:pt x="5" y="0"/>
                  <a:pt x="12" y="0"/>
                </a:cubicBezTo>
                <a:close/>
              </a:path>
            </a:pathLst>
          </a:custGeom>
          <a:solidFill>
            <a:srgbClr val="D9534F"/>
          </a:solidFill>
          <a:ln/>
        </p:spPr>
        <p:txBody>
          <a:bodyPr/>
          <a:lstStyle/>
          <a:p>
            <a:endParaRPr/>
          </a:p>
        </p:txBody>
      </p:sp>
      <p:sp>
        <p:nvSpPr>
          <p:cNvPr id="625" name="矩形: 圆角 624"/>
          <p:cNvSpPr/>
          <p:nvPr/>
        </p:nvSpPr>
        <p:spPr>
          <a:xfrm>
            <a:off x="6438900" y="3886200"/>
            <a:ext cx="304800" cy="304800"/>
          </a:xfrm>
          <a:prstGeom prst="roundRect">
            <a:avLst>
              <a:gd name="adj" fmla="val 25000"/>
            </a:avLst>
          </a:prstGeom>
          <a:solidFill>
            <a:srgbClr val="D9534F"/>
          </a:solidFill>
          <a:ln/>
        </p:spPr>
        <p:txBody>
          <a:bodyPr/>
          <a:lstStyle/>
          <a:p>
            <a:endParaRPr/>
          </a:p>
        </p:txBody>
      </p:sp>
      <p:sp>
        <p:nvSpPr>
          <p:cNvPr id="626" name="文本框 625" descr="{&quot;isTemplate&quot;:true,&quot;type&quot;:&quot;text&quot;}"/>
          <p:cNvSpPr txBox="1"/>
          <p:nvPr/>
        </p:nvSpPr>
        <p:spPr>
          <a:xfrm>
            <a:off x="6543675" y="3943350"/>
            <a:ext cx="104775" cy="200025"/>
          </a:xfrm>
          <a:prstGeom prst="rect">
            <a:avLst/>
          </a:prstGeom>
        </p:spPr>
        <p:txBody>
          <a:bodyPr wrap="none" lIns="0" tIns="0" rIns="0" bIns="0"/>
          <a:lstStyle/>
          <a:p>
            <a:pPr>
              <a:lnSpc>
                <a:spcPct val="100000"/>
              </a:lnSpc>
            </a:pPr>
            <a:r>
              <a:rPr lang="en-US" sz="1275" b="1">
                <a:solidFill>
                  <a:srgbClr val="FFFFFF"/>
                </a:solidFill>
                <a:latin typeface="Microsoft YaHei"/>
                <a:ea typeface="Microsoft YaHei"/>
              </a:rPr>
              <a:t>4</a:t>
            </a:r>
            <a:endParaRPr/>
          </a:p>
        </p:txBody>
      </p:sp>
      <p:sp>
        <p:nvSpPr>
          <p:cNvPr id="627" name="文本框 626" descr="{&quot;isTemplate&quot;:true,&quot;type&quot;:&quot;text&quot;}"/>
          <p:cNvSpPr txBox="1"/>
          <p:nvPr/>
        </p:nvSpPr>
        <p:spPr>
          <a:xfrm>
            <a:off x="6858000" y="3905250"/>
            <a:ext cx="2143125"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宾语从句</a:t>
            </a:r>
            <a:r>
              <a:rPr lang="en-US" sz="1800" b="1">
                <a:solidFill>
                  <a:srgbClr val="0E3F8C"/>
                </a:solidFill>
                <a:latin typeface="Microsoft YaHei"/>
                <a:ea typeface="Microsoft YaHei"/>
              </a:rPr>
              <a:t> + </a:t>
            </a:r>
            <a:r>
              <a:rPr lang="zh-CN" sz="1800" b="1">
                <a:solidFill>
                  <a:srgbClr val="0E3F8C"/>
                </a:solidFill>
                <a:latin typeface="Microsoft YaHei"/>
                <a:ea typeface="Microsoft YaHei"/>
              </a:rPr>
              <a:t>虚拟语气</a:t>
            </a:r>
            <a:endParaRPr/>
          </a:p>
        </p:txBody>
      </p:sp>
      <p:sp>
        <p:nvSpPr>
          <p:cNvPr id="628" name="文本框 627" descr="{&quot;isTemplate&quot;:true,&quot;type&quot;:&quot;text&quot;}"/>
          <p:cNvSpPr txBox="1"/>
          <p:nvPr/>
        </p:nvSpPr>
        <p:spPr>
          <a:xfrm>
            <a:off x="6438900" y="4267200"/>
            <a:ext cx="51816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I suggest that we (should) have more choices of music styles.</a:t>
            </a:r>
            <a:endParaRPr/>
          </a:p>
        </p:txBody>
      </p:sp>
      <p:sp>
        <p:nvSpPr>
          <p:cNvPr id="629" name="文本框 628" descr="{&quot;isTemplate&quot;:true,&quot;type&quot;:&quot;text&quot;}"/>
          <p:cNvSpPr txBox="1"/>
          <p:nvPr/>
        </p:nvSpPr>
        <p:spPr>
          <a:xfrm>
            <a:off x="6438900" y="5048250"/>
            <a:ext cx="5181600" cy="704850"/>
          </a:xfrm>
          <a:prstGeom prst="rect">
            <a:avLst/>
          </a:prstGeom>
        </p:spPr>
        <p:txBody>
          <a:bodyPr wrap="square" lIns="0" tIns="0" rIns="0" bIns="0">
            <a:normAutofit/>
          </a:bodyPr>
          <a:lstStyle/>
          <a:p>
            <a:pPr>
              <a:lnSpc>
                <a:spcPct val="140000"/>
              </a:lnSpc>
            </a:pPr>
            <a:r>
              <a:rPr lang="en-US" sz="1650">
                <a:solidFill>
                  <a:srgbClr val="1A2230"/>
                </a:solidFill>
                <a:latin typeface="Microsoft YaHei"/>
                <a:ea typeface="Microsoft YaHei"/>
              </a:rPr>
              <a:t>It would be better if you could put in some pictures.</a:t>
            </a:r>
            <a:endParaRPr/>
          </a:p>
        </p:txBody>
      </p:sp>
      <p:sp>
        <p:nvSpPr>
          <p:cNvPr id="630" name="文本框 629" descr="{&quot;isTemplate&quot;:true,&quot;type&quot;:&quot;text&quot;}"/>
          <p:cNvSpPr txBox="1"/>
          <p:nvPr/>
        </p:nvSpPr>
        <p:spPr>
          <a:xfrm>
            <a:off x="6438900" y="5829300"/>
            <a:ext cx="51816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提建议最地道的两种写法，语气委婉不越界。</a:t>
            </a:r>
            <a:endParaRPr/>
          </a:p>
        </p:txBody>
      </p:sp>
      <p:sp>
        <p:nvSpPr>
          <p:cNvPr id="631" name="文本框 630"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632" name="文本框 631"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26 / 30</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6&lt;/Text&gt;&#10;            &lt;/Box&gt;&#10;            &lt;Text style={{ fontSize: 30, fontWeight: 'bold', color: '#0E3F8C' }}&gt;常见失分点与对症改法&lt;/Text&gt;&#10;        &lt;/Box&gt;&#10;        &lt;Text style={{ fontSize: 14, color: '#8B97A8' }}&gt;提分要点与新考向&lt;/Text&gt;&#10;    &lt;/Box&gt;&#10;&#10;    {/* B 区：上下分栏，两条 276 高的对照带 */}&#10;    &lt;Box style={{ width: 1280, height: 612, flexDirection: 'column', padding: '24px 40px 20px 40px', gap: 16 }}&gt;&#10;        &lt;Box style={{ width: 1200, height: 276, padding: '18px 20px', background: '#FFFFFF', border: '1px solid #D6DCE5', borderTop: '4px solid #D9534F', borderRadius: 12, flexDirection: 'column', gap: 8 }}&gt;&#10;            &lt;Box style={{ flexDirection: 'row', alignItems: 'center', gap: 12 }}&gt;&#10;                &lt;FAIcon name='times-circle' style={{ fill: '#D9534F', width: 24, height: 24 }} /&gt;&#10;                &lt;Text style={{ fontSize: 24, fontWeight: 'bold', color: '#0E3F8C' }}&gt;阅卷常见失分点&lt;/Text&gt;&#10;            &lt;/Box&gt;&#10;            &lt;Box style={{ flexDirection: 'row', gap: 40 }}&gt;&#10;                &lt;Box style={{ width: 560, flexDirection: 'column', gap: 8 }}&gt;&#10;                    &lt;Text style={{ fontSize: 22, color: '#1A2230' }}&gt;① 只列问题、不给建议&lt;/Text&gt;&#10;                    &lt;Text style={{ fontSize: 22, color: '#1A2230' }}&gt;② 建议笼统，无法落地&lt;/Text&gt;&#10;                    &lt;Text style={{ fontSize: 22, color: '#1A2230' }}&gt;③ 有建议，没配套好处&lt;/Text&gt;&#10;                    &lt;Text style={{ fontSize: 22, color: '#1A2230' }}&gt;④ 语气生硬，通篇 You must&lt;/Text&gt;&#10;                &lt;/Box&gt;&#10;                &lt;Box style={{ width: 560, flexDirection: 'column', gap: 8 }}&gt;&#10;                    &lt;Text style={{ fontSize: 22, color: '#1A2230' }}&gt;⑤ 时态混用：现状写成将来时&lt;/Text&gt;&#10;                    &lt;Text style={{ fontSize: 22, color: '#1A2230' }}&gt;⑥ 中式表达：I very like it.&lt;/Text&gt;&#10;                    &lt;Text style={{ fontSize: 22, color: '#1A2230' }}&gt;⑦ 漏称呼或落款，格式分双失&lt;/Text&gt;&#10;                &lt;/Box&gt;&#10;            &lt;/Box&gt;&#10;        &lt;/Box&gt;&#10;&#10;        &lt;Box style={{ width: 1200, height: 276, padding: '18px 20px', background: '#F7F9FC', border: '1px solid #D6DCE5', borderTop: '4px solid #1E4FA8', borderRadius: 12, flexDirection: 'column', gap: 8 }}&gt;&#10;            &lt;Box style={{ flexDirection: 'row', alignItems: 'center', gap: 12 }}&gt;&#10;                &lt;FAIcon name='check-circle' style={{ fill: '#1E4FA8', width: 24, height: 24 }} /&gt;&#10;                &lt;Text style={{ fontSize: 24, fontWeight: 'bold', color: '#0E3F8C' }}&gt;对症改法&lt;/Text&gt;&#10;            &lt;/Box&gt;&#10;            &lt;Box style={{ flexDirection: 'row', gap: 40 }}&gt;&#10;                &lt;Box style={{ width: 560, flexDirection: 'column', gap: 8 }}&gt;&#10;                    &lt;Text style={{ fontSize: 22, color: '#1A2230' }}&gt;① 建议写具体：延长开放时间至晚 8 点&lt;/Text&gt;&#10;                    &lt;Text style={{ fontSize: 22, color: '#1A2230' }}&gt;② 每条建议后补 If so, we can...&lt;/Text&gt;&#10;                    &lt;Text style={{ fontSize: 22, color: '#1A2230' }}&gt;③ 委婉表达：It would be better if...&lt;/Text&gt;&#10;                    &lt;Text style={{ fontSize: 22, color: '#1A2230' }}&gt;④ 现状→现在时，好处→将来时&lt;/Text&gt;&#10;                &lt;/Box&gt;&#10;                &lt;Box style={{ width: 560, flexDirection: 'column', gap: 8 }}&gt;&#10;                    &lt;Text style={{ fontSize: 22, color: '#1A2230' }}&gt;⑤ 背词块：broaden our horizons&lt;/Text&gt;&#10;                    &lt;Text style={{ fontSize: 22, color: '#1A2230' }}&gt;⑥ 正式用 Yours sincerely, 非正式用 Yours,&lt;/Text&gt;&#10;                    &lt;Text style={{ fontSize: 22, color: '#1A2230' }}&gt;⑦ 只保留 2–3 条最优建议，宁精不多&lt;/Text&gt;&#10;                &lt;/Box&gt;&#10;            &lt;/Box&gt;&#10;        &lt;/Box&gt;&#10;    &lt;/Box&gt;&#10;&#10;    &lt;Box style={{ width: 1280, height: 36, flexDirection: 'row', alignItems: 'center', justifyContent: 'space-between', padding: '0 40px' }}&gt;&#10;        &lt;Text style={{ fontSize: 14, color: '#8B97A8' }}&gt;高考建议信 · 北京专用&lt;/Text&gt;&#10;        &lt;Text style={{ fontSize: 14, color: '#8B97A8' }}&gt;27 / 30&lt;/Text&gt;&#10;    &lt;/Box&gt;&#10;&lt;/Slide&gt;&#10;"/>
        <p:cNvGrpSpPr/>
        <p:nvPr/>
      </p:nvGrpSpPr>
      <p:grpSpPr>
        <a:xfrm>
          <a:off x="0" y="0"/>
          <a:ext cx="0" cy="0"/>
          <a:chOff x="0" y="0"/>
          <a:chExt cx="0" cy="0"/>
        </a:xfrm>
      </p:grpSpPr>
      <p:sp>
        <p:nvSpPr>
          <p:cNvPr id="634" name="矩形 633"/>
          <p:cNvSpPr/>
          <p:nvPr/>
        </p:nvSpPr>
        <p:spPr>
          <a:xfrm>
            <a:off x="0" y="0"/>
            <a:ext cx="12192000" cy="6858000"/>
          </a:xfrm>
          <a:prstGeom prst="rect">
            <a:avLst/>
          </a:prstGeom>
          <a:solidFill>
            <a:srgbClr val="FFFFFF"/>
          </a:solidFill>
          <a:ln/>
        </p:spPr>
        <p:txBody>
          <a:bodyPr/>
          <a:lstStyle/>
          <a:p>
            <a:endParaRPr/>
          </a:p>
        </p:txBody>
      </p:sp>
      <p:sp>
        <p:nvSpPr>
          <p:cNvPr id="635" name="任意多边形: 形状 634"/>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636" name="矩形: 圆角 635"/>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637" name="文本框 636"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06</a:t>
            </a:r>
            <a:endParaRPr/>
          </a:p>
        </p:txBody>
      </p:sp>
      <p:sp>
        <p:nvSpPr>
          <p:cNvPr id="638" name="文本框 637" descr="{&quot;isTemplate&quot;:true,&quot;type&quot;:&quot;text&quot;}"/>
          <p:cNvSpPr txBox="1"/>
          <p:nvPr/>
        </p:nvSpPr>
        <p:spPr>
          <a:xfrm>
            <a:off x="819150" y="161925"/>
            <a:ext cx="2857500"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常见失分点与对症改法</a:t>
            </a:r>
            <a:endParaRPr/>
          </a:p>
        </p:txBody>
      </p:sp>
      <p:sp>
        <p:nvSpPr>
          <p:cNvPr id="639" name="文本框 638" descr="{&quot;isTemplate&quot;:true,&quot;type&quot;:&quot;text&quot;}"/>
          <p:cNvSpPr txBox="1"/>
          <p:nvPr/>
        </p:nvSpPr>
        <p:spPr>
          <a:xfrm>
            <a:off x="10744200" y="257175"/>
            <a:ext cx="106680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提分要点与新考向</a:t>
            </a:r>
            <a:endParaRPr/>
          </a:p>
        </p:txBody>
      </p:sp>
      <p:sp>
        <p:nvSpPr>
          <p:cNvPr id="640" name="矩形: 圆角 639"/>
          <p:cNvSpPr/>
          <p:nvPr/>
        </p:nvSpPr>
        <p:spPr>
          <a:xfrm>
            <a:off x="381000" y="952500"/>
            <a:ext cx="11430000" cy="2590800"/>
          </a:xfrm>
          <a:prstGeom prst="roundRect">
            <a:avLst>
              <a:gd name="adj" fmla="val 4412"/>
            </a:avLst>
          </a:prstGeom>
          <a:solidFill>
            <a:srgbClr val="FFFFFF"/>
          </a:solidFill>
          <a:ln/>
        </p:spPr>
        <p:txBody>
          <a:bodyPr/>
          <a:lstStyle/>
          <a:p>
            <a:endParaRPr/>
          </a:p>
        </p:txBody>
      </p:sp>
      <p:sp>
        <p:nvSpPr>
          <p:cNvPr id="641" name="任意多边形: 形状 640"/>
          <p:cNvSpPr/>
          <p:nvPr/>
        </p:nvSpPr>
        <p:spPr>
          <a:xfrm>
            <a:off x="381000" y="952500"/>
            <a:ext cx="11430000" cy="2590800"/>
          </a:xfrm>
          <a:custGeom>
            <a:avLst/>
            <a:gdLst/>
            <a:ahLst/>
            <a:cxnLst/>
            <a:rect l="0" t="0" r="0" b="0"/>
            <a:pathLst>
              <a:path w="1200" h="272">
                <a:moveTo>
                  <a:pt x="1189" y="0"/>
                </a:moveTo>
                <a:cubicBezTo>
                  <a:pt x="1194" y="0"/>
                  <a:pt x="1199" y="4"/>
                  <a:pt x="1200" y="10"/>
                </a:cubicBezTo>
                <a:cubicBezTo>
                  <a:pt x="1199" y="6"/>
                  <a:pt x="1196" y="4"/>
                  <a:pt x="1192" y="4"/>
                </a:cubicBezTo>
                <a:lnTo>
                  <a:pt x="8" y="4"/>
                </a:lnTo>
                <a:cubicBezTo>
                  <a:pt x="4" y="4"/>
                  <a:pt x="1" y="7"/>
                  <a:pt x="0" y="10"/>
                </a:cubicBezTo>
                <a:cubicBezTo>
                  <a:pt x="1" y="4"/>
                  <a:pt x="6" y="0"/>
                  <a:pt x="12" y="0"/>
                </a:cubicBezTo>
                <a:lnTo>
                  <a:pt x="1188" y="0"/>
                </a:lnTo>
                <a:close/>
              </a:path>
            </a:pathLst>
          </a:custGeom>
          <a:solidFill>
            <a:srgbClr val="D9534F"/>
          </a:solidFill>
          <a:ln/>
        </p:spPr>
        <p:txBody>
          <a:bodyPr/>
          <a:lstStyle/>
          <a:p>
            <a:endParaRPr/>
          </a:p>
        </p:txBody>
      </p:sp>
      <p:pic>
        <p:nvPicPr>
          <p:cNvPr id="642" name="图形 641"/>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500" y="1152525"/>
            <a:ext cx="228600" cy="228600"/>
          </a:xfrm>
          <a:prstGeom prst="rect">
            <a:avLst/>
          </a:prstGeom>
          <a:ln/>
        </p:spPr>
      </p:pic>
      <p:sp>
        <p:nvSpPr>
          <p:cNvPr id="643" name="文本框 642" descr="{&quot;isTemplate&quot;:true,&quot;type&quot;:&quot;text&quot;}"/>
          <p:cNvSpPr txBox="1"/>
          <p:nvPr/>
        </p:nvSpPr>
        <p:spPr>
          <a:xfrm>
            <a:off x="914400" y="1123950"/>
            <a:ext cx="16002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阅卷常见失分点</a:t>
            </a:r>
            <a:endParaRPr/>
          </a:p>
        </p:txBody>
      </p:sp>
      <p:sp>
        <p:nvSpPr>
          <p:cNvPr id="644" name="文本框 643" descr="{&quot;isTemplate&quot;:true,&quot;type&quot;:&quot;text&quot;}"/>
          <p:cNvSpPr txBox="1"/>
          <p:nvPr/>
        </p:nvSpPr>
        <p:spPr>
          <a:xfrm>
            <a:off x="571500" y="1476375"/>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① </a:t>
            </a:r>
            <a:r>
              <a:rPr lang="zh-CN" sz="1650">
                <a:solidFill>
                  <a:srgbClr val="1A2230"/>
                </a:solidFill>
                <a:latin typeface="Microsoft YaHei"/>
                <a:ea typeface="Microsoft YaHei"/>
              </a:rPr>
              <a:t>只列问题、不给建议</a:t>
            </a:r>
            <a:endParaRPr/>
          </a:p>
        </p:txBody>
      </p:sp>
      <p:sp>
        <p:nvSpPr>
          <p:cNvPr id="645" name="文本框 644" descr="{&quot;isTemplate&quot;:true,&quot;type&quot;:&quot;text&quot;}"/>
          <p:cNvSpPr txBox="1"/>
          <p:nvPr/>
        </p:nvSpPr>
        <p:spPr>
          <a:xfrm>
            <a:off x="571500" y="1809750"/>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② </a:t>
            </a:r>
            <a:r>
              <a:rPr lang="zh-CN" sz="1650">
                <a:solidFill>
                  <a:srgbClr val="1A2230"/>
                </a:solidFill>
                <a:latin typeface="Microsoft YaHei"/>
                <a:ea typeface="Microsoft YaHei"/>
              </a:rPr>
              <a:t>建议笼统，无法落地</a:t>
            </a:r>
            <a:endParaRPr/>
          </a:p>
        </p:txBody>
      </p:sp>
      <p:sp>
        <p:nvSpPr>
          <p:cNvPr id="646" name="文本框 645" descr="{&quot;isTemplate&quot;:true,&quot;type&quot;:&quot;text&quot;}"/>
          <p:cNvSpPr txBox="1"/>
          <p:nvPr/>
        </p:nvSpPr>
        <p:spPr>
          <a:xfrm>
            <a:off x="571500" y="2143125"/>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③ </a:t>
            </a:r>
            <a:r>
              <a:rPr lang="zh-CN" sz="1650">
                <a:solidFill>
                  <a:srgbClr val="1A2230"/>
                </a:solidFill>
                <a:latin typeface="Microsoft YaHei"/>
                <a:ea typeface="Microsoft YaHei"/>
              </a:rPr>
              <a:t>有建议，没配套好处</a:t>
            </a:r>
            <a:endParaRPr/>
          </a:p>
        </p:txBody>
      </p:sp>
      <p:sp>
        <p:nvSpPr>
          <p:cNvPr id="647" name="文本框 646" descr="{&quot;isTemplate&quot;:true,&quot;type&quot;:&quot;text&quot;}"/>
          <p:cNvSpPr txBox="1"/>
          <p:nvPr/>
        </p:nvSpPr>
        <p:spPr>
          <a:xfrm>
            <a:off x="571500" y="2476500"/>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④ </a:t>
            </a:r>
            <a:r>
              <a:rPr lang="zh-CN" sz="1650">
                <a:solidFill>
                  <a:srgbClr val="1A2230"/>
                </a:solidFill>
                <a:latin typeface="Microsoft YaHei"/>
                <a:ea typeface="Microsoft YaHei"/>
              </a:rPr>
              <a:t>语气生硬，通篇</a:t>
            </a:r>
            <a:r>
              <a:rPr lang="en-US" sz="1650">
                <a:solidFill>
                  <a:srgbClr val="1A2230"/>
                </a:solidFill>
                <a:latin typeface="Microsoft YaHei"/>
                <a:ea typeface="Microsoft YaHei"/>
              </a:rPr>
              <a:t> You must</a:t>
            </a:r>
            <a:endParaRPr/>
          </a:p>
        </p:txBody>
      </p:sp>
      <p:sp>
        <p:nvSpPr>
          <p:cNvPr id="648" name="文本框 647" descr="{&quot;isTemplate&quot;:true,&quot;type&quot;:&quot;text&quot;}"/>
          <p:cNvSpPr txBox="1"/>
          <p:nvPr/>
        </p:nvSpPr>
        <p:spPr>
          <a:xfrm>
            <a:off x="6286500" y="1476375"/>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⑤ </a:t>
            </a:r>
            <a:r>
              <a:rPr lang="zh-CN" sz="1650">
                <a:solidFill>
                  <a:srgbClr val="1A2230"/>
                </a:solidFill>
                <a:latin typeface="Microsoft YaHei"/>
                <a:ea typeface="Microsoft YaHei"/>
              </a:rPr>
              <a:t>时态混用：现状写成将来时</a:t>
            </a:r>
            <a:endParaRPr/>
          </a:p>
        </p:txBody>
      </p:sp>
      <p:sp>
        <p:nvSpPr>
          <p:cNvPr id="649" name="文本框 648" descr="{&quot;isTemplate&quot;:true,&quot;type&quot;:&quot;text&quot;}"/>
          <p:cNvSpPr txBox="1"/>
          <p:nvPr/>
        </p:nvSpPr>
        <p:spPr>
          <a:xfrm>
            <a:off x="6286500" y="1809750"/>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⑥ </a:t>
            </a:r>
            <a:r>
              <a:rPr lang="zh-CN" sz="1650">
                <a:solidFill>
                  <a:srgbClr val="1A2230"/>
                </a:solidFill>
                <a:latin typeface="Microsoft YaHei"/>
                <a:ea typeface="Microsoft YaHei"/>
              </a:rPr>
              <a:t>中式表达：</a:t>
            </a:r>
            <a:r>
              <a:rPr lang="en-US" sz="1650">
                <a:solidFill>
                  <a:srgbClr val="1A2230"/>
                </a:solidFill>
                <a:latin typeface="Microsoft YaHei"/>
                <a:ea typeface="Microsoft YaHei"/>
              </a:rPr>
              <a:t>I very like it.</a:t>
            </a:r>
            <a:endParaRPr/>
          </a:p>
        </p:txBody>
      </p:sp>
      <p:sp>
        <p:nvSpPr>
          <p:cNvPr id="650" name="文本框 649" descr="{&quot;isTemplate&quot;:true,&quot;type&quot;:&quot;text&quot;}"/>
          <p:cNvSpPr txBox="1"/>
          <p:nvPr/>
        </p:nvSpPr>
        <p:spPr>
          <a:xfrm>
            <a:off x="6286500" y="2143125"/>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⑦ </a:t>
            </a:r>
            <a:r>
              <a:rPr lang="zh-CN" sz="1650">
                <a:solidFill>
                  <a:srgbClr val="1A2230"/>
                </a:solidFill>
                <a:latin typeface="Microsoft YaHei"/>
                <a:ea typeface="Microsoft YaHei"/>
              </a:rPr>
              <a:t>漏称呼或落款，格式分双失</a:t>
            </a:r>
            <a:endParaRPr/>
          </a:p>
        </p:txBody>
      </p:sp>
      <p:sp>
        <p:nvSpPr>
          <p:cNvPr id="651" name="矩形: 圆角 650"/>
          <p:cNvSpPr/>
          <p:nvPr/>
        </p:nvSpPr>
        <p:spPr>
          <a:xfrm>
            <a:off x="381000" y="3733800"/>
            <a:ext cx="11430000" cy="2590800"/>
          </a:xfrm>
          <a:prstGeom prst="roundRect">
            <a:avLst>
              <a:gd name="adj" fmla="val 4412"/>
            </a:avLst>
          </a:prstGeom>
          <a:solidFill>
            <a:srgbClr val="F7F9FC"/>
          </a:solidFill>
          <a:ln/>
        </p:spPr>
        <p:txBody>
          <a:bodyPr/>
          <a:lstStyle/>
          <a:p>
            <a:endParaRPr/>
          </a:p>
        </p:txBody>
      </p:sp>
      <p:sp>
        <p:nvSpPr>
          <p:cNvPr id="652" name="任意多边形: 形状 651"/>
          <p:cNvSpPr/>
          <p:nvPr/>
        </p:nvSpPr>
        <p:spPr>
          <a:xfrm>
            <a:off x="381000" y="3733800"/>
            <a:ext cx="11430000" cy="2590800"/>
          </a:xfrm>
          <a:custGeom>
            <a:avLst/>
            <a:gdLst/>
            <a:ahLst/>
            <a:cxnLst/>
            <a:rect l="0" t="0" r="0" b="0"/>
            <a:pathLst>
              <a:path w="1200" h="272">
                <a:moveTo>
                  <a:pt x="1189" y="0"/>
                </a:moveTo>
                <a:cubicBezTo>
                  <a:pt x="1194" y="0"/>
                  <a:pt x="1199" y="4"/>
                  <a:pt x="1200" y="10"/>
                </a:cubicBezTo>
                <a:cubicBezTo>
                  <a:pt x="1199" y="6"/>
                  <a:pt x="1196" y="4"/>
                  <a:pt x="1192" y="4"/>
                </a:cubicBezTo>
                <a:lnTo>
                  <a:pt x="8" y="4"/>
                </a:lnTo>
                <a:cubicBezTo>
                  <a:pt x="4" y="4"/>
                  <a:pt x="1" y="7"/>
                  <a:pt x="0" y="10"/>
                </a:cubicBezTo>
                <a:cubicBezTo>
                  <a:pt x="1" y="4"/>
                  <a:pt x="6" y="0"/>
                  <a:pt x="12" y="0"/>
                </a:cubicBezTo>
                <a:lnTo>
                  <a:pt x="1188" y="0"/>
                </a:lnTo>
                <a:close/>
              </a:path>
            </a:pathLst>
          </a:custGeom>
          <a:solidFill>
            <a:srgbClr val="1E4FA8"/>
          </a:solidFill>
          <a:ln/>
        </p:spPr>
        <p:txBody>
          <a:bodyPr/>
          <a:lstStyle/>
          <a:p>
            <a:endParaRPr/>
          </a:p>
        </p:txBody>
      </p:sp>
      <p:pic>
        <p:nvPicPr>
          <p:cNvPr id="653" name="图形 652"/>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500" y="3933825"/>
            <a:ext cx="228600" cy="228600"/>
          </a:xfrm>
          <a:prstGeom prst="rect">
            <a:avLst/>
          </a:prstGeom>
          <a:ln/>
        </p:spPr>
      </p:pic>
      <p:sp>
        <p:nvSpPr>
          <p:cNvPr id="654" name="文本框 653" descr="{&quot;isTemplate&quot;:true,&quot;type&quot;:&quot;text&quot;}"/>
          <p:cNvSpPr txBox="1"/>
          <p:nvPr/>
        </p:nvSpPr>
        <p:spPr>
          <a:xfrm>
            <a:off x="914400" y="3905250"/>
            <a:ext cx="914400" cy="276225"/>
          </a:xfrm>
          <a:prstGeom prst="rect">
            <a:avLst/>
          </a:prstGeom>
        </p:spPr>
        <p:txBody>
          <a:bodyPr wrap="none" lIns="0" tIns="0" rIns="0" bIns="0"/>
          <a:lstStyle/>
          <a:p>
            <a:pPr>
              <a:lnSpc>
                <a:spcPct val="100000"/>
              </a:lnSpc>
            </a:pPr>
            <a:r>
              <a:rPr lang="zh-CN" sz="1800" b="1">
                <a:solidFill>
                  <a:srgbClr val="0E3F8C"/>
                </a:solidFill>
                <a:latin typeface="Microsoft YaHei"/>
                <a:ea typeface="Microsoft YaHei"/>
              </a:rPr>
              <a:t>对症改法</a:t>
            </a:r>
            <a:endParaRPr/>
          </a:p>
        </p:txBody>
      </p:sp>
      <p:sp>
        <p:nvSpPr>
          <p:cNvPr id="655" name="文本框 654" descr="{&quot;isTemplate&quot;:true,&quot;type&quot;:&quot;text&quot;}"/>
          <p:cNvSpPr txBox="1"/>
          <p:nvPr/>
        </p:nvSpPr>
        <p:spPr>
          <a:xfrm>
            <a:off x="571500" y="4257675"/>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① </a:t>
            </a:r>
            <a:r>
              <a:rPr lang="zh-CN" sz="1650">
                <a:solidFill>
                  <a:srgbClr val="1A2230"/>
                </a:solidFill>
                <a:latin typeface="Microsoft YaHei"/>
                <a:ea typeface="Microsoft YaHei"/>
              </a:rPr>
              <a:t>建议写具体：延长开放时间至晚</a:t>
            </a:r>
            <a:r>
              <a:rPr lang="en-US" sz="1650">
                <a:solidFill>
                  <a:srgbClr val="1A2230"/>
                </a:solidFill>
                <a:latin typeface="Microsoft YaHei"/>
                <a:ea typeface="Microsoft YaHei"/>
              </a:rPr>
              <a:t> 8 </a:t>
            </a:r>
            <a:r>
              <a:rPr lang="zh-CN" sz="1650">
                <a:solidFill>
                  <a:srgbClr val="1A2230"/>
                </a:solidFill>
                <a:latin typeface="Microsoft YaHei"/>
                <a:ea typeface="Microsoft YaHei"/>
              </a:rPr>
              <a:t>点</a:t>
            </a:r>
            <a:endParaRPr/>
          </a:p>
        </p:txBody>
      </p:sp>
      <p:sp>
        <p:nvSpPr>
          <p:cNvPr id="656" name="文本框 655" descr="{&quot;isTemplate&quot;:true,&quot;type&quot;:&quot;text&quot;}"/>
          <p:cNvSpPr txBox="1"/>
          <p:nvPr/>
        </p:nvSpPr>
        <p:spPr>
          <a:xfrm>
            <a:off x="571500" y="4591050"/>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② </a:t>
            </a:r>
            <a:r>
              <a:rPr lang="zh-CN" sz="1650">
                <a:solidFill>
                  <a:srgbClr val="1A2230"/>
                </a:solidFill>
                <a:latin typeface="Microsoft YaHei"/>
                <a:ea typeface="Microsoft YaHei"/>
              </a:rPr>
              <a:t>每条建议后补</a:t>
            </a:r>
            <a:r>
              <a:rPr lang="en-US" sz="1650">
                <a:solidFill>
                  <a:srgbClr val="1A2230"/>
                </a:solidFill>
                <a:latin typeface="Microsoft YaHei"/>
                <a:ea typeface="Microsoft YaHei"/>
              </a:rPr>
              <a:t> If so, we can...</a:t>
            </a:r>
            <a:endParaRPr/>
          </a:p>
        </p:txBody>
      </p:sp>
      <p:sp>
        <p:nvSpPr>
          <p:cNvPr id="657" name="文本框 656" descr="{&quot;isTemplate&quot;:true,&quot;type&quot;:&quot;text&quot;}"/>
          <p:cNvSpPr txBox="1"/>
          <p:nvPr/>
        </p:nvSpPr>
        <p:spPr>
          <a:xfrm>
            <a:off x="571500" y="4924425"/>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③ </a:t>
            </a:r>
            <a:r>
              <a:rPr lang="zh-CN" sz="1650">
                <a:solidFill>
                  <a:srgbClr val="1A2230"/>
                </a:solidFill>
                <a:latin typeface="Microsoft YaHei"/>
                <a:ea typeface="Microsoft YaHei"/>
              </a:rPr>
              <a:t>委婉表达：</a:t>
            </a:r>
            <a:r>
              <a:rPr lang="en-US" sz="1650">
                <a:solidFill>
                  <a:srgbClr val="1A2230"/>
                </a:solidFill>
                <a:latin typeface="Microsoft YaHei"/>
                <a:ea typeface="Microsoft YaHei"/>
              </a:rPr>
              <a:t>It would be better if...</a:t>
            </a:r>
            <a:endParaRPr/>
          </a:p>
        </p:txBody>
      </p:sp>
      <p:sp>
        <p:nvSpPr>
          <p:cNvPr id="658" name="文本框 657" descr="{&quot;isTemplate&quot;:true,&quot;type&quot;:&quot;text&quot;}"/>
          <p:cNvSpPr txBox="1"/>
          <p:nvPr/>
        </p:nvSpPr>
        <p:spPr>
          <a:xfrm>
            <a:off x="571500" y="5257800"/>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④ </a:t>
            </a:r>
            <a:r>
              <a:rPr lang="zh-CN" sz="1650">
                <a:solidFill>
                  <a:srgbClr val="1A2230"/>
                </a:solidFill>
                <a:latin typeface="Microsoft YaHei"/>
                <a:ea typeface="Microsoft YaHei"/>
              </a:rPr>
              <a:t>现状→现在时，好处→将来时</a:t>
            </a:r>
            <a:endParaRPr/>
          </a:p>
        </p:txBody>
      </p:sp>
      <p:sp>
        <p:nvSpPr>
          <p:cNvPr id="659" name="文本框 658" descr="{&quot;isTemplate&quot;:true,&quot;type&quot;:&quot;text&quot;}"/>
          <p:cNvSpPr txBox="1"/>
          <p:nvPr/>
        </p:nvSpPr>
        <p:spPr>
          <a:xfrm>
            <a:off x="6286500" y="4257675"/>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⑤ </a:t>
            </a:r>
            <a:r>
              <a:rPr lang="zh-CN" sz="1650">
                <a:solidFill>
                  <a:srgbClr val="1A2230"/>
                </a:solidFill>
                <a:latin typeface="Microsoft YaHei"/>
                <a:ea typeface="Microsoft YaHei"/>
              </a:rPr>
              <a:t>背词块：</a:t>
            </a:r>
            <a:r>
              <a:rPr lang="en-US" sz="1650">
                <a:solidFill>
                  <a:srgbClr val="1A2230"/>
                </a:solidFill>
                <a:latin typeface="Microsoft YaHei"/>
                <a:ea typeface="Microsoft YaHei"/>
              </a:rPr>
              <a:t>broaden our horizons</a:t>
            </a:r>
            <a:endParaRPr/>
          </a:p>
        </p:txBody>
      </p:sp>
      <p:sp>
        <p:nvSpPr>
          <p:cNvPr id="660" name="文本框 659" descr="{&quot;isTemplate&quot;:true,&quot;type&quot;:&quot;text&quot;}"/>
          <p:cNvSpPr txBox="1"/>
          <p:nvPr/>
        </p:nvSpPr>
        <p:spPr>
          <a:xfrm>
            <a:off x="6286500" y="4591050"/>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⑥ </a:t>
            </a:r>
            <a:r>
              <a:rPr lang="zh-CN" sz="1650">
                <a:solidFill>
                  <a:srgbClr val="1A2230"/>
                </a:solidFill>
                <a:latin typeface="Microsoft YaHei"/>
                <a:ea typeface="Microsoft YaHei"/>
              </a:rPr>
              <a:t>正式用</a:t>
            </a:r>
            <a:r>
              <a:rPr lang="en-US" sz="1650">
                <a:solidFill>
                  <a:srgbClr val="1A2230"/>
                </a:solidFill>
                <a:latin typeface="Microsoft YaHei"/>
                <a:ea typeface="Microsoft YaHei"/>
              </a:rPr>
              <a:t> Yours sincerely, </a:t>
            </a:r>
            <a:r>
              <a:rPr lang="zh-CN" sz="1650">
                <a:solidFill>
                  <a:srgbClr val="1A2230"/>
                </a:solidFill>
                <a:latin typeface="Microsoft YaHei"/>
                <a:ea typeface="Microsoft YaHei"/>
              </a:rPr>
              <a:t>非正式用</a:t>
            </a:r>
            <a:r>
              <a:rPr lang="en-US" sz="1650">
                <a:solidFill>
                  <a:srgbClr val="1A2230"/>
                </a:solidFill>
                <a:latin typeface="Microsoft YaHei"/>
                <a:ea typeface="Microsoft YaHei"/>
              </a:rPr>
              <a:t> Yours,</a:t>
            </a:r>
            <a:endParaRPr/>
          </a:p>
        </p:txBody>
      </p:sp>
      <p:sp>
        <p:nvSpPr>
          <p:cNvPr id="661" name="文本框 660" descr="{&quot;isTemplate&quot;:true,&quot;type&quot;:&quot;text&quot;}"/>
          <p:cNvSpPr txBox="1"/>
          <p:nvPr/>
        </p:nvSpPr>
        <p:spPr>
          <a:xfrm>
            <a:off x="6286500" y="4924425"/>
            <a:ext cx="5334000" cy="257175"/>
          </a:xfrm>
          <a:prstGeom prst="rect">
            <a:avLst/>
          </a:prstGeom>
        </p:spPr>
        <p:txBody>
          <a:bodyPr wrap="none" lIns="0" tIns="0" rIns="0" bIns="0"/>
          <a:lstStyle/>
          <a:p>
            <a:pPr>
              <a:lnSpc>
                <a:spcPct val="100000"/>
              </a:lnSpc>
            </a:pPr>
            <a:r>
              <a:rPr lang="en-US" sz="1650">
                <a:solidFill>
                  <a:srgbClr val="1A2230"/>
                </a:solidFill>
                <a:latin typeface="Microsoft YaHei"/>
                <a:ea typeface="Microsoft YaHei"/>
              </a:rPr>
              <a:t>⑦ </a:t>
            </a:r>
            <a:r>
              <a:rPr lang="zh-CN" sz="1650">
                <a:solidFill>
                  <a:srgbClr val="1A2230"/>
                </a:solidFill>
                <a:latin typeface="Microsoft YaHei"/>
                <a:ea typeface="Microsoft YaHei"/>
              </a:rPr>
              <a:t>只保留</a:t>
            </a:r>
            <a:r>
              <a:rPr lang="en-US" sz="1650">
                <a:solidFill>
                  <a:srgbClr val="1A2230"/>
                </a:solidFill>
                <a:latin typeface="Microsoft YaHei"/>
                <a:ea typeface="Microsoft YaHei"/>
              </a:rPr>
              <a:t> 2–3 </a:t>
            </a:r>
            <a:r>
              <a:rPr lang="zh-CN" sz="1650">
                <a:solidFill>
                  <a:srgbClr val="1A2230"/>
                </a:solidFill>
                <a:latin typeface="Microsoft YaHei"/>
                <a:ea typeface="Microsoft YaHei"/>
              </a:rPr>
              <a:t>条最优建议，宁精不多</a:t>
            </a:r>
            <a:endParaRPr/>
          </a:p>
        </p:txBody>
      </p:sp>
      <p:sp>
        <p:nvSpPr>
          <p:cNvPr id="662" name="文本框 661"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663" name="文本框 662"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27 / 30</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6&lt;/Text&gt;&#10;            &lt;/Box&gt;&#10;            &lt;Text style={{ fontSize: 30, fontWeight: 'bold', color: '#0E3F8C' }}&gt;新考向预测：十个写作任务&lt;/Text&gt;&#10;        &lt;/Box&gt;&#10;        &lt;Text style={{ fontSize: 14, color: '#8B97A8' }}&gt;提分要点与新考向&lt;/Text&gt;&#10;    &lt;/Box&gt;&#10;&#10;    {/* B 区：非对称双栏 左 780 十题 + 24 + 右 396 洞察 */}&#10;    &lt;Box style={{ width: 1280, height: 612, flexDirection: 'row', padding: '24px 40px 20px 40px', gap: 24 }}&gt;&#10;        &lt;Box style={{ width: 780, height: 568, flexDirection: 'row', gap: 20 }}&gt;&#10;            &lt;Box style={{ width: 380, flexDirection: 'column', gap: 10 }}&gt;&#10;                &lt;Box style={{ flexDirection: 'column', gap: 4, padding: '10px 14px', background: '#F7F9FC', border: '1px solid #D6DCE5', borderRadius: 10 }}&gt;&#10;                    &lt;Text style={{ fontSize: 22, fontWeight: 'bold', color: '#0E3F8C' }}&gt;❶ 节能提案（给校长）&lt;/Text&gt;&#10;                    &lt;Text style={{ fontSize: 16, color: '#4A5568', lineHeight: 1.5 }}&gt;教学区能源浪费：问题 + 方案 + 引古典诗词&lt;/Text&gt;&#10;                &lt;/Box&gt;&#10;                &lt;Box style={{ flexDirection: 'column', gap: 4, padding: '10px 14px', background: '#FFFFFF', border: '1px solid #D6DCE5', borderRadius: 10 }}&gt;&#10;                    &lt;Text style={{ fontSize: 22, fontWeight: 'bold', color: '#0E3F8C' }}&gt;❷ 英文校刊（给编辑）&lt;/Text&gt;&#10;                    &lt;Text style={{ fontSize: 16, color: '#4A5568', lineHeight: 1.5 }}&gt;创办英文校刊：提供建议 + 表达期待&lt;/Text&gt;&#10;                &lt;/Box&gt;&#10;                &lt;Box style={{ flexDirection: 'column', gap: 4, padding: '10px 14px', background: '#F7F9FC', border: '1px solid #D6DCE5', borderRadius: 10 }}&gt;&#10;                    &lt;Text style={{ fontSize: 22, fontWeight: 'bold', color: '#0E3F8C' }}&gt;❸ 图书馆改进（给校长）&lt;/Text&gt;&#10;                    &lt;Text style={{ fontSize: 16, color: '#4A5568', lineHeight: 1.5 }}&gt;书籍更新慢、线上系统常故障：问题 + 措施&lt;/Text&gt;&#10;                &lt;/Box&gt;&#10;                &lt;Box style={{ flexDirection: 'column', gap: 4, padding: '10px 14px', background: '#FFFFFF', border: '1px solid #D6DCE5', borderRadius: 10 }}&gt;&#10;                    &lt;Text style={{ fontSize: 22, fontWeight: 'bold', color: '#0E3F8C' }}&gt;❹ 缓解压力（给校报）&lt;/Text&gt;&#10;                    &lt;Text style={{ fontSize: 16, color: '#4A5568', lineHeight: 1.5 }}&gt;同学精神压力大：现象 + 三条缓解建议&lt;/Text&gt;&#10;                &lt;/Box&gt;&#10;                &lt;Box style={{ flexDirection: 'column', gap: 4, padding: '10px 14px', background: '#F7F9FC', border: '1px solid #D6DCE5', borderRadius: 10 }}&gt;&#10;                    &lt;Text style={{ fontSize: 22, fontWeight: 'bold', color: '#0E3F8C' }}&gt;❺ 生态摄影课（给外教）&lt;/Text&gt;&#10;                    &lt;Text style={{ fontSize: 16, color: '#4A5568', lineHeight: 1.5 }}&gt;推荐拍摄主题及理由 + 作品展示方案&lt;/Text&gt;&#10;                &lt;/Box&gt;&#10;            &lt;/Box&gt;&#10;&#10;            &lt;Box style={{ width: 380, flexDirection: 'column', gap: 10 }}&gt;&#10;                &lt;Box style={{ flexDirection: 'column', gap: 4, padding: '10px 14px', background: '#FFFFFF', border: '1px solid #D6DCE5', borderRadius: 10 }}&gt;&#10;                    &lt;Text style={{ fontSize: 22, fontWeight: 'bold', color: '#0E3F8C' }}&gt;❻ 音乐课反馈（给校报）&lt;/Text&gt;&#10;                    &lt;Text style={{ fontSize: 16, color: '#4A5568', lineHeight: 1.5 }}&gt;音乐课体验与感受 + 课程优化建议&lt;/Text&gt;&#10;                &lt;/Box&gt;&#10;                &lt;Box style={{ flexDirection: 'column', gap: 4, padding: '10px 14px', background: '#F7F9FC', border: '1px solid #D6DCE5', borderRadius: 10 }}&gt;&#10;                    &lt;Text style={{ fontSize: 22, fontWeight: 'bold', color: '#0E3F8C' }}&gt;❼ 网上博物馆（给博物馆）&lt;/Text&gt;&#10;                    &lt;Text style={{ fontSize: 16, color: '#4A5568', lineHeight: 1.5 }}&gt;结合参观体验提建议并说明理由&lt;/Text&gt;&#10;                &lt;/Box&gt;&#10;                &lt;Box style={{ flexDirection: 'column', gap: 4, padding: '10px 14px', background: '#FFFFFF', border: '1px solid #D6DCE5', borderRadius: 10 }}&gt;&#10;                    &lt;Text style={{ fontSize: 22, fontWeight: 'bold', color: '#0E3F8C' }}&gt;❽ 急救手册反馈（给 Brian）&lt;/Text&gt;&#10;                    &lt;Text style={{ fontSize: 16, color: '#4A5568', lineHeight: 1.5 }}&gt;阅读感受 + 改进建议（术语、示范图）&lt;/Text&gt;&#10;                &lt;/Box&gt;&#10;                &lt;Box style={{ flexDirection: 'column', gap: 4, padding: '10px 14px', background: '#F7F9FC', border: '1px solid #D6DCE5', borderRadius: 10 }}&gt;&#10;                    &lt;Text style={{ fontSize: 22, fontWeight: 'bold', color: '#0E3F8C' }}&gt;❾ 传统文化节（给学生会）&lt;/Text&gt;&#10;                    &lt;Text style={{ fontSize: 16, color: '#4A5568', lineHeight: 1.5 }}&gt;互动不足 + 两条优化建议及好处&lt;/Text&gt;&#10;                &lt;/Box&gt;&#10;                &lt;Box style={{ flexDirection: 'column', gap: 4, padding: '10px 14px', background: '#FFFFFF', border: '1px solid #D6DCE5', borderRadius: 10 }}&gt;&#10;                    &lt;Text style={{ fontSize: 22, fontWeight: 'bold', color: '#0E3F8C' }}&gt;❿ 低碳讲座（给校领导）&lt;/Text&gt;&#10;                    &lt;Text style={{ fontSize: 16, color: '#4A5568', lineHeight: 1.5 }}&gt;缺互动 + 增设问答环节与宣传物料&lt;/Text&gt;&#10;                &lt;/Box&gt;&#10;            &lt;/Box&gt;&#10;        &lt;/Box&gt;&#10;&#10;        &lt;Box style={{ width: 396, height: 568, flexDirection: 'column', gap: 14 }}&gt;&#10;            &lt;Box style={{ width: 396, padding: 20, background: '#0E3F8C', borderRadius: 12, flexDirection: 'column', gap: 12 }}&gt;&#10;                &lt;Text style={{ fontSize: 24, fontWeight: 'bold', color: '#FFFFFF' }}&gt;三大情境方向&lt;/Text&gt;&#10;                &lt;Box style={{ width: 356, height: 1, background: 'rgba(255,255,255,0.25)' }} /&gt;&#10;                &lt;Text style={{ fontSize: 22, color: '#FFC107', lineHeight: 1.5 }}&gt;校园：改进与优化（❸ ❹ ❻ ❾ ❿）&lt;/Text&gt;&#10;                &lt;Text style={{ fontSize: 22, color: '#FFFFFF', lineHeight: 1.5 }}&gt;文化：介绍与推荐（❶ ❷ ❺ ❼）&lt;/Text&gt;&#10;                &lt;Text style={{ fontSize: 22, color: '#FFFFFF', lineHeight: 1.5 }}&gt;关系：回应好友求助（❽）&lt;/Text&gt;&#10;            &lt;/Box&gt;&#10;&#10;            &lt;Box style={{ width: 396, padding: 20, background: '#E8EFF8', borderRadius: 12, flexDirection: 'column', gap: 10 }}&gt;&#10;                &lt;FAIcon name='info-circle' style={{ fill: '#1E4FA8', width: 24, height: 24 }} /&gt;&#10;                &lt;Text style={{ fontSize: 22, fontWeight: 'bold', color: '#0E3F8C', lineHeight: 1.45 }}&gt;&#10;                    备考提示&#10;                &lt;/Text&gt;&#10;                &lt;Text style={{ fontSize: 16, color: '#4A5568', lineHeight: 1.6 }}&gt;&#10;                    十道题覆盖校园、文化、生活三大方向，但写法完全同构：问题 → 建议 → 好处。练熟两套模板即可全部应对。&#10;                &lt;/Text&gt;&#10;            &lt;/Box&gt;&#10;        &lt;/Box&gt;&#10;    &lt;/Box&gt;&#10;&#10;    &lt;Box style={{ width: 1280, height: 36, flexDirection: 'row', alignItems: 'center', justifyContent: 'space-between', padding: '0 40px' }}&gt;&#10;        &lt;Text style={{ fontSize: 14, color: '#8B97A8' }}&gt;高考建议信 · 北京专用&lt;/Text&gt;&#10;        &lt;Text style={{ fontSize: 14, color: '#8B97A8' }}&gt;28 / 30&lt;/Text&gt;&#10;    &lt;/Box&gt;&#10;&lt;/Slide&gt;&#10;"/>
        <p:cNvGrpSpPr/>
        <p:nvPr/>
      </p:nvGrpSpPr>
      <p:grpSpPr>
        <a:xfrm>
          <a:off x="0" y="0"/>
          <a:ext cx="0" cy="0"/>
          <a:chOff x="0" y="0"/>
          <a:chExt cx="0" cy="0"/>
        </a:xfrm>
      </p:grpSpPr>
      <p:sp>
        <p:nvSpPr>
          <p:cNvPr id="665" name="矩形 664"/>
          <p:cNvSpPr/>
          <p:nvPr/>
        </p:nvSpPr>
        <p:spPr>
          <a:xfrm>
            <a:off x="0" y="0"/>
            <a:ext cx="12192000" cy="6858000"/>
          </a:xfrm>
          <a:prstGeom prst="rect">
            <a:avLst/>
          </a:prstGeom>
          <a:solidFill>
            <a:srgbClr val="FFFFFF"/>
          </a:solidFill>
          <a:ln/>
        </p:spPr>
        <p:txBody>
          <a:bodyPr/>
          <a:lstStyle/>
          <a:p>
            <a:endParaRPr/>
          </a:p>
        </p:txBody>
      </p:sp>
      <p:sp>
        <p:nvSpPr>
          <p:cNvPr id="666" name="任意多边形: 形状 665"/>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667" name="矩形: 圆角 666"/>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668" name="文本框 667"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06</a:t>
            </a:r>
            <a:endParaRPr/>
          </a:p>
        </p:txBody>
      </p:sp>
      <p:sp>
        <p:nvSpPr>
          <p:cNvPr id="669" name="文本框 668" descr="{&quot;isTemplate&quot;:true,&quot;type&quot;:&quot;text&quot;}"/>
          <p:cNvSpPr txBox="1"/>
          <p:nvPr/>
        </p:nvSpPr>
        <p:spPr>
          <a:xfrm>
            <a:off x="819150" y="161925"/>
            <a:ext cx="3429000"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新考向预测：十个写作任务</a:t>
            </a:r>
            <a:endParaRPr/>
          </a:p>
        </p:txBody>
      </p:sp>
      <p:sp>
        <p:nvSpPr>
          <p:cNvPr id="670" name="文本框 669" descr="{&quot;isTemplate&quot;:true,&quot;type&quot;:&quot;text&quot;}"/>
          <p:cNvSpPr txBox="1"/>
          <p:nvPr/>
        </p:nvSpPr>
        <p:spPr>
          <a:xfrm>
            <a:off x="10744200" y="257175"/>
            <a:ext cx="106680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提分要点与新考向</a:t>
            </a:r>
            <a:endParaRPr/>
          </a:p>
        </p:txBody>
      </p:sp>
      <p:sp>
        <p:nvSpPr>
          <p:cNvPr id="671" name="矩形: 圆角 670"/>
          <p:cNvSpPr/>
          <p:nvPr/>
        </p:nvSpPr>
        <p:spPr>
          <a:xfrm>
            <a:off x="381000" y="914400"/>
            <a:ext cx="3619500" cy="762000"/>
          </a:xfrm>
          <a:prstGeom prst="roundRect">
            <a:avLst>
              <a:gd name="adj" fmla="val 12500"/>
            </a:avLst>
          </a:prstGeom>
          <a:solidFill>
            <a:srgbClr val="F7F9FC"/>
          </a:solidFill>
          <a:ln w="12700">
            <a:solidFill>
              <a:srgbClr val="D6DCE5"/>
            </a:solidFill>
            <a:prstDash val="solid"/>
          </a:ln>
        </p:spPr>
        <p:txBody>
          <a:bodyPr/>
          <a:lstStyle/>
          <a:p>
            <a:endParaRPr/>
          </a:p>
        </p:txBody>
      </p:sp>
      <p:sp>
        <p:nvSpPr>
          <p:cNvPr id="672" name="文本框 671" descr="{&quot;isTemplate&quot;:true,&quot;type&quot;:&quot;text&quot;}"/>
          <p:cNvSpPr txBox="1"/>
          <p:nvPr/>
        </p:nvSpPr>
        <p:spPr>
          <a:xfrm>
            <a:off x="514350" y="1009650"/>
            <a:ext cx="3352800" cy="257175"/>
          </a:xfrm>
          <a:prstGeom prst="rect">
            <a:avLst/>
          </a:prstGeom>
        </p:spPr>
        <p:txBody>
          <a:bodyPr wrap="none" lIns="0" tIns="0" rIns="0" bIns="0"/>
          <a:lstStyle/>
          <a:p>
            <a:pPr>
              <a:lnSpc>
                <a:spcPct val="100000"/>
              </a:lnSpc>
            </a:pPr>
            <a:r>
              <a:rPr lang="en-US" sz="1650" b="1">
                <a:solidFill>
                  <a:srgbClr val="0E3F8C"/>
                </a:solidFill>
                <a:latin typeface="Microsoft YaHei"/>
                <a:ea typeface="Microsoft YaHei"/>
              </a:rPr>
              <a:t>❶ </a:t>
            </a:r>
            <a:r>
              <a:rPr lang="zh-CN" sz="1650" b="1">
                <a:solidFill>
                  <a:srgbClr val="0E3F8C"/>
                </a:solidFill>
                <a:latin typeface="Microsoft YaHei"/>
                <a:ea typeface="Microsoft YaHei"/>
              </a:rPr>
              <a:t>节能提案（给校长）</a:t>
            </a:r>
            <a:endParaRPr/>
          </a:p>
        </p:txBody>
      </p:sp>
      <p:sp>
        <p:nvSpPr>
          <p:cNvPr id="673" name="文本框 672" descr="{&quot;isTemplate&quot;:true,&quot;type&quot;:&quot;text&quot;}"/>
          <p:cNvSpPr txBox="1"/>
          <p:nvPr/>
        </p:nvSpPr>
        <p:spPr>
          <a:xfrm>
            <a:off x="514350" y="1304925"/>
            <a:ext cx="33528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教学区能源浪费：问题</a:t>
            </a:r>
            <a:r>
              <a:rPr lang="en-US" sz="1200">
                <a:solidFill>
                  <a:srgbClr val="4A5568"/>
                </a:solidFill>
                <a:latin typeface="Microsoft YaHei"/>
                <a:ea typeface="Microsoft YaHei"/>
              </a:rPr>
              <a:t> + </a:t>
            </a:r>
            <a:r>
              <a:rPr lang="zh-CN" sz="1200">
                <a:solidFill>
                  <a:srgbClr val="4A5568"/>
                </a:solidFill>
                <a:latin typeface="Microsoft YaHei"/>
                <a:ea typeface="Microsoft YaHei"/>
              </a:rPr>
              <a:t>方案</a:t>
            </a:r>
            <a:r>
              <a:rPr lang="en-US" sz="1200">
                <a:solidFill>
                  <a:srgbClr val="4A5568"/>
                </a:solidFill>
                <a:latin typeface="Microsoft YaHei"/>
                <a:ea typeface="Microsoft YaHei"/>
              </a:rPr>
              <a:t> + </a:t>
            </a:r>
            <a:r>
              <a:rPr lang="zh-CN" sz="1200">
                <a:solidFill>
                  <a:srgbClr val="4A5568"/>
                </a:solidFill>
                <a:latin typeface="Microsoft YaHei"/>
                <a:ea typeface="Microsoft YaHei"/>
              </a:rPr>
              <a:t>引古典诗词</a:t>
            </a:r>
            <a:endParaRPr/>
          </a:p>
        </p:txBody>
      </p:sp>
      <p:sp>
        <p:nvSpPr>
          <p:cNvPr id="674" name="矩形: 圆角 673"/>
          <p:cNvSpPr/>
          <p:nvPr/>
        </p:nvSpPr>
        <p:spPr>
          <a:xfrm>
            <a:off x="381000" y="1771650"/>
            <a:ext cx="3619500" cy="762000"/>
          </a:xfrm>
          <a:prstGeom prst="roundRect">
            <a:avLst>
              <a:gd name="adj" fmla="val 12500"/>
            </a:avLst>
          </a:prstGeom>
          <a:solidFill>
            <a:srgbClr val="FFFFFF"/>
          </a:solidFill>
          <a:ln w="12700">
            <a:solidFill>
              <a:srgbClr val="D6DCE5"/>
            </a:solidFill>
            <a:prstDash val="solid"/>
          </a:ln>
        </p:spPr>
        <p:txBody>
          <a:bodyPr/>
          <a:lstStyle/>
          <a:p>
            <a:endParaRPr/>
          </a:p>
        </p:txBody>
      </p:sp>
      <p:sp>
        <p:nvSpPr>
          <p:cNvPr id="675" name="文本框 674" descr="{&quot;isTemplate&quot;:true,&quot;type&quot;:&quot;text&quot;}"/>
          <p:cNvSpPr txBox="1"/>
          <p:nvPr/>
        </p:nvSpPr>
        <p:spPr>
          <a:xfrm>
            <a:off x="514350" y="1866900"/>
            <a:ext cx="3352800" cy="257175"/>
          </a:xfrm>
          <a:prstGeom prst="rect">
            <a:avLst/>
          </a:prstGeom>
        </p:spPr>
        <p:txBody>
          <a:bodyPr wrap="none" lIns="0" tIns="0" rIns="0" bIns="0"/>
          <a:lstStyle/>
          <a:p>
            <a:pPr>
              <a:lnSpc>
                <a:spcPct val="100000"/>
              </a:lnSpc>
            </a:pPr>
            <a:r>
              <a:rPr lang="en-US" sz="1650" b="1">
                <a:solidFill>
                  <a:srgbClr val="0E3F8C"/>
                </a:solidFill>
                <a:latin typeface="Microsoft YaHei"/>
                <a:ea typeface="Microsoft YaHei"/>
              </a:rPr>
              <a:t>❷ </a:t>
            </a:r>
            <a:r>
              <a:rPr lang="zh-CN" sz="1650" b="1">
                <a:solidFill>
                  <a:srgbClr val="0E3F8C"/>
                </a:solidFill>
                <a:latin typeface="Microsoft YaHei"/>
                <a:ea typeface="Microsoft YaHei"/>
              </a:rPr>
              <a:t>英文校刊（给编辑）</a:t>
            </a:r>
            <a:endParaRPr/>
          </a:p>
        </p:txBody>
      </p:sp>
      <p:sp>
        <p:nvSpPr>
          <p:cNvPr id="676" name="文本框 675" descr="{&quot;isTemplate&quot;:true,&quot;type&quot;:&quot;text&quot;}"/>
          <p:cNvSpPr txBox="1"/>
          <p:nvPr/>
        </p:nvSpPr>
        <p:spPr>
          <a:xfrm>
            <a:off x="514350" y="2162175"/>
            <a:ext cx="33528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创办英文校刊：提供建议</a:t>
            </a:r>
            <a:r>
              <a:rPr lang="en-US" sz="1200">
                <a:solidFill>
                  <a:srgbClr val="4A5568"/>
                </a:solidFill>
                <a:latin typeface="Microsoft YaHei"/>
                <a:ea typeface="Microsoft YaHei"/>
              </a:rPr>
              <a:t> + </a:t>
            </a:r>
            <a:r>
              <a:rPr lang="zh-CN" sz="1200">
                <a:solidFill>
                  <a:srgbClr val="4A5568"/>
                </a:solidFill>
                <a:latin typeface="Microsoft YaHei"/>
                <a:ea typeface="Microsoft YaHei"/>
              </a:rPr>
              <a:t>表达期待</a:t>
            </a:r>
            <a:endParaRPr/>
          </a:p>
        </p:txBody>
      </p:sp>
      <p:sp>
        <p:nvSpPr>
          <p:cNvPr id="677" name="矩形: 圆角 676"/>
          <p:cNvSpPr/>
          <p:nvPr/>
        </p:nvSpPr>
        <p:spPr>
          <a:xfrm>
            <a:off x="381000" y="2628900"/>
            <a:ext cx="3619500" cy="762000"/>
          </a:xfrm>
          <a:prstGeom prst="roundRect">
            <a:avLst>
              <a:gd name="adj" fmla="val 12500"/>
            </a:avLst>
          </a:prstGeom>
          <a:solidFill>
            <a:srgbClr val="F7F9FC"/>
          </a:solidFill>
          <a:ln w="12700">
            <a:solidFill>
              <a:srgbClr val="D6DCE5"/>
            </a:solidFill>
            <a:prstDash val="solid"/>
          </a:ln>
        </p:spPr>
        <p:txBody>
          <a:bodyPr/>
          <a:lstStyle/>
          <a:p>
            <a:endParaRPr/>
          </a:p>
        </p:txBody>
      </p:sp>
      <p:sp>
        <p:nvSpPr>
          <p:cNvPr id="678" name="文本框 677" descr="{&quot;isTemplate&quot;:true,&quot;type&quot;:&quot;text&quot;}"/>
          <p:cNvSpPr txBox="1"/>
          <p:nvPr/>
        </p:nvSpPr>
        <p:spPr>
          <a:xfrm>
            <a:off x="514350" y="2724150"/>
            <a:ext cx="3352800" cy="257175"/>
          </a:xfrm>
          <a:prstGeom prst="rect">
            <a:avLst/>
          </a:prstGeom>
        </p:spPr>
        <p:txBody>
          <a:bodyPr wrap="none" lIns="0" tIns="0" rIns="0" bIns="0"/>
          <a:lstStyle/>
          <a:p>
            <a:pPr>
              <a:lnSpc>
                <a:spcPct val="100000"/>
              </a:lnSpc>
            </a:pPr>
            <a:r>
              <a:rPr lang="en-US" sz="1650" b="1">
                <a:solidFill>
                  <a:srgbClr val="0E3F8C"/>
                </a:solidFill>
                <a:latin typeface="Microsoft YaHei"/>
                <a:ea typeface="Microsoft YaHei"/>
              </a:rPr>
              <a:t>❸ </a:t>
            </a:r>
            <a:r>
              <a:rPr lang="zh-CN" sz="1650" b="1">
                <a:solidFill>
                  <a:srgbClr val="0E3F8C"/>
                </a:solidFill>
                <a:latin typeface="Microsoft YaHei"/>
                <a:ea typeface="Microsoft YaHei"/>
              </a:rPr>
              <a:t>图书馆改进（给校长）</a:t>
            </a:r>
            <a:endParaRPr/>
          </a:p>
        </p:txBody>
      </p:sp>
      <p:sp>
        <p:nvSpPr>
          <p:cNvPr id="679" name="文本框 678" descr="{&quot;isTemplate&quot;:true,&quot;type&quot;:&quot;text&quot;}"/>
          <p:cNvSpPr txBox="1"/>
          <p:nvPr/>
        </p:nvSpPr>
        <p:spPr>
          <a:xfrm>
            <a:off x="514350" y="3019425"/>
            <a:ext cx="33528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书籍更新慢、线上系统常故障：问题</a:t>
            </a:r>
            <a:r>
              <a:rPr lang="en-US" sz="1200">
                <a:solidFill>
                  <a:srgbClr val="4A5568"/>
                </a:solidFill>
                <a:latin typeface="Microsoft YaHei"/>
                <a:ea typeface="Microsoft YaHei"/>
              </a:rPr>
              <a:t> + </a:t>
            </a:r>
            <a:r>
              <a:rPr lang="zh-CN" sz="1200">
                <a:solidFill>
                  <a:srgbClr val="4A5568"/>
                </a:solidFill>
                <a:latin typeface="Microsoft YaHei"/>
                <a:ea typeface="Microsoft YaHei"/>
              </a:rPr>
              <a:t>措施</a:t>
            </a:r>
            <a:endParaRPr/>
          </a:p>
        </p:txBody>
      </p:sp>
      <p:sp>
        <p:nvSpPr>
          <p:cNvPr id="680" name="矩形: 圆角 679"/>
          <p:cNvSpPr/>
          <p:nvPr/>
        </p:nvSpPr>
        <p:spPr>
          <a:xfrm>
            <a:off x="381000" y="3486150"/>
            <a:ext cx="3619500" cy="762000"/>
          </a:xfrm>
          <a:prstGeom prst="roundRect">
            <a:avLst>
              <a:gd name="adj" fmla="val 12500"/>
            </a:avLst>
          </a:prstGeom>
          <a:solidFill>
            <a:srgbClr val="FFFFFF"/>
          </a:solidFill>
          <a:ln w="12700">
            <a:solidFill>
              <a:srgbClr val="D6DCE5"/>
            </a:solidFill>
            <a:prstDash val="solid"/>
          </a:ln>
        </p:spPr>
        <p:txBody>
          <a:bodyPr/>
          <a:lstStyle/>
          <a:p>
            <a:endParaRPr/>
          </a:p>
        </p:txBody>
      </p:sp>
      <p:sp>
        <p:nvSpPr>
          <p:cNvPr id="681" name="文本框 680" descr="{&quot;isTemplate&quot;:true,&quot;type&quot;:&quot;text&quot;}"/>
          <p:cNvSpPr txBox="1"/>
          <p:nvPr/>
        </p:nvSpPr>
        <p:spPr>
          <a:xfrm>
            <a:off x="514350" y="3581400"/>
            <a:ext cx="3352800" cy="257175"/>
          </a:xfrm>
          <a:prstGeom prst="rect">
            <a:avLst/>
          </a:prstGeom>
        </p:spPr>
        <p:txBody>
          <a:bodyPr wrap="none" lIns="0" tIns="0" rIns="0" bIns="0"/>
          <a:lstStyle/>
          <a:p>
            <a:pPr>
              <a:lnSpc>
                <a:spcPct val="100000"/>
              </a:lnSpc>
            </a:pPr>
            <a:r>
              <a:rPr lang="en-US" sz="1650" b="1">
                <a:solidFill>
                  <a:srgbClr val="0E3F8C"/>
                </a:solidFill>
                <a:latin typeface="Microsoft YaHei"/>
                <a:ea typeface="Microsoft YaHei"/>
              </a:rPr>
              <a:t>❹ </a:t>
            </a:r>
            <a:r>
              <a:rPr lang="zh-CN" sz="1650" b="1">
                <a:solidFill>
                  <a:srgbClr val="0E3F8C"/>
                </a:solidFill>
                <a:latin typeface="Microsoft YaHei"/>
                <a:ea typeface="Microsoft YaHei"/>
              </a:rPr>
              <a:t>缓解压力（给校报）</a:t>
            </a:r>
            <a:endParaRPr/>
          </a:p>
        </p:txBody>
      </p:sp>
      <p:sp>
        <p:nvSpPr>
          <p:cNvPr id="682" name="文本框 681" descr="{&quot;isTemplate&quot;:true,&quot;type&quot;:&quot;text&quot;}"/>
          <p:cNvSpPr txBox="1"/>
          <p:nvPr/>
        </p:nvSpPr>
        <p:spPr>
          <a:xfrm>
            <a:off x="514350" y="3876675"/>
            <a:ext cx="33528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同学精神压力大：现象</a:t>
            </a:r>
            <a:r>
              <a:rPr lang="en-US" sz="1200">
                <a:solidFill>
                  <a:srgbClr val="4A5568"/>
                </a:solidFill>
                <a:latin typeface="Microsoft YaHei"/>
                <a:ea typeface="Microsoft YaHei"/>
              </a:rPr>
              <a:t> + </a:t>
            </a:r>
            <a:r>
              <a:rPr lang="zh-CN" sz="1200">
                <a:solidFill>
                  <a:srgbClr val="4A5568"/>
                </a:solidFill>
                <a:latin typeface="Microsoft YaHei"/>
                <a:ea typeface="Microsoft YaHei"/>
              </a:rPr>
              <a:t>三条缓解建议</a:t>
            </a:r>
            <a:endParaRPr/>
          </a:p>
        </p:txBody>
      </p:sp>
      <p:sp>
        <p:nvSpPr>
          <p:cNvPr id="683" name="矩形: 圆角 682"/>
          <p:cNvSpPr/>
          <p:nvPr/>
        </p:nvSpPr>
        <p:spPr>
          <a:xfrm>
            <a:off x="381000" y="4343400"/>
            <a:ext cx="3619500" cy="762000"/>
          </a:xfrm>
          <a:prstGeom prst="roundRect">
            <a:avLst>
              <a:gd name="adj" fmla="val 12500"/>
            </a:avLst>
          </a:prstGeom>
          <a:solidFill>
            <a:srgbClr val="F7F9FC"/>
          </a:solidFill>
          <a:ln w="12700">
            <a:solidFill>
              <a:srgbClr val="D6DCE5"/>
            </a:solidFill>
            <a:prstDash val="solid"/>
          </a:ln>
        </p:spPr>
        <p:txBody>
          <a:bodyPr/>
          <a:lstStyle/>
          <a:p>
            <a:endParaRPr/>
          </a:p>
        </p:txBody>
      </p:sp>
      <p:sp>
        <p:nvSpPr>
          <p:cNvPr id="684" name="文本框 683" descr="{&quot;isTemplate&quot;:true,&quot;type&quot;:&quot;text&quot;}"/>
          <p:cNvSpPr txBox="1"/>
          <p:nvPr/>
        </p:nvSpPr>
        <p:spPr>
          <a:xfrm>
            <a:off x="514350" y="4438650"/>
            <a:ext cx="3352800" cy="257175"/>
          </a:xfrm>
          <a:prstGeom prst="rect">
            <a:avLst/>
          </a:prstGeom>
        </p:spPr>
        <p:txBody>
          <a:bodyPr wrap="none" lIns="0" tIns="0" rIns="0" bIns="0"/>
          <a:lstStyle/>
          <a:p>
            <a:pPr>
              <a:lnSpc>
                <a:spcPct val="100000"/>
              </a:lnSpc>
            </a:pPr>
            <a:r>
              <a:rPr lang="en-US" sz="1650" b="1">
                <a:solidFill>
                  <a:srgbClr val="0E3F8C"/>
                </a:solidFill>
                <a:latin typeface="Microsoft YaHei"/>
                <a:ea typeface="Microsoft YaHei"/>
              </a:rPr>
              <a:t>❺ </a:t>
            </a:r>
            <a:r>
              <a:rPr lang="zh-CN" sz="1650" b="1">
                <a:solidFill>
                  <a:srgbClr val="0E3F8C"/>
                </a:solidFill>
                <a:latin typeface="Microsoft YaHei"/>
                <a:ea typeface="Microsoft YaHei"/>
              </a:rPr>
              <a:t>生态摄影课（给外教）</a:t>
            </a:r>
            <a:endParaRPr/>
          </a:p>
        </p:txBody>
      </p:sp>
      <p:sp>
        <p:nvSpPr>
          <p:cNvPr id="685" name="文本框 684" descr="{&quot;isTemplate&quot;:true,&quot;type&quot;:&quot;text&quot;}"/>
          <p:cNvSpPr txBox="1"/>
          <p:nvPr/>
        </p:nvSpPr>
        <p:spPr>
          <a:xfrm>
            <a:off x="514350" y="4733925"/>
            <a:ext cx="33528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推荐拍摄主题及理由</a:t>
            </a:r>
            <a:r>
              <a:rPr lang="en-US" sz="1200">
                <a:solidFill>
                  <a:srgbClr val="4A5568"/>
                </a:solidFill>
                <a:latin typeface="Microsoft YaHei"/>
                <a:ea typeface="Microsoft YaHei"/>
              </a:rPr>
              <a:t> + </a:t>
            </a:r>
            <a:r>
              <a:rPr lang="zh-CN" sz="1200">
                <a:solidFill>
                  <a:srgbClr val="4A5568"/>
                </a:solidFill>
                <a:latin typeface="Microsoft YaHei"/>
                <a:ea typeface="Microsoft YaHei"/>
              </a:rPr>
              <a:t>作品展示方案</a:t>
            </a:r>
            <a:endParaRPr/>
          </a:p>
        </p:txBody>
      </p:sp>
      <p:sp>
        <p:nvSpPr>
          <p:cNvPr id="686" name="矩形: 圆角 685"/>
          <p:cNvSpPr/>
          <p:nvPr/>
        </p:nvSpPr>
        <p:spPr>
          <a:xfrm>
            <a:off x="4191000" y="914400"/>
            <a:ext cx="3619500" cy="762000"/>
          </a:xfrm>
          <a:prstGeom prst="roundRect">
            <a:avLst>
              <a:gd name="adj" fmla="val 12500"/>
            </a:avLst>
          </a:prstGeom>
          <a:solidFill>
            <a:srgbClr val="FFFFFF"/>
          </a:solidFill>
          <a:ln w="12700">
            <a:solidFill>
              <a:srgbClr val="D6DCE5"/>
            </a:solidFill>
            <a:prstDash val="solid"/>
          </a:ln>
        </p:spPr>
        <p:txBody>
          <a:bodyPr/>
          <a:lstStyle/>
          <a:p>
            <a:endParaRPr/>
          </a:p>
        </p:txBody>
      </p:sp>
      <p:sp>
        <p:nvSpPr>
          <p:cNvPr id="687" name="文本框 686" descr="{&quot;isTemplate&quot;:true,&quot;type&quot;:&quot;text&quot;}"/>
          <p:cNvSpPr txBox="1"/>
          <p:nvPr/>
        </p:nvSpPr>
        <p:spPr>
          <a:xfrm>
            <a:off x="4324350" y="1009650"/>
            <a:ext cx="3352800" cy="257175"/>
          </a:xfrm>
          <a:prstGeom prst="rect">
            <a:avLst/>
          </a:prstGeom>
        </p:spPr>
        <p:txBody>
          <a:bodyPr wrap="none" lIns="0" tIns="0" rIns="0" bIns="0"/>
          <a:lstStyle/>
          <a:p>
            <a:pPr>
              <a:lnSpc>
                <a:spcPct val="100000"/>
              </a:lnSpc>
            </a:pPr>
            <a:r>
              <a:rPr lang="en-US" sz="1650" b="1">
                <a:solidFill>
                  <a:srgbClr val="0E3F8C"/>
                </a:solidFill>
                <a:latin typeface="Microsoft YaHei"/>
                <a:ea typeface="Microsoft YaHei"/>
              </a:rPr>
              <a:t>❻ </a:t>
            </a:r>
            <a:r>
              <a:rPr lang="zh-CN" sz="1650" b="1">
                <a:solidFill>
                  <a:srgbClr val="0E3F8C"/>
                </a:solidFill>
                <a:latin typeface="Microsoft YaHei"/>
                <a:ea typeface="Microsoft YaHei"/>
              </a:rPr>
              <a:t>音乐课反馈（给校报）</a:t>
            </a:r>
            <a:endParaRPr/>
          </a:p>
        </p:txBody>
      </p:sp>
      <p:sp>
        <p:nvSpPr>
          <p:cNvPr id="688" name="文本框 687" descr="{&quot;isTemplate&quot;:true,&quot;type&quot;:&quot;text&quot;}"/>
          <p:cNvSpPr txBox="1"/>
          <p:nvPr/>
        </p:nvSpPr>
        <p:spPr>
          <a:xfrm>
            <a:off x="4324350" y="1304925"/>
            <a:ext cx="33528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音乐课体验与感受</a:t>
            </a:r>
            <a:r>
              <a:rPr lang="en-US" sz="1200">
                <a:solidFill>
                  <a:srgbClr val="4A5568"/>
                </a:solidFill>
                <a:latin typeface="Microsoft YaHei"/>
                <a:ea typeface="Microsoft YaHei"/>
              </a:rPr>
              <a:t> + </a:t>
            </a:r>
            <a:r>
              <a:rPr lang="zh-CN" sz="1200">
                <a:solidFill>
                  <a:srgbClr val="4A5568"/>
                </a:solidFill>
                <a:latin typeface="Microsoft YaHei"/>
                <a:ea typeface="Microsoft YaHei"/>
              </a:rPr>
              <a:t>课程优化建议</a:t>
            </a:r>
            <a:endParaRPr/>
          </a:p>
        </p:txBody>
      </p:sp>
      <p:sp>
        <p:nvSpPr>
          <p:cNvPr id="689" name="矩形: 圆角 688"/>
          <p:cNvSpPr/>
          <p:nvPr/>
        </p:nvSpPr>
        <p:spPr>
          <a:xfrm>
            <a:off x="4191000" y="1771650"/>
            <a:ext cx="3619500" cy="762000"/>
          </a:xfrm>
          <a:prstGeom prst="roundRect">
            <a:avLst>
              <a:gd name="adj" fmla="val 12500"/>
            </a:avLst>
          </a:prstGeom>
          <a:solidFill>
            <a:srgbClr val="F7F9FC"/>
          </a:solidFill>
          <a:ln w="12700">
            <a:solidFill>
              <a:srgbClr val="D6DCE5"/>
            </a:solidFill>
            <a:prstDash val="solid"/>
          </a:ln>
        </p:spPr>
        <p:txBody>
          <a:bodyPr/>
          <a:lstStyle/>
          <a:p>
            <a:endParaRPr/>
          </a:p>
        </p:txBody>
      </p:sp>
      <p:sp>
        <p:nvSpPr>
          <p:cNvPr id="690" name="文本框 689" descr="{&quot;isTemplate&quot;:true,&quot;type&quot;:&quot;text&quot;}"/>
          <p:cNvSpPr txBox="1"/>
          <p:nvPr/>
        </p:nvSpPr>
        <p:spPr>
          <a:xfrm>
            <a:off x="4324350" y="1866900"/>
            <a:ext cx="3352800" cy="257175"/>
          </a:xfrm>
          <a:prstGeom prst="rect">
            <a:avLst/>
          </a:prstGeom>
        </p:spPr>
        <p:txBody>
          <a:bodyPr wrap="none" lIns="0" tIns="0" rIns="0" bIns="0"/>
          <a:lstStyle/>
          <a:p>
            <a:pPr>
              <a:lnSpc>
                <a:spcPct val="100000"/>
              </a:lnSpc>
            </a:pPr>
            <a:r>
              <a:rPr lang="en-US" sz="1650" b="1">
                <a:solidFill>
                  <a:srgbClr val="0E3F8C"/>
                </a:solidFill>
                <a:latin typeface="Microsoft YaHei"/>
                <a:ea typeface="Microsoft YaHei"/>
              </a:rPr>
              <a:t>❼ </a:t>
            </a:r>
            <a:r>
              <a:rPr lang="zh-CN" sz="1650" b="1">
                <a:solidFill>
                  <a:srgbClr val="0E3F8C"/>
                </a:solidFill>
                <a:latin typeface="Microsoft YaHei"/>
                <a:ea typeface="Microsoft YaHei"/>
              </a:rPr>
              <a:t>网上博物馆（给博物馆）</a:t>
            </a:r>
            <a:endParaRPr/>
          </a:p>
        </p:txBody>
      </p:sp>
      <p:sp>
        <p:nvSpPr>
          <p:cNvPr id="691" name="文本框 690" descr="{&quot;isTemplate&quot;:true,&quot;type&quot;:&quot;text&quot;}"/>
          <p:cNvSpPr txBox="1"/>
          <p:nvPr/>
        </p:nvSpPr>
        <p:spPr>
          <a:xfrm>
            <a:off x="4324350" y="2162175"/>
            <a:ext cx="33528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结合参观体验提建议并说明理由</a:t>
            </a:r>
            <a:endParaRPr/>
          </a:p>
        </p:txBody>
      </p:sp>
      <p:sp>
        <p:nvSpPr>
          <p:cNvPr id="692" name="矩形: 圆角 691"/>
          <p:cNvSpPr/>
          <p:nvPr/>
        </p:nvSpPr>
        <p:spPr>
          <a:xfrm>
            <a:off x="4191000" y="2628900"/>
            <a:ext cx="3619500" cy="762000"/>
          </a:xfrm>
          <a:prstGeom prst="roundRect">
            <a:avLst>
              <a:gd name="adj" fmla="val 12500"/>
            </a:avLst>
          </a:prstGeom>
          <a:solidFill>
            <a:srgbClr val="FFFFFF"/>
          </a:solidFill>
          <a:ln w="12700">
            <a:solidFill>
              <a:srgbClr val="D6DCE5"/>
            </a:solidFill>
            <a:prstDash val="solid"/>
          </a:ln>
        </p:spPr>
        <p:txBody>
          <a:bodyPr/>
          <a:lstStyle/>
          <a:p>
            <a:endParaRPr/>
          </a:p>
        </p:txBody>
      </p:sp>
      <p:sp>
        <p:nvSpPr>
          <p:cNvPr id="693" name="文本框 692" descr="{&quot;isTemplate&quot;:true,&quot;type&quot;:&quot;text&quot;}"/>
          <p:cNvSpPr txBox="1"/>
          <p:nvPr/>
        </p:nvSpPr>
        <p:spPr>
          <a:xfrm>
            <a:off x="4324350" y="2724150"/>
            <a:ext cx="3352800" cy="257175"/>
          </a:xfrm>
          <a:prstGeom prst="rect">
            <a:avLst/>
          </a:prstGeom>
        </p:spPr>
        <p:txBody>
          <a:bodyPr wrap="none" lIns="0" tIns="0" rIns="0" bIns="0"/>
          <a:lstStyle/>
          <a:p>
            <a:pPr>
              <a:lnSpc>
                <a:spcPct val="100000"/>
              </a:lnSpc>
            </a:pPr>
            <a:r>
              <a:rPr lang="en-US" sz="1650" b="1">
                <a:solidFill>
                  <a:srgbClr val="0E3F8C"/>
                </a:solidFill>
                <a:latin typeface="Microsoft YaHei"/>
                <a:ea typeface="Microsoft YaHei"/>
              </a:rPr>
              <a:t>❽ </a:t>
            </a:r>
            <a:r>
              <a:rPr lang="zh-CN" sz="1650" b="1">
                <a:solidFill>
                  <a:srgbClr val="0E3F8C"/>
                </a:solidFill>
                <a:latin typeface="Microsoft YaHei"/>
                <a:ea typeface="Microsoft YaHei"/>
              </a:rPr>
              <a:t>急救手册反馈（给</a:t>
            </a:r>
            <a:r>
              <a:rPr lang="en-US" sz="1650" b="1">
                <a:solidFill>
                  <a:srgbClr val="0E3F8C"/>
                </a:solidFill>
                <a:latin typeface="Microsoft YaHei"/>
                <a:ea typeface="Microsoft YaHei"/>
              </a:rPr>
              <a:t> Brian</a:t>
            </a:r>
            <a:r>
              <a:rPr lang="zh-CN" sz="1650" b="1">
                <a:solidFill>
                  <a:srgbClr val="0E3F8C"/>
                </a:solidFill>
                <a:latin typeface="Microsoft YaHei"/>
                <a:ea typeface="Microsoft YaHei"/>
              </a:rPr>
              <a:t>）</a:t>
            </a:r>
            <a:endParaRPr/>
          </a:p>
        </p:txBody>
      </p:sp>
      <p:sp>
        <p:nvSpPr>
          <p:cNvPr id="694" name="文本框 693" descr="{&quot;isTemplate&quot;:true,&quot;type&quot;:&quot;text&quot;}"/>
          <p:cNvSpPr txBox="1"/>
          <p:nvPr/>
        </p:nvSpPr>
        <p:spPr>
          <a:xfrm>
            <a:off x="4324350" y="3019425"/>
            <a:ext cx="33528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阅读感受</a:t>
            </a:r>
            <a:r>
              <a:rPr lang="en-US" sz="1200">
                <a:solidFill>
                  <a:srgbClr val="4A5568"/>
                </a:solidFill>
                <a:latin typeface="Microsoft YaHei"/>
                <a:ea typeface="Microsoft YaHei"/>
              </a:rPr>
              <a:t> + </a:t>
            </a:r>
            <a:r>
              <a:rPr lang="zh-CN" sz="1200">
                <a:solidFill>
                  <a:srgbClr val="4A5568"/>
                </a:solidFill>
                <a:latin typeface="Microsoft YaHei"/>
                <a:ea typeface="Microsoft YaHei"/>
              </a:rPr>
              <a:t>改进建议（术语、示范图）</a:t>
            </a:r>
            <a:endParaRPr/>
          </a:p>
        </p:txBody>
      </p:sp>
      <p:sp>
        <p:nvSpPr>
          <p:cNvPr id="695" name="矩形: 圆角 694"/>
          <p:cNvSpPr/>
          <p:nvPr/>
        </p:nvSpPr>
        <p:spPr>
          <a:xfrm>
            <a:off x="4191000" y="3486150"/>
            <a:ext cx="3619500" cy="762000"/>
          </a:xfrm>
          <a:prstGeom prst="roundRect">
            <a:avLst>
              <a:gd name="adj" fmla="val 12500"/>
            </a:avLst>
          </a:prstGeom>
          <a:solidFill>
            <a:srgbClr val="F7F9FC"/>
          </a:solidFill>
          <a:ln w="12700">
            <a:solidFill>
              <a:srgbClr val="D6DCE5"/>
            </a:solidFill>
            <a:prstDash val="solid"/>
          </a:ln>
        </p:spPr>
        <p:txBody>
          <a:bodyPr/>
          <a:lstStyle/>
          <a:p>
            <a:endParaRPr/>
          </a:p>
        </p:txBody>
      </p:sp>
      <p:sp>
        <p:nvSpPr>
          <p:cNvPr id="696" name="文本框 695" descr="{&quot;isTemplate&quot;:true,&quot;type&quot;:&quot;text&quot;}"/>
          <p:cNvSpPr txBox="1"/>
          <p:nvPr/>
        </p:nvSpPr>
        <p:spPr>
          <a:xfrm>
            <a:off x="4324350" y="3581400"/>
            <a:ext cx="3352800" cy="257175"/>
          </a:xfrm>
          <a:prstGeom prst="rect">
            <a:avLst/>
          </a:prstGeom>
        </p:spPr>
        <p:txBody>
          <a:bodyPr wrap="none" lIns="0" tIns="0" rIns="0" bIns="0"/>
          <a:lstStyle/>
          <a:p>
            <a:pPr>
              <a:lnSpc>
                <a:spcPct val="100000"/>
              </a:lnSpc>
            </a:pPr>
            <a:r>
              <a:rPr lang="en-US" sz="1650" b="1">
                <a:solidFill>
                  <a:srgbClr val="0E3F8C"/>
                </a:solidFill>
                <a:latin typeface="Microsoft YaHei"/>
                <a:ea typeface="Microsoft YaHei"/>
              </a:rPr>
              <a:t>❾ </a:t>
            </a:r>
            <a:r>
              <a:rPr lang="zh-CN" sz="1650" b="1">
                <a:solidFill>
                  <a:srgbClr val="0E3F8C"/>
                </a:solidFill>
                <a:latin typeface="Microsoft YaHei"/>
                <a:ea typeface="Microsoft YaHei"/>
              </a:rPr>
              <a:t>传统文化节（给学生会）</a:t>
            </a:r>
            <a:endParaRPr/>
          </a:p>
        </p:txBody>
      </p:sp>
      <p:sp>
        <p:nvSpPr>
          <p:cNvPr id="697" name="文本框 696" descr="{&quot;isTemplate&quot;:true,&quot;type&quot;:&quot;text&quot;}"/>
          <p:cNvSpPr txBox="1"/>
          <p:nvPr/>
        </p:nvSpPr>
        <p:spPr>
          <a:xfrm>
            <a:off x="4324350" y="3876675"/>
            <a:ext cx="33528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互动不足</a:t>
            </a:r>
            <a:r>
              <a:rPr lang="en-US" sz="1200">
                <a:solidFill>
                  <a:srgbClr val="4A5568"/>
                </a:solidFill>
                <a:latin typeface="Microsoft YaHei"/>
                <a:ea typeface="Microsoft YaHei"/>
              </a:rPr>
              <a:t> + </a:t>
            </a:r>
            <a:r>
              <a:rPr lang="zh-CN" sz="1200">
                <a:solidFill>
                  <a:srgbClr val="4A5568"/>
                </a:solidFill>
                <a:latin typeface="Microsoft YaHei"/>
                <a:ea typeface="Microsoft YaHei"/>
              </a:rPr>
              <a:t>两条优化建议及好处</a:t>
            </a:r>
            <a:endParaRPr/>
          </a:p>
        </p:txBody>
      </p:sp>
      <p:sp>
        <p:nvSpPr>
          <p:cNvPr id="698" name="矩形: 圆角 697"/>
          <p:cNvSpPr/>
          <p:nvPr/>
        </p:nvSpPr>
        <p:spPr>
          <a:xfrm>
            <a:off x="4191000" y="4343400"/>
            <a:ext cx="3619500" cy="762000"/>
          </a:xfrm>
          <a:prstGeom prst="roundRect">
            <a:avLst>
              <a:gd name="adj" fmla="val 12500"/>
            </a:avLst>
          </a:prstGeom>
          <a:solidFill>
            <a:srgbClr val="FFFFFF"/>
          </a:solidFill>
          <a:ln w="12700">
            <a:solidFill>
              <a:srgbClr val="D6DCE5"/>
            </a:solidFill>
            <a:prstDash val="solid"/>
          </a:ln>
        </p:spPr>
        <p:txBody>
          <a:bodyPr/>
          <a:lstStyle/>
          <a:p>
            <a:endParaRPr/>
          </a:p>
        </p:txBody>
      </p:sp>
      <p:sp>
        <p:nvSpPr>
          <p:cNvPr id="699" name="文本框 698" descr="{&quot;isTemplate&quot;:true,&quot;type&quot;:&quot;text&quot;}"/>
          <p:cNvSpPr txBox="1"/>
          <p:nvPr/>
        </p:nvSpPr>
        <p:spPr>
          <a:xfrm>
            <a:off x="4324350" y="4438650"/>
            <a:ext cx="3352800" cy="257175"/>
          </a:xfrm>
          <a:prstGeom prst="rect">
            <a:avLst/>
          </a:prstGeom>
        </p:spPr>
        <p:txBody>
          <a:bodyPr wrap="none" lIns="0" tIns="0" rIns="0" bIns="0"/>
          <a:lstStyle/>
          <a:p>
            <a:pPr>
              <a:lnSpc>
                <a:spcPct val="100000"/>
              </a:lnSpc>
            </a:pPr>
            <a:r>
              <a:rPr lang="en-US" sz="1650" b="1">
                <a:solidFill>
                  <a:srgbClr val="0E3F8C"/>
                </a:solidFill>
                <a:latin typeface="Microsoft YaHei"/>
                <a:ea typeface="Microsoft YaHei"/>
              </a:rPr>
              <a:t>❿ </a:t>
            </a:r>
            <a:r>
              <a:rPr lang="zh-CN" sz="1650" b="1">
                <a:solidFill>
                  <a:srgbClr val="0E3F8C"/>
                </a:solidFill>
                <a:latin typeface="Microsoft YaHei"/>
                <a:ea typeface="Microsoft YaHei"/>
              </a:rPr>
              <a:t>低碳讲座（给校领导）</a:t>
            </a:r>
            <a:endParaRPr/>
          </a:p>
        </p:txBody>
      </p:sp>
      <p:sp>
        <p:nvSpPr>
          <p:cNvPr id="700" name="文本框 699" descr="{&quot;isTemplate&quot;:true,&quot;type&quot;:&quot;text&quot;}"/>
          <p:cNvSpPr txBox="1"/>
          <p:nvPr/>
        </p:nvSpPr>
        <p:spPr>
          <a:xfrm>
            <a:off x="4324350" y="4733925"/>
            <a:ext cx="3352800" cy="276225"/>
          </a:xfrm>
          <a:prstGeom prst="rect">
            <a:avLst/>
          </a:prstGeom>
        </p:spPr>
        <p:txBody>
          <a:bodyPr wrap="none" lIns="0" tIns="0" rIns="0" bIns="0"/>
          <a:lstStyle/>
          <a:p>
            <a:pPr>
              <a:lnSpc>
                <a:spcPct val="150000"/>
              </a:lnSpc>
            </a:pPr>
            <a:r>
              <a:rPr lang="zh-CN" sz="1200">
                <a:solidFill>
                  <a:srgbClr val="4A5568"/>
                </a:solidFill>
                <a:latin typeface="Microsoft YaHei"/>
                <a:ea typeface="Microsoft YaHei"/>
              </a:rPr>
              <a:t>缺互动</a:t>
            </a:r>
            <a:r>
              <a:rPr lang="en-US" sz="1200">
                <a:solidFill>
                  <a:srgbClr val="4A5568"/>
                </a:solidFill>
                <a:latin typeface="Microsoft YaHei"/>
                <a:ea typeface="Microsoft YaHei"/>
              </a:rPr>
              <a:t> + </a:t>
            </a:r>
            <a:r>
              <a:rPr lang="zh-CN" sz="1200">
                <a:solidFill>
                  <a:srgbClr val="4A5568"/>
                </a:solidFill>
                <a:latin typeface="Microsoft YaHei"/>
                <a:ea typeface="Microsoft YaHei"/>
              </a:rPr>
              <a:t>增设问答环节与宣传物料</a:t>
            </a:r>
            <a:endParaRPr/>
          </a:p>
        </p:txBody>
      </p:sp>
      <p:sp>
        <p:nvSpPr>
          <p:cNvPr id="701" name="矩形: 圆角 700"/>
          <p:cNvSpPr/>
          <p:nvPr/>
        </p:nvSpPr>
        <p:spPr>
          <a:xfrm>
            <a:off x="8039100" y="914400"/>
            <a:ext cx="3771900" cy="3028950"/>
          </a:xfrm>
          <a:prstGeom prst="roundRect">
            <a:avLst>
              <a:gd name="adj" fmla="val 3774"/>
            </a:avLst>
          </a:prstGeom>
          <a:solidFill>
            <a:srgbClr val="0E3F8C"/>
          </a:solidFill>
          <a:ln/>
        </p:spPr>
        <p:txBody>
          <a:bodyPr/>
          <a:lstStyle/>
          <a:p>
            <a:endParaRPr/>
          </a:p>
        </p:txBody>
      </p:sp>
      <p:sp>
        <p:nvSpPr>
          <p:cNvPr id="702" name="文本框 701" descr="{&quot;isTemplate&quot;:true,&quot;type&quot;:&quot;text&quot;}"/>
          <p:cNvSpPr txBox="1"/>
          <p:nvPr/>
        </p:nvSpPr>
        <p:spPr>
          <a:xfrm>
            <a:off x="8229600" y="1104900"/>
            <a:ext cx="3390900" cy="276225"/>
          </a:xfrm>
          <a:prstGeom prst="rect">
            <a:avLst/>
          </a:prstGeom>
        </p:spPr>
        <p:txBody>
          <a:bodyPr wrap="none" lIns="0" tIns="0" rIns="0" bIns="0"/>
          <a:lstStyle/>
          <a:p>
            <a:pPr>
              <a:lnSpc>
                <a:spcPct val="100000"/>
              </a:lnSpc>
            </a:pPr>
            <a:r>
              <a:rPr lang="zh-CN" sz="1800" b="1">
                <a:solidFill>
                  <a:srgbClr val="FFFFFF"/>
                </a:solidFill>
                <a:latin typeface="Microsoft YaHei"/>
                <a:ea typeface="Microsoft YaHei"/>
              </a:rPr>
              <a:t>三大情境方向</a:t>
            </a:r>
            <a:endParaRPr/>
          </a:p>
        </p:txBody>
      </p:sp>
      <p:sp>
        <p:nvSpPr>
          <p:cNvPr id="703" name="矩形 702"/>
          <p:cNvSpPr/>
          <p:nvPr/>
        </p:nvSpPr>
        <p:spPr>
          <a:xfrm>
            <a:off x="8229600" y="1495425"/>
            <a:ext cx="3390900" cy="9525"/>
          </a:xfrm>
          <a:prstGeom prst="rect">
            <a:avLst/>
          </a:prstGeom>
          <a:solidFill>
            <a:srgbClr val="FFFFFF">
              <a:alpha val="25000"/>
            </a:srgbClr>
          </a:solidFill>
          <a:ln/>
        </p:spPr>
        <p:txBody>
          <a:bodyPr/>
          <a:lstStyle/>
          <a:p>
            <a:endParaRPr/>
          </a:p>
        </p:txBody>
      </p:sp>
      <p:sp>
        <p:nvSpPr>
          <p:cNvPr id="704" name="文本框 703" descr="{&quot;isTemplate&quot;:true,&quot;type&quot;:&quot;text&quot;}"/>
          <p:cNvSpPr txBox="1"/>
          <p:nvPr/>
        </p:nvSpPr>
        <p:spPr>
          <a:xfrm>
            <a:off x="8229600" y="1619250"/>
            <a:ext cx="3390900" cy="762000"/>
          </a:xfrm>
          <a:prstGeom prst="rect">
            <a:avLst/>
          </a:prstGeom>
        </p:spPr>
        <p:txBody>
          <a:bodyPr wrap="square" lIns="0" tIns="0" rIns="0" bIns="0">
            <a:normAutofit/>
          </a:bodyPr>
          <a:lstStyle/>
          <a:p>
            <a:pPr>
              <a:lnSpc>
                <a:spcPct val="150000"/>
              </a:lnSpc>
            </a:pPr>
            <a:r>
              <a:rPr lang="zh-CN" sz="1650">
                <a:solidFill>
                  <a:srgbClr val="FFC107"/>
                </a:solidFill>
                <a:latin typeface="Microsoft YaHei"/>
                <a:ea typeface="Microsoft YaHei"/>
              </a:rPr>
              <a:t>校园：改进与优化（❸</a:t>
            </a:r>
            <a:r>
              <a:rPr lang="en-US" sz="1650">
                <a:solidFill>
                  <a:srgbClr val="FFC107"/>
                </a:solidFill>
                <a:latin typeface="Microsoft YaHei"/>
                <a:ea typeface="Microsoft YaHei"/>
              </a:rPr>
              <a:t> ❹ ❻ ❾ ❿</a:t>
            </a:r>
            <a:r>
              <a:rPr lang="zh-CN" sz="1650">
                <a:solidFill>
                  <a:srgbClr val="FFC107"/>
                </a:solidFill>
                <a:latin typeface="Microsoft YaHei"/>
                <a:ea typeface="Microsoft YaHei"/>
              </a:rPr>
              <a:t>）</a:t>
            </a:r>
            <a:endParaRPr/>
          </a:p>
        </p:txBody>
      </p:sp>
      <p:sp>
        <p:nvSpPr>
          <p:cNvPr id="705" name="文本框 704" descr="{&quot;isTemplate&quot;:true,&quot;type&quot;:&quot;text&quot;}"/>
          <p:cNvSpPr txBox="1"/>
          <p:nvPr/>
        </p:nvSpPr>
        <p:spPr>
          <a:xfrm>
            <a:off x="8229600" y="2495550"/>
            <a:ext cx="3390900" cy="762000"/>
          </a:xfrm>
          <a:prstGeom prst="rect">
            <a:avLst/>
          </a:prstGeom>
        </p:spPr>
        <p:txBody>
          <a:bodyPr wrap="square" lIns="0" tIns="0" rIns="0" bIns="0">
            <a:normAutofit/>
          </a:bodyPr>
          <a:lstStyle/>
          <a:p>
            <a:pPr>
              <a:lnSpc>
                <a:spcPct val="150000"/>
              </a:lnSpc>
            </a:pPr>
            <a:r>
              <a:rPr lang="zh-CN" sz="1650">
                <a:solidFill>
                  <a:srgbClr val="FFFFFF"/>
                </a:solidFill>
                <a:latin typeface="Microsoft YaHei"/>
                <a:ea typeface="Microsoft YaHei"/>
              </a:rPr>
              <a:t>文化：介绍与推荐（❶</a:t>
            </a:r>
            <a:r>
              <a:rPr lang="en-US" sz="1650">
                <a:solidFill>
                  <a:srgbClr val="FFFFFF"/>
                </a:solidFill>
                <a:latin typeface="Microsoft YaHei"/>
                <a:ea typeface="Microsoft YaHei"/>
              </a:rPr>
              <a:t> ❷ ❺ ❼</a:t>
            </a:r>
            <a:r>
              <a:rPr lang="zh-CN" sz="1650">
                <a:solidFill>
                  <a:srgbClr val="FFFFFF"/>
                </a:solidFill>
                <a:latin typeface="Microsoft YaHei"/>
                <a:ea typeface="Microsoft YaHei"/>
              </a:rPr>
              <a:t>）</a:t>
            </a:r>
            <a:endParaRPr/>
          </a:p>
        </p:txBody>
      </p:sp>
      <p:sp>
        <p:nvSpPr>
          <p:cNvPr id="706" name="文本框 705" descr="{&quot;isTemplate&quot;:true,&quot;type&quot;:&quot;text&quot;}"/>
          <p:cNvSpPr txBox="1"/>
          <p:nvPr/>
        </p:nvSpPr>
        <p:spPr>
          <a:xfrm>
            <a:off x="8229600" y="3371850"/>
            <a:ext cx="3390900" cy="381000"/>
          </a:xfrm>
          <a:prstGeom prst="rect">
            <a:avLst/>
          </a:prstGeom>
        </p:spPr>
        <p:txBody>
          <a:bodyPr wrap="none" lIns="0" tIns="0" rIns="0" bIns="0"/>
          <a:lstStyle/>
          <a:p>
            <a:pPr>
              <a:lnSpc>
                <a:spcPct val="150000"/>
              </a:lnSpc>
            </a:pPr>
            <a:r>
              <a:rPr lang="zh-CN" sz="1650">
                <a:solidFill>
                  <a:srgbClr val="FFFFFF"/>
                </a:solidFill>
                <a:latin typeface="Microsoft YaHei"/>
                <a:ea typeface="Microsoft YaHei"/>
              </a:rPr>
              <a:t>关系：回应好友求助（❽）</a:t>
            </a:r>
            <a:endParaRPr/>
          </a:p>
        </p:txBody>
      </p:sp>
      <p:sp>
        <p:nvSpPr>
          <p:cNvPr id="707" name="矩形: 圆角 706"/>
          <p:cNvSpPr/>
          <p:nvPr/>
        </p:nvSpPr>
        <p:spPr>
          <a:xfrm>
            <a:off x="8039100" y="4076700"/>
            <a:ext cx="3771900" cy="2057400"/>
          </a:xfrm>
          <a:prstGeom prst="roundRect">
            <a:avLst>
              <a:gd name="adj" fmla="val 5556"/>
            </a:avLst>
          </a:prstGeom>
          <a:solidFill>
            <a:srgbClr val="E8EFF8"/>
          </a:solidFill>
          <a:ln/>
        </p:spPr>
        <p:txBody>
          <a:bodyPr/>
          <a:lstStyle/>
          <a:p>
            <a:endParaRPr/>
          </a:p>
        </p:txBody>
      </p:sp>
      <p:pic>
        <p:nvPicPr>
          <p:cNvPr id="708" name="图形 707"/>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29600" y="4267200"/>
            <a:ext cx="228600" cy="228600"/>
          </a:xfrm>
          <a:prstGeom prst="rect">
            <a:avLst/>
          </a:prstGeom>
          <a:ln/>
        </p:spPr>
      </p:pic>
      <p:sp>
        <p:nvSpPr>
          <p:cNvPr id="709" name="文本框 708" descr="{&quot;isTemplate&quot;:true,&quot;type&quot;:&quot;text&quot;}"/>
          <p:cNvSpPr txBox="1"/>
          <p:nvPr/>
        </p:nvSpPr>
        <p:spPr>
          <a:xfrm>
            <a:off x="8229600" y="4591050"/>
            <a:ext cx="3390900" cy="371475"/>
          </a:xfrm>
          <a:prstGeom prst="rect">
            <a:avLst/>
          </a:prstGeom>
        </p:spPr>
        <p:txBody>
          <a:bodyPr wrap="none" lIns="0" tIns="0" rIns="0" bIns="0"/>
          <a:lstStyle/>
          <a:p>
            <a:pPr>
              <a:lnSpc>
                <a:spcPct val="145000"/>
              </a:lnSpc>
            </a:pPr>
            <a:r>
              <a:rPr lang="zh-CN" sz="1650" b="1">
                <a:solidFill>
                  <a:srgbClr val="0E3F8C"/>
                </a:solidFill>
                <a:latin typeface="Microsoft YaHei"/>
                <a:ea typeface="Microsoft YaHei"/>
              </a:rPr>
              <a:t>备考提示</a:t>
            </a:r>
            <a:endParaRPr/>
          </a:p>
        </p:txBody>
      </p:sp>
      <p:sp>
        <p:nvSpPr>
          <p:cNvPr id="710" name="文本框 709" descr="{&quot;isTemplate&quot;:true,&quot;type&quot;:&quot;text&quot;}"/>
          <p:cNvSpPr txBox="1"/>
          <p:nvPr/>
        </p:nvSpPr>
        <p:spPr>
          <a:xfrm>
            <a:off x="8229600" y="5057775"/>
            <a:ext cx="3390900" cy="885825"/>
          </a:xfrm>
          <a:prstGeom prst="rect">
            <a:avLst/>
          </a:prstGeom>
        </p:spPr>
        <p:txBody>
          <a:bodyPr wrap="square" lIns="0" tIns="0" rIns="0" bIns="0">
            <a:normAutofit/>
          </a:bodyPr>
          <a:lstStyle/>
          <a:p>
            <a:pPr>
              <a:lnSpc>
                <a:spcPct val="160000"/>
              </a:lnSpc>
            </a:pPr>
            <a:r>
              <a:rPr lang="zh-CN" sz="1200">
                <a:solidFill>
                  <a:srgbClr val="4A5568"/>
                </a:solidFill>
                <a:latin typeface="Microsoft YaHei"/>
                <a:ea typeface="Microsoft YaHei"/>
              </a:rPr>
              <a:t>十道题覆盖校园、文化、生活三大方向，但写法完全同构：问题</a:t>
            </a:r>
            <a:r>
              <a:rPr lang="en-US" sz="1200">
                <a:solidFill>
                  <a:srgbClr val="4A5568"/>
                </a:solidFill>
                <a:latin typeface="Microsoft YaHei"/>
                <a:ea typeface="Microsoft YaHei"/>
              </a:rPr>
              <a:t> → </a:t>
            </a:r>
            <a:r>
              <a:rPr lang="zh-CN" sz="1200">
                <a:solidFill>
                  <a:srgbClr val="4A5568"/>
                </a:solidFill>
                <a:latin typeface="Microsoft YaHei"/>
                <a:ea typeface="Microsoft YaHei"/>
              </a:rPr>
              <a:t>建议</a:t>
            </a:r>
            <a:r>
              <a:rPr lang="en-US" sz="1200">
                <a:solidFill>
                  <a:srgbClr val="4A5568"/>
                </a:solidFill>
                <a:latin typeface="Microsoft YaHei"/>
                <a:ea typeface="Microsoft YaHei"/>
              </a:rPr>
              <a:t> → </a:t>
            </a:r>
            <a:r>
              <a:rPr lang="zh-CN" sz="1200">
                <a:solidFill>
                  <a:srgbClr val="4A5568"/>
                </a:solidFill>
                <a:latin typeface="Microsoft YaHei"/>
                <a:ea typeface="Microsoft YaHei"/>
              </a:rPr>
              <a:t>好处。练熟两套模板即可全部应对。</a:t>
            </a:r>
            <a:endParaRPr/>
          </a:p>
        </p:txBody>
      </p:sp>
      <p:sp>
        <p:nvSpPr>
          <p:cNvPr id="711" name="文本框 710"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712" name="文本框 711"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28 / 30</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padding: 0, flexDirection: 'column', overflow: 'hidden' }}&gt;&#10;    &lt;Box style={{ width: 1280, height: 72, flexDirection: 'row', alignItems: 'center', justifyContent: 'space-between', padding: '0 40px', borderBottom: '2px solid #1E4FA8' }}&gt;&#10;        &lt;Box style={{ flexDirection: 'row', alignItems: 'center', gap: 14 }}&gt;&#10;            &lt;Box style={{ width: 32, height: 32, borderRadius: 8, background: '#1E4FA8', justifyContent: 'center', alignItems: 'center' }}&gt;&#10;                &lt;Text style={{ fontSize: 15, fontWeight: 'bold', color: '#FFFFFF' }}&gt;06&lt;/Text&gt;&#10;            &lt;/Box&gt;&#10;            &lt;Text style={{ fontSize: 30, fontWeight: 'bold', color: '#0E3F8C' }}&gt;本讲要点回顾&lt;/Text&gt;&#10;        &lt;/Box&gt;&#10;        &lt;Text style={{ fontSize: 14, color: '#8B97A8' }}&gt;提分要点与新考向&lt;/Text&gt;&#10;    &lt;/Box&gt;&#10;&#10;    &lt;Box style={{ width: 1280, height: 612, flexDirection: 'row', padding: '24px 40px 20px 40px', gap: 24 }}&gt;&#10;        &lt;Box style={{ width: 300, height: 568, padding: 20, background: '#0E3F8C', borderRadius: 12, flexDirection: 'column', gap: 12 }}&gt;&#10;            &lt;Text style={{ fontSize: 76, fontWeight: 'bold', color: '#FFC107', lineHeight: 1 }}&gt;6&lt;/Text&gt;&#10;            &lt;Text style={{ fontSize: 22, fontWeight: 'bold', color: '#FFFFFF', lineHeight: 1.4 }}&gt;条要点&lt;/Text&gt;&#10;            &lt;Box style={{ width: 260, height: 1, background: 'rgba(255,255,255,0.25)' }} /&gt;&#10;            &lt;Text style={{ fontSize: 22, color: '#BBD2F2', lineHeight: 1.5 }}&gt;&#10;                建议信的分差，藏在&quot;问题 — 建议 — 好处&quot;这条逻辑链里。&#10;            &lt;/Text&gt;&#10;            &lt;Text style={{ fontSize: 16, color: 'rgba(255,255,255,0.72)', lineHeight: 1.6 }}&gt;&#10;                不是句子越难越好，而是每条建议都能落地、每个好处都说得清。&#10;            &lt;/Text&gt;&#10;        &lt;/Box&gt;&#10;&#10;        &lt;Box style={{ width: 876, height: 568, flexDirection: 'column', gap: 8 }}&gt;&#10;            &lt;Box style={{ flexDirection: 'row', alignItems: 'center', gap: 14, padding: '16px 18px', background: '#F0F5FC', border: '1px solid #D6DCE5', borderRadius: 10 }}&gt;&#10;                &lt;Box style={{ width: 30, height: 30, borderRadius: 8, background: '#1E4FA8', justifyContent: 'center', alignItems: 'center' }}&gt;&#10;                    &lt;Text style={{ fontSize: 16, fontWeight: 'bold', color: '#FFFFFF' }}&gt;1&lt;/Text&gt;&#10;                &lt;/Box&gt;&#10;                &lt;Text style={{ fontSize: 22, color: '#1A2230' }}&gt;两类对象两种语气：正式写给校方，非正式写给好友&lt;/Text&gt;&#10;            &lt;/Box&gt;&#10;            &lt;Box style={{ flexDirection: 'row', alignItems: 'center', gap: 14, padding: '16px 18px', background: '#FFFFFF', border: '1px solid #D6DCE5', borderRadius: 10 }}&gt;&#10;                &lt;Box style={{ width: 30, height: 30, borderRadius: 8, background: '#1E4FA8', justifyContent: 'center', alignItems: 'center' }}&gt;&#10;                    &lt;Text style={{ fontSize: 16, fontWeight: 'bold', color: '#FFFFFF' }}&gt;2&lt;/Text&gt;&#10;                &lt;/Box&gt;&#10;                &lt;Text style={{ fontSize: 22, color: '#1A2230' }}&gt;三种时态分工：现在时写问题，将来时写好处&lt;/Text&gt;&#10;            &lt;/Box&gt;&#10;            &lt;Box style={{ flexDirection: 'row', alignItems: 'center', gap: 14, padding: '16px 18px', background: '#F7F9FC', border: '1px solid #D6DCE5', borderRadius: 10 }}&gt;&#10;                &lt;Box style={{ width: 30, height: 30, borderRadius: 8, background: '#1E4FA8', justifyContent: 'center', alignItems: 'center' }}&gt;&#10;                    &lt;Text style={{ fontSize: 16, fontWeight: 'bold', color: '#FFFFFF' }}&gt;3&lt;/Text&gt;&#10;                &lt;/Box&gt;&#10;                &lt;Text style={{ fontSize: 22, color: '#1A2230' }}&gt;六要素闭环：缘由 → 问题 → 建议 → 好处 → 方案 → 收尾&lt;/Text&gt;&#10;            &lt;/Box&gt;&#10;            &lt;Box style={{ flexDirection: 'row', alignItems: 'center', gap: 14, padding: '16px 18px', background: '#FFFFFF', border: '1px solid #D6DCE5', borderRadius: 10 }}&gt;&#10;                &lt;Box style={{ width: 30, height: 30, borderRadius: 8, background: '#1E4FA8', justifyContent: 'center', alignItems: 'center' }}&gt;&#10;                    &lt;Text style={{ fontSize: 16, fontWeight: 'bold', color: '#FFFFFF' }}&gt;4&lt;/Text&gt;&#10;                &lt;/Box&gt;&#10;                &lt;Text style={{ fontSize: 22, color: '#1A2230' }}&gt;三段式篇幅：开头 1–2 句，主体 4–6 句，结尾 1–2 句&lt;/Text&gt;&#10;            &lt;/Box&gt;&#10;            &lt;Box style={{ flexDirection: 'row', alignItems: 'center', gap: 14, padding: '16px 18px', background: '#F7F9FC', border: '1px solid #D6DCE5', borderRadius: 10 }}&gt;&#10;                &lt;Box style={{ width: 30, height: 30, borderRadius: 8, background: '#1E4FA8', justifyContent: 'center', alignItems: 'center' }}&gt;&#10;                    &lt;Text style={{ fontSize: 16, fontWeight: 'bold', color: '#FFFFFF' }}&gt;5&lt;/Text&gt;&#10;                &lt;/Box&gt;&#10;                &lt;Text style={{ fontSize: 22, color: '#1A2230' }}&gt;四类句式：which 从句、分词作状语、only 倒装、虚拟语气&lt;/Text&gt;&#10;            &lt;/Box&gt;&#10;            &lt;Box style={{ flexDirection: 'row', alignItems: 'center', gap: 14, padding: '16px 18px', background: '#E8EFF8', borderRadius: 10 }}&gt;&#10;                &lt;Box style={{ width: 30, height: 30, borderRadius: 8, background: '#D9534F', justifyContent: 'center', alignItems: 'center' }}&gt;&#10;                    &lt;Text style={{ fontSize: 16, fontWeight: 'bold', color: '#FFFFFF' }}&gt;6&lt;/Text&gt;&#10;                &lt;/Box&gt;&#10;                &lt;Text style={{ fontSize: 22, fontWeight: 'bold', color: '#0E3F8C' }}&gt;每条建议都要回答一句&quot;采纳后有什么好处&quot;&lt;/Text&gt;&#10;            &lt;/Box&gt;&#10;        &lt;/Box&gt;&#10;    &lt;/Box&gt;&#10;&#10;    &lt;Box style={{ width: 1280, height: 36, flexDirection: 'row', alignItems: 'center', justifyContent: 'space-between', padding: '0 40px' }}&gt;&#10;        &lt;Text style={{ fontSize: 14, color: '#8B97A8' }}&gt;高考建议信 · 北京专用&lt;/Text&gt;&#10;        &lt;Text style={{ fontSize: 14, color: '#8B97A8' }}&gt;29 / 30&lt;/Text&gt;&#10;    &lt;/Box&gt;&#10;&lt;/Slide&gt;&#10;"/>
        <p:cNvGrpSpPr/>
        <p:nvPr/>
      </p:nvGrpSpPr>
      <p:grpSpPr>
        <a:xfrm>
          <a:off x="0" y="0"/>
          <a:ext cx="0" cy="0"/>
          <a:chOff x="0" y="0"/>
          <a:chExt cx="0" cy="0"/>
        </a:xfrm>
      </p:grpSpPr>
      <p:sp>
        <p:nvSpPr>
          <p:cNvPr id="714" name="矩形 713"/>
          <p:cNvSpPr/>
          <p:nvPr/>
        </p:nvSpPr>
        <p:spPr>
          <a:xfrm>
            <a:off x="0" y="0"/>
            <a:ext cx="12192000" cy="6858000"/>
          </a:xfrm>
          <a:prstGeom prst="rect">
            <a:avLst/>
          </a:prstGeom>
          <a:solidFill>
            <a:srgbClr val="FFFFFF"/>
          </a:solidFill>
          <a:ln/>
        </p:spPr>
        <p:txBody>
          <a:bodyPr/>
          <a:lstStyle/>
          <a:p>
            <a:endParaRPr/>
          </a:p>
        </p:txBody>
      </p:sp>
      <p:sp>
        <p:nvSpPr>
          <p:cNvPr id="715" name="任意多边形: 形状 714"/>
          <p:cNvSpPr/>
          <p:nvPr/>
        </p:nvSpPr>
        <p:spPr>
          <a:xfrm>
            <a:off x="0" y="0"/>
            <a:ext cx="12192000" cy="685800"/>
          </a:xfrm>
          <a:custGeom>
            <a:avLst/>
            <a:gdLst/>
            <a:ahLst/>
            <a:cxnLst/>
            <a:rect l="0" t="0" r="0" b="0"/>
            <a:pathLst>
              <a:path w="1280" h="72">
                <a:moveTo>
                  <a:pt x="0" y="70"/>
                </a:moveTo>
                <a:lnTo>
                  <a:pt x="1280" y="70"/>
                </a:lnTo>
                <a:lnTo>
                  <a:pt x="1280" y="72"/>
                </a:lnTo>
                <a:lnTo>
                  <a:pt x="0" y="72"/>
                </a:lnTo>
                <a:close/>
              </a:path>
            </a:pathLst>
          </a:custGeom>
          <a:solidFill>
            <a:srgbClr val="1E4FA8"/>
          </a:solidFill>
          <a:ln/>
        </p:spPr>
        <p:txBody>
          <a:bodyPr/>
          <a:lstStyle/>
          <a:p>
            <a:endParaRPr/>
          </a:p>
        </p:txBody>
      </p:sp>
      <p:sp>
        <p:nvSpPr>
          <p:cNvPr id="716" name="矩形: 圆角 715"/>
          <p:cNvSpPr/>
          <p:nvPr/>
        </p:nvSpPr>
        <p:spPr>
          <a:xfrm>
            <a:off x="381000" y="180975"/>
            <a:ext cx="304800" cy="304800"/>
          </a:xfrm>
          <a:prstGeom prst="roundRect">
            <a:avLst>
              <a:gd name="adj" fmla="val 25000"/>
            </a:avLst>
          </a:prstGeom>
          <a:solidFill>
            <a:srgbClr val="1E4FA8"/>
          </a:solidFill>
          <a:ln/>
        </p:spPr>
        <p:txBody>
          <a:bodyPr/>
          <a:lstStyle/>
          <a:p>
            <a:endParaRPr/>
          </a:p>
        </p:txBody>
      </p:sp>
      <p:sp>
        <p:nvSpPr>
          <p:cNvPr id="717" name="文本框 716" descr="{&quot;isTemplate&quot;:true,&quot;type&quot;:&quot;text&quot;}"/>
          <p:cNvSpPr txBox="1"/>
          <p:nvPr/>
        </p:nvSpPr>
        <p:spPr>
          <a:xfrm>
            <a:off x="447675" y="247650"/>
            <a:ext cx="180975" cy="171450"/>
          </a:xfrm>
          <a:prstGeom prst="rect">
            <a:avLst/>
          </a:prstGeom>
        </p:spPr>
        <p:txBody>
          <a:bodyPr wrap="none" lIns="0" tIns="0" rIns="0" bIns="0"/>
          <a:lstStyle/>
          <a:p>
            <a:pPr>
              <a:lnSpc>
                <a:spcPct val="100000"/>
              </a:lnSpc>
            </a:pPr>
            <a:r>
              <a:rPr lang="en-US" sz="1125" b="1">
                <a:solidFill>
                  <a:srgbClr val="FFFFFF"/>
                </a:solidFill>
                <a:latin typeface="Microsoft YaHei"/>
                <a:ea typeface="Microsoft YaHei"/>
              </a:rPr>
              <a:t>06</a:t>
            </a:r>
            <a:endParaRPr/>
          </a:p>
        </p:txBody>
      </p:sp>
      <p:sp>
        <p:nvSpPr>
          <p:cNvPr id="718" name="文本框 717" descr="{&quot;isTemplate&quot;:true,&quot;type&quot;:&quot;text&quot;}"/>
          <p:cNvSpPr txBox="1"/>
          <p:nvPr/>
        </p:nvSpPr>
        <p:spPr>
          <a:xfrm>
            <a:off x="819150" y="161925"/>
            <a:ext cx="1714500" cy="342900"/>
          </a:xfrm>
          <a:prstGeom prst="rect">
            <a:avLst/>
          </a:prstGeom>
        </p:spPr>
        <p:txBody>
          <a:bodyPr wrap="none" lIns="0" tIns="0" rIns="0" bIns="0"/>
          <a:lstStyle/>
          <a:p>
            <a:pPr>
              <a:lnSpc>
                <a:spcPct val="100000"/>
              </a:lnSpc>
            </a:pPr>
            <a:r>
              <a:rPr lang="zh-CN" sz="2250" b="1">
                <a:solidFill>
                  <a:srgbClr val="0E3F8C"/>
                </a:solidFill>
                <a:latin typeface="Microsoft YaHei"/>
                <a:ea typeface="Microsoft YaHei"/>
              </a:rPr>
              <a:t>本讲要点回顾</a:t>
            </a:r>
            <a:endParaRPr/>
          </a:p>
        </p:txBody>
      </p:sp>
      <p:sp>
        <p:nvSpPr>
          <p:cNvPr id="719" name="文本框 718" descr="{&quot;isTemplate&quot;:true,&quot;type&quot;:&quot;text&quot;}"/>
          <p:cNvSpPr txBox="1"/>
          <p:nvPr/>
        </p:nvSpPr>
        <p:spPr>
          <a:xfrm>
            <a:off x="10744200" y="257175"/>
            <a:ext cx="106680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提分要点与新考向</a:t>
            </a:r>
            <a:endParaRPr/>
          </a:p>
        </p:txBody>
      </p:sp>
      <p:sp>
        <p:nvSpPr>
          <p:cNvPr id="720" name="矩形: 圆角 719"/>
          <p:cNvSpPr/>
          <p:nvPr/>
        </p:nvSpPr>
        <p:spPr>
          <a:xfrm>
            <a:off x="381000" y="914400"/>
            <a:ext cx="2857500" cy="5410200"/>
          </a:xfrm>
          <a:prstGeom prst="roundRect">
            <a:avLst>
              <a:gd name="adj" fmla="val 4000"/>
            </a:avLst>
          </a:prstGeom>
          <a:solidFill>
            <a:srgbClr val="0E3F8C"/>
          </a:solidFill>
          <a:ln/>
        </p:spPr>
        <p:txBody>
          <a:bodyPr/>
          <a:lstStyle/>
          <a:p>
            <a:endParaRPr/>
          </a:p>
        </p:txBody>
      </p:sp>
      <p:sp>
        <p:nvSpPr>
          <p:cNvPr id="721" name="文本框 720" descr="{&quot;isTemplate&quot;:true,&quot;type&quot;:&quot;text&quot;}"/>
          <p:cNvSpPr txBox="1"/>
          <p:nvPr/>
        </p:nvSpPr>
        <p:spPr>
          <a:xfrm>
            <a:off x="571500" y="1104900"/>
            <a:ext cx="2476500" cy="876300"/>
          </a:xfrm>
          <a:prstGeom prst="rect">
            <a:avLst/>
          </a:prstGeom>
        </p:spPr>
        <p:txBody>
          <a:bodyPr wrap="none" lIns="0" tIns="0" rIns="0" bIns="0"/>
          <a:lstStyle/>
          <a:p>
            <a:pPr>
              <a:lnSpc>
                <a:spcPct val="100000"/>
              </a:lnSpc>
            </a:pPr>
            <a:r>
              <a:rPr lang="en-US" sz="5700" b="1">
                <a:solidFill>
                  <a:srgbClr val="FFC107"/>
                </a:solidFill>
                <a:latin typeface="Microsoft YaHei"/>
                <a:ea typeface="Microsoft YaHei"/>
              </a:rPr>
              <a:t>6</a:t>
            </a:r>
            <a:endParaRPr/>
          </a:p>
        </p:txBody>
      </p:sp>
      <p:sp>
        <p:nvSpPr>
          <p:cNvPr id="722" name="文本框 721" descr="{&quot;isTemplate&quot;:true,&quot;type&quot;:&quot;text&quot;}"/>
          <p:cNvSpPr txBox="1"/>
          <p:nvPr/>
        </p:nvSpPr>
        <p:spPr>
          <a:xfrm>
            <a:off x="571500" y="2095500"/>
            <a:ext cx="2476500" cy="352425"/>
          </a:xfrm>
          <a:prstGeom prst="rect">
            <a:avLst/>
          </a:prstGeom>
        </p:spPr>
        <p:txBody>
          <a:bodyPr wrap="none" lIns="0" tIns="0" rIns="0" bIns="0"/>
          <a:lstStyle/>
          <a:p>
            <a:pPr>
              <a:lnSpc>
                <a:spcPct val="140000"/>
              </a:lnSpc>
            </a:pPr>
            <a:r>
              <a:rPr lang="zh-CN" sz="1650" b="1">
                <a:solidFill>
                  <a:srgbClr val="FFFFFF"/>
                </a:solidFill>
                <a:latin typeface="Microsoft YaHei"/>
                <a:ea typeface="Microsoft YaHei"/>
              </a:rPr>
              <a:t>条要点</a:t>
            </a:r>
            <a:endParaRPr/>
          </a:p>
        </p:txBody>
      </p:sp>
      <p:sp>
        <p:nvSpPr>
          <p:cNvPr id="723" name="矩形 722"/>
          <p:cNvSpPr/>
          <p:nvPr/>
        </p:nvSpPr>
        <p:spPr>
          <a:xfrm>
            <a:off x="571500" y="2562225"/>
            <a:ext cx="2476500" cy="9525"/>
          </a:xfrm>
          <a:prstGeom prst="rect">
            <a:avLst/>
          </a:prstGeom>
          <a:solidFill>
            <a:srgbClr val="FFFFFF">
              <a:alpha val="25000"/>
            </a:srgbClr>
          </a:solidFill>
          <a:ln/>
        </p:spPr>
        <p:txBody>
          <a:bodyPr/>
          <a:lstStyle/>
          <a:p>
            <a:endParaRPr/>
          </a:p>
        </p:txBody>
      </p:sp>
      <p:sp>
        <p:nvSpPr>
          <p:cNvPr id="724" name="文本框 723" descr="{&quot;isTemplate&quot;:true,&quot;type&quot;:&quot;text&quot;}"/>
          <p:cNvSpPr txBox="1"/>
          <p:nvPr/>
        </p:nvSpPr>
        <p:spPr>
          <a:xfrm>
            <a:off x="571500" y="2686050"/>
            <a:ext cx="2476500" cy="1133475"/>
          </a:xfrm>
          <a:prstGeom prst="rect">
            <a:avLst/>
          </a:prstGeom>
        </p:spPr>
        <p:txBody>
          <a:bodyPr wrap="square" lIns="0" tIns="0" rIns="0" bIns="0">
            <a:normAutofit/>
          </a:bodyPr>
          <a:lstStyle/>
          <a:p>
            <a:pPr>
              <a:lnSpc>
                <a:spcPct val="150000"/>
              </a:lnSpc>
            </a:pPr>
            <a:r>
              <a:rPr lang="zh-CN" sz="1650">
                <a:solidFill>
                  <a:srgbClr val="BBD2F2"/>
                </a:solidFill>
                <a:latin typeface="Microsoft YaHei"/>
                <a:ea typeface="Microsoft YaHei"/>
              </a:rPr>
              <a:t>建议信的分差，藏在</a:t>
            </a:r>
            <a:r>
              <a:rPr lang="en-US" sz="1650">
                <a:solidFill>
                  <a:srgbClr val="BBD2F2"/>
                </a:solidFill>
                <a:latin typeface="Microsoft YaHei"/>
                <a:ea typeface="Microsoft YaHei"/>
              </a:rPr>
              <a:t>"</a:t>
            </a:r>
            <a:r>
              <a:rPr lang="zh-CN" sz="1650">
                <a:solidFill>
                  <a:srgbClr val="BBD2F2"/>
                </a:solidFill>
                <a:latin typeface="Microsoft YaHei"/>
                <a:ea typeface="Microsoft YaHei"/>
              </a:rPr>
              <a:t>问题</a:t>
            </a:r>
            <a:r>
              <a:rPr lang="en-US" sz="1650">
                <a:solidFill>
                  <a:srgbClr val="BBD2F2"/>
                </a:solidFill>
                <a:latin typeface="Microsoft YaHei"/>
                <a:ea typeface="Microsoft YaHei"/>
              </a:rPr>
              <a:t> — </a:t>
            </a:r>
            <a:r>
              <a:rPr lang="zh-CN" sz="1650">
                <a:solidFill>
                  <a:srgbClr val="BBD2F2"/>
                </a:solidFill>
                <a:latin typeface="Microsoft YaHei"/>
                <a:ea typeface="Microsoft YaHei"/>
              </a:rPr>
              <a:t>建议</a:t>
            </a:r>
            <a:r>
              <a:rPr lang="en-US" sz="1650">
                <a:solidFill>
                  <a:srgbClr val="BBD2F2"/>
                </a:solidFill>
                <a:latin typeface="Microsoft YaHei"/>
                <a:ea typeface="Microsoft YaHei"/>
              </a:rPr>
              <a:t> — </a:t>
            </a:r>
            <a:r>
              <a:rPr lang="zh-CN" sz="1650">
                <a:solidFill>
                  <a:srgbClr val="BBD2F2"/>
                </a:solidFill>
                <a:latin typeface="Microsoft YaHei"/>
                <a:ea typeface="Microsoft YaHei"/>
              </a:rPr>
              <a:t>好处</a:t>
            </a:r>
            <a:r>
              <a:rPr lang="en-US" sz="1650">
                <a:solidFill>
                  <a:srgbClr val="BBD2F2"/>
                </a:solidFill>
                <a:latin typeface="Microsoft YaHei"/>
                <a:ea typeface="Microsoft YaHei"/>
              </a:rPr>
              <a:t>"</a:t>
            </a:r>
            <a:r>
              <a:rPr lang="zh-CN" sz="1650">
                <a:solidFill>
                  <a:srgbClr val="BBD2F2"/>
                </a:solidFill>
                <a:latin typeface="Microsoft YaHei"/>
                <a:ea typeface="Microsoft YaHei"/>
              </a:rPr>
              <a:t>这条逻辑链里。</a:t>
            </a:r>
            <a:endParaRPr/>
          </a:p>
        </p:txBody>
      </p:sp>
      <p:sp>
        <p:nvSpPr>
          <p:cNvPr id="725" name="文本框 724" descr="{&quot;isTemplate&quot;:true,&quot;type&quot;:&quot;text&quot;}"/>
          <p:cNvSpPr txBox="1"/>
          <p:nvPr/>
        </p:nvSpPr>
        <p:spPr>
          <a:xfrm>
            <a:off x="571500" y="3933825"/>
            <a:ext cx="2476500" cy="590550"/>
          </a:xfrm>
          <a:prstGeom prst="rect">
            <a:avLst/>
          </a:prstGeom>
        </p:spPr>
        <p:txBody>
          <a:bodyPr wrap="square" lIns="0" tIns="0" rIns="0" bIns="0">
            <a:normAutofit/>
          </a:bodyPr>
          <a:lstStyle/>
          <a:p>
            <a:pPr>
              <a:lnSpc>
                <a:spcPct val="160000"/>
              </a:lnSpc>
            </a:pPr>
            <a:r>
              <a:rPr lang="zh-CN" sz="1200">
                <a:solidFill>
                  <a:srgbClr val="FFFFFF">
                    <a:alpha val="72000"/>
                  </a:srgbClr>
                </a:solidFill>
                <a:latin typeface="Microsoft YaHei"/>
                <a:ea typeface="Microsoft YaHei"/>
              </a:rPr>
              <a:t>不是句子越难越好，而是每条建议都能落地、每个好处都说得清。</a:t>
            </a:r>
            <a:endParaRPr/>
          </a:p>
        </p:txBody>
      </p:sp>
      <p:sp>
        <p:nvSpPr>
          <p:cNvPr id="726" name="矩形: 圆角 725"/>
          <p:cNvSpPr/>
          <p:nvPr/>
        </p:nvSpPr>
        <p:spPr>
          <a:xfrm>
            <a:off x="3467100" y="914400"/>
            <a:ext cx="8343900" cy="590550"/>
          </a:xfrm>
          <a:prstGeom prst="roundRect">
            <a:avLst>
              <a:gd name="adj" fmla="val 16129"/>
            </a:avLst>
          </a:prstGeom>
          <a:solidFill>
            <a:srgbClr val="F0F5FC"/>
          </a:solidFill>
          <a:ln w="12700">
            <a:solidFill>
              <a:srgbClr val="D6DCE5"/>
            </a:solidFill>
            <a:prstDash val="solid"/>
          </a:ln>
        </p:spPr>
        <p:txBody>
          <a:bodyPr/>
          <a:lstStyle/>
          <a:p>
            <a:endParaRPr/>
          </a:p>
        </p:txBody>
      </p:sp>
      <p:sp>
        <p:nvSpPr>
          <p:cNvPr id="727" name="矩形: 圆角 726"/>
          <p:cNvSpPr/>
          <p:nvPr/>
        </p:nvSpPr>
        <p:spPr>
          <a:xfrm>
            <a:off x="3638550" y="1066800"/>
            <a:ext cx="285750" cy="285750"/>
          </a:xfrm>
          <a:prstGeom prst="roundRect">
            <a:avLst>
              <a:gd name="adj" fmla="val 26667"/>
            </a:avLst>
          </a:prstGeom>
          <a:solidFill>
            <a:srgbClr val="1E4FA8"/>
          </a:solidFill>
          <a:ln/>
        </p:spPr>
        <p:txBody>
          <a:bodyPr/>
          <a:lstStyle/>
          <a:p>
            <a:endParaRPr/>
          </a:p>
        </p:txBody>
      </p:sp>
      <p:sp>
        <p:nvSpPr>
          <p:cNvPr id="728" name="文本框 727" descr="{&quot;isTemplate&quot;:true,&quot;type&quot;:&quot;text&quot;}"/>
          <p:cNvSpPr txBox="1"/>
          <p:nvPr/>
        </p:nvSpPr>
        <p:spPr>
          <a:xfrm>
            <a:off x="3733800" y="1114425"/>
            <a:ext cx="952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1</a:t>
            </a:r>
            <a:endParaRPr/>
          </a:p>
        </p:txBody>
      </p:sp>
      <p:sp>
        <p:nvSpPr>
          <p:cNvPr id="729" name="文本框 728" descr="{&quot;isTemplate&quot;:true,&quot;type&quot;:&quot;text&quot;}"/>
          <p:cNvSpPr txBox="1"/>
          <p:nvPr/>
        </p:nvSpPr>
        <p:spPr>
          <a:xfrm>
            <a:off x="4057650" y="1085850"/>
            <a:ext cx="481965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两类对象两种语气：正式写给校方，非正式写给好友</a:t>
            </a:r>
            <a:endParaRPr/>
          </a:p>
        </p:txBody>
      </p:sp>
      <p:sp>
        <p:nvSpPr>
          <p:cNvPr id="730" name="矩形: 圆角 729"/>
          <p:cNvSpPr/>
          <p:nvPr/>
        </p:nvSpPr>
        <p:spPr>
          <a:xfrm>
            <a:off x="3467100" y="1581150"/>
            <a:ext cx="8343900" cy="590550"/>
          </a:xfrm>
          <a:prstGeom prst="roundRect">
            <a:avLst>
              <a:gd name="adj" fmla="val 16129"/>
            </a:avLst>
          </a:prstGeom>
          <a:solidFill>
            <a:srgbClr val="FFFFFF"/>
          </a:solidFill>
          <a:ln w="12700">
            <a:solidFill>
              <a:srgbClr val="D6DCE5"/>
            </a:solidFill>
            <a:prstDash val="solid"/>
          </a:ln>
        </p:spPr>
        <p:txBody>
          <a:bodyPr/>
          <a:lstStyle/>
          <a:p>
            <a:endParaRPr/>
          </a:p>
        </p:txBody>
      </p:sp>
      <p:sp>
        <p:nvSpPr>
          <p:cNvPr id="731" name="矩形: 圆角 730"/>
          <p:cNvSpPr/>
          <p:nvPr/>
        </p:nvSpPr>
        <p:spPr>
          <a:xfrm>
            <a:off x="3638550" y="1733550"/>
            <a:ext cx="285750" cy="285750"/>
          </a:xfrm>
          <a:prstGeom prst="roundRect">
            <a:avLst>
              <a:gd name="adj" fmla="val 26667"/>
            </a:avLst>
          </a:prstGeom>
          <a:solidFill>
            <a:srgbClr val="1E4FA8"/>
          </a:solidFill>
          <a:ln/>
        </p:spPr>
        <p:txBody>
          <a:bodyPr/>
          <a:lstStyle/>
          <a:p>
            <a:endParaRPr/>
          </a:p>
        </p:txBody>
      </p:sp>
      <p:sp>
        <p:nvSpPr>
          <p:cNvPr id="732" name="文本框 731" descr="{&quot;isTemplate&quot;:true,&quot;type&quot;:&quot;text&quot;}"/>
          <p:cNvSpPr txBox="1"/>
          <p:nvPr/>
        </p:nvSpPr>
        <p:spPr>
          <a:xfrm>
            <a:off x="3733800" y="1781175"/>
            <a:ext cx="952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2</a:t>
            </a:r>
            <a:endParaRPr/>
          </a:p>
        </p:txBody>
      </p:sp>
      <p:sp>
        <p:nvSpPr>
          <p:cNvPr id="733" name="文本框 732" descr="{&quot;isTemplate&quot;:true,&quot;type&quot;:&quot;text&quot;}"/>
          <p:cNvSpPr txBox="1"/>
          <p:nvPr/>
        </p:nvSpPr>
        <p:spPr>
          <a:xfrm>
            <a:off x="4057650" y="1752600"/>
            <a:ext cx="419100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三种时态分工：现在时写问题，将来时写好处</a:t>
            </a:r>
            <a:endParaRPr/>
          </a:p>
        </p:txBody>
      </p:sp>
      <p:sp>
        <p:nvSpPr>
          <p:cNvPr id="734" name="矩形: 圆角 733"/>
          <p:cNvSpPr/>
          <p:nvPr/>
        </p:nvSpPr>
        <p:spPr>
          <a:xfrm>
            <a:off x="3467100" y="2247900"/>
            <a:ext cx="8343900" cy="590550"/>
          </a:xfrm>
          <a:prstGeom prst="roundRect">
            <a:avLst>
              <a:gd name="adj" fmla="val 16129"/>
            </a:avLst>
          </a:prstGeom>
          <a:solidFill>
            <a:srgbClr val="F7F9FC"/>
          </a:solidFill>
          <a:ln w="12700">
            <a:solidFill>
              <a:srgbClr val="D6DCE5"/>
            </a:solidFill>
            <a:prstDash val="solid"/>
          </a:ln>
        </p:spPr>
        <p:txBody>
          <a:bodyPr/>
          <a:lstStyle/>
          <a:p>
            <a:endParaRPr/>
          </a:p>
        </p:txBody>
      </p:sp>
      <p:sp>
        <p:nvSpPr>
          <p:cNvPr id="735" name="矩形: 圆角 734"/>
          <p:cNvSpPr/>
          <p:nvPr/>
        </p:nvSpPr>
        <p:spPr>
          <a:xfrm>
            <a:off x="3638550" y="2400300"/>
            <a:ext cx="285750" cy="285750"/>
          </a:xfrm>
          <a:prstGeom prst="roundRect">
            <a:avLst>
              <a:gd name="adj" fmla="val 26667"/>
            </a:avLst>
          </a:prstGeom>
          <a:solidFill>
            <a:srgbClr val="1E4FA8"/>
          </a:solidFill>
          <a:ln/>
        </p:spPr>
        <p:txBody>
          <a:bodyPr/>
          <a:lstStyle/>
          <a:p>
            <a:endParaRPr/>
          </a:p>
        </p:txBody>
      </p:sp>
      <p:sp>
        <p:nvSpPr>
          <p:cNvPr id="736" name="文本框 735" descr="{&quot;isTemplate&quot;:true,&quot;type&quot;:&quot;text&quot;}"/>
          <p:cNvSpPr txBox="1"/>
          <p:nvPr/>
        </p:nvSpPr>
        <p:spPr>
          <a:xfrm>
            <a:off x="3733800" y="2447925"/>
            <a:ext cx="952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3</a:t>
            </a:r>
            <a:endParaRPr/>
          </a:p>
        </p:txBody>
      </p:sp>
      <p:sp>
        <p:nvSpPr>
          <p:cNvPr id="737" name="文本框 736" descr="{&quot;isTemplate&quot;:true,&quot;type&quot;:&quot;text&quot;}"/>
          <p:cNvSpPr txBox="1"/>
          <p:nvPr/>
        </p:nvSpPr>
        <p:spPr>
          <a:xfrm>
            <a:off x="4057650" y="2419350"/>
            <a:ext cx="544830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六要素闭环：缘由</a:t>
            </a:r>
            <a:r>
              <a:rPr lang="en-US" sz="1650">
                <a:solidFill>
                  <a:srgbClr val="1A2230"/>
                </a:solidFill>
                <a:latin typeface="Microsoft YaHei"/>
                <a:ea typeface="Microsoft YaHei"/>
              </a:rPr>
              <a:t> → </a:t>
            </a:r>
            <a:r>
              <a:rPr lang="zh-CN" sz="1650">
                <a:solidFill>
                  <a:srgbClr val="1A2230"/>
                </a:solidFill>
                <a:latin typeface="Microsoft YaHei"/>
                <a:ea typeface="Microsoft YaHei"/>
              </a:rPr>
              <a:t>问题</a:t>
            </a:r>
            <a:r>
              <a:rPr lang="en-US" sz="1650">
                <a:solidFill>
                  <a:srgbClr val="1A2230"/>
                </a:solidFill>
                <a:latin typeface="Microsoft YaHei"/>
                <a:ea typeface="Microsoft YaHei"/>
              </a:rPr>
              <a:t> → </a:t>
            </a:r>
            <a:r>
              <a:rPr lang="zh-CN" sz="1650">
                <a:solidFill>
                  <a:srgbClr val="1A2230"/>
                </a:solidFill>
                <a:latin typeface="Microsoft YaHei"/>
                <a:ea typeface="Microsoft YaHei"/>
              </a:rPr>
              <a:t>建议</a:t>
            </a:r>
            <a:r>
              <a:rPr lang="en-US" sz="1650">
                <a:solidFill>
                  <a:srgbClr val="1A2230"/>
                </a:solidFill>
                <a:latin typeface="Microsoft YaHei"/>
                <a:ea typeface="Microsoft YaHei"/>
              </a:rPr>
              <a:t> → </a:t>
            </a:r>
            <a:r>
              <a:rPr lang="zh-CN" sz="1650">
                <a:solidFill>
                  <a:srgbClr val="1A2230"/>
                </a:solidFill>
                <a:latin typeface="Microsoft YaHei"/>
                <a:ea typeface="Microsoft YaHei"/>
              </a:rPr>
              <a:t>好处</a:t>
            </a:r>
            <a:r>
              <a:rPr lang="en-US" sz="1650">
                <a:solidFill>
                  <a:srgbClr val="1A2230"/>
                </a:solidFill>
                <a:latin typeface="Microsoft YaHei"/>
                <a:ea typeface="Microsoft YaHei"/>
              </a:rPr>
              <a:t> → </a:t>
            </a:r>
            <a:r>
              <a:rPr lang="zh-CN" sz="1650">
                <a:solidFill>
                  <a:srgbClr val="1A2230"/>
                </a:solidFill>
                <a:latin typeface="Microsoft YaHei"/>
                <a:ea typeface="Microsoft YaHei"/>
              </a:rPr>
              <a:t>方案</a:t>
            </a:r>
            <a:r>
              <a:rPr lang="en-US" sz="1650">
                <a:solidFill>
                  <a:srgbClr val="1A2230"/>
                </a:solidFill>
                <a:latin typeface="Microsoft YaHei"/>
                <a:ea typeface="Microsoft YaHei"/>
              </a:rPr>
              <a:t> → </a:t>
            </a:r>
            <a:r>
              <a:rPr lang="zh-CN" sz="1650">
                <a:solidFill>
                  <a:srgbClr val="1A2230"/>
                </a:solidFill>
                <a:latin typeface="Microsoft YaHei"/>
                <a:ea typeface="Microsoft YaHei"/>
              </a:rPr>
              <a:t>收尾</a:t>
            </a:r>
            <a:endParaRPr/>
          </a:p>
        </p:txBody>
      </p:sp>
      <p:sp>
        <p:nvSpPr>
          <p:cNvPr id="738" name="矩形: 圆角 737"/>
          <p:cNvSpPr/>
          <p:nvPr/>
        </p:nvSpPr>
        <p:spPr>
          <a:xfrm>
            <a:off x="3467100" y="2914650"/>
            <a:ext cx="8343900" cy="590550"/>
          </a:xfrm>
          <a:prstGeom prst="roundRect">
            <a:avLst>
              <a:gd name="adj" fmla="val 16129"/>
            </a:avLst>
          </a:prstGeom>
          <a:solidFill>
            <a:srgbClr val="FFFFFF"/>
          </a:solidFill>
          <a:ln w="12700">
            <a:solidFill>
              <a:srgbClr val="D6DCE5"/>
            </a:solidFill>
            <a:prstDash val="solid"/>
          </a:ln>
        </p:spPr>
        <p:txBody>
          <a:bodyPr/>
          <a:lstStyle/>
          <a:p>
            <a:endParaRPr/>
          </a:p>
        </p:txBody>
      </p:sp>
      <p:sp>
        <p:nvSpPr>
          <p:cNvPr id="739" name="矩形: 圆角 738"/>
          <p:cNvSpPr/>
          <p:nvPr/>
        </p:nvSpPr>
        <p:spPr>
          <a:xfrm>
            <a:off x="3638550" y="3067050"/>
            <a:ext cx="285750" cy="285750"/>
          </a:xfrm>
          <a:prstGeom prst="roundRect">
            <a:avLst>
              <a:gd name="adj" fmla="val 26667"/>
            </a:avLst>
          </a:prstGeom>
          <a:solidFill>
            <a:srgbClr val="1E4FA8"/>
          </a:solidFill>
          <a:ln/>
        </p:spPr>
        <p:txBody>
          <a:bodyPr/>
          <a:lstStyle/>
          <a:p>
            <a:endParaRPr/>
          </a:p>
        </p:txBody>
      </p:sp>
      <p:sp>
        <p:nvSpPr>
          <p:cNvPr id="740" name="文本框 739" descr="{&quot;isTemplate&quot;:true,&quot;type&quot;:&quot;text&quot;}"/>
          <p:cNvSpPr txBox="1"/>
          <p:nvPr/>
        </p:nvSpPr>
        <p:spPr>
          <a:xfrm>
            <a:off x="3733800" y="3114675"/>
            <a:ext cx="952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4</a:t>
            </a:r>
            <a:endParaRPr/>
          </a:p>
        </p:txBody>
      </p:sp>
      <p:sp>
        <p:nvSpPr>
          <p:cNvPr id="741" name="文本框 740" descr="{&quot;isTemplate&quot;:true,&quot;type&quot;:&quot;text&quot;}"/>
          <p:cNvSpPr txBox="1"/>
          <p:nvPr/>
        </p:nvSpPr>
        <p:spPr>
          <a:xfrm>
            <a:off x="4057650" y="3086100"/>
            <a:ext cx="5019675"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三段式篇幅：开头</a:t>
            </a:r>
            <a:r>
              <a:rPr lang="en-US" sz="1650">
                <a:solidFill>
                  <a:srgbClr val="1A2230"/>
                </a:solidFill>
                <a:latin typeface="Microsoft YaHei"/>
                <a:ea typeface="Microsoft YaHei"/>
              </a:rPr>
              <a:t> 1–2 </a:t>
            </a:r>
            <a:r>
              <a:rPr lang="zh-CN" sz="1650">
                <a:solidFill>
                  <a:srgbClr val="1A2230"/>
                </a:solidFill>
                <a:latin typeface="Microsoft YaHei"/>
                <a:ea typeface="Microsoft YaHei"/>
              </a:rPr>
              <a:t>句，主体</a:t>
            </a:r>
            <a:r>
              <a:rPr lang="en-US" sz="1650">
                <a:solidFill>
                  <a:srgbClr val="1A2230"/>
                </a:solidFill>
                <a:latin typeface="Microsoft YaHei"/>
                <a:ea typeface="Microsoft YaHei"/>
              </a:rPr>
              <a:t> 4–6 </a:t>
            </a:r>
            <a:r>
              <a:rPr lang="zh-CN" sz="1650">
                <a:solidFill>
                  <a:srgbClr val="1A2230"/>
                </a:solidFill>
                <a:latin typeface="Microsoft YaHei"/>
                <a:ea typeface="Microsoft YaHei"/>
              </a:rPr>
              <a:t>句，结尾</a:t>
            </a:r>
            <a:r>
              <a:rPr lang="en-US" sz="1650">
                <a:solidFill>
                  <a:srgbClr val="1A2230"/>
                </a:solidFill>
                <a:latin typeface="Microsoft YaHei"/>
                <a:ea typeface="Microsoft YaHei"/>
              </a:rPr>
              <a:t> 1–2 </a:t>
            </a:r>
            <a:r>
              <a:rPr lang="zh-CN" sz="1650">
                <a:solidFill>
                  <a:srgbClr val="1A2230"/>
                </a:solidFill>
                <a:latin typeface="Microsoft YaHei"/>
                <a:ea typeface="Microsoft YaHei"/>
              </a:rPr>
              <a:t>句</a:t>
            </a:r>
            <a:endParaRPr/>
          </a:p>
        </p:txBody>
      </p:sp>
      <p:sp>
        <p:nvSpPr>
          <p:cNvPr id="742" name="矩形: 圆角 741"/>
          <p:cNvSpPr/>
          <p:nvPr/>
        </p:nvSpPr>
        <p:spPr>
          <a:xfrm>
            <a:off x="3467100" y="3581400"/>
            <a:ext cx="8343900" cy="590550"/>
          </a:xfrm>
          <a:prstGeom prst="roundRect">
            <a:avLst>
              <a:gd name="adj" fmla="val 16129"/>
            </a:avLst>
          </a:prstGeom>
          <a:solidFill>
            <a:srgbClr val="F7F9FC"/>
          </a:solidFill>
          <a:ln w="12700">
            <a:solidFill>
              <a:srgbClr val="D6DCE5"/>
            </a:solidFill>
            <a:prstDash val="solid"/>
          </a:ln>
        </p:spPr>
        <p:txBody>
          <a:bodyPr/>
          <a:lstStyle/>
          <a:p>
            <a:endParaRPr/>
          </a:p>
        </p:txBody>
      </p:sp>
      <p:sp>
        <p:nvSpPr>
          <p:cNvPr id="743" name="矩形: 圆角 742"/>
          <p:cNvSpPr/>
          <p:nvPr/>
        </p:nvSpPr>
        <p:spPr>
          <a:xfrm>
            <a:off x="3638550" y="3733800"/>
            <a:ext cx="285750" cy="285750"/>
          </a:xfrm>
          <a:prstGeom prst="roundRect">
            <a:avLst>
              <a:gd name="adj" fmla="val 26667"/>
            </a:avLst>
          </a:prstGeom>
          <a:solidFill>
            <a:srgbClr val="1E4FA8"/>
          </a:solidFill>
          <a:ln/>
        </p:spPr>
        <p:txBody>
          <a:bodyPr/>
          <a:lstStyle/>
          <a:p>
            <a:endParaRPr/>
          </a:p>
        </p:txBody>
      </p:sp>
      <p:sp>
        <p:nvSpPr>
          <p:cNvPr id="744" name="文本框 743" descr="{&quot;isTemplate&quot;:true,&quot;type&quot;:&quot;text&quot;}"/>
          <p:cNvSpPr txBox="1"/>
          <p:nvPr/>
        </p:nvSpPr>
        <p:spPr>
          <a:xfrm>
            <a:off x="3733800" y="3781425"/>
            <a:ext cx="952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5</a:t>
            </a:r>
            <a:endParaRPr/>
          </a:p>
        </p:txBody>
      </p:sp>
      <p:sp>
        <p:nvSpPr>
          <p:cNvPr id="745" name="文本框 744" descr="{&quot;isTemplate&quot;:true,&quot;type&quot;:&quot;text&quot;}"/>
          <p:cNvSpPr txBox="1"/>
          <p:nvPr/>
        </p:nvSpPr>
        <p:spPr>
          <a:xfrm>
            <a:off x="4057650" y="3752850"/>
            <a:ext cx="5543550" cy="257175"/>
          </a:xfrm>
          <a:prstGeom prst="rect">
            <a:avLst/>
          </a:prstGeom>
        </p:spPr>
        <p:txBody>
          <a:bodyPr wrap="none" lIns="0" tIns="0" rIns="0" bIns="0"/>
          <a:lstStyle/>
          <a:p>
            <a:pPr>
              <a:lnSpc>
                <a:spcPct val="100000"/>
              </a:lnSpc>
            </a:pPr>
            <a:r>
              <a:rPr lang="zh-CN" sz="1650">
                <a:solidFill>
                  <a:srgbClr val="1A2230"/>
                </a:solidFill>
                <a:latin typeface="Microsoft YaHei"/>
                <a:ea typeface="Microsoft YaHei"/>
              </a:rPr>
              <a:t>四类句式：</a:t>
            </a:r>
            <a:r>
              <a:rPr lang="en-US" sz="1650">
                <a:solidFill>
                  <a:srgbClr val="1A2230"/>
                </a:solidFill>
                <a:latin typeface="Microsoft YaHei"/>
                <a:ea typeface="Microsoft YaHei"/>
              </a:rPr>
              <a:t>which </a:t>
            </a:r>
            <a:r>
              <a:rPr lang="zh-CN" sz="1650">
                <a:solidFill>
                  <a:srgbClr val="1A2230"/>
                </a:solidFill>
                <a:latin typeface="Microsoft YaHei"/>
                <a:ea typeface="Microsoft YaHei"/>
              </a:rPr>
              <a:t>从句、分词作状语、</a:t>
            </a:r>
            <a:r>
              <a:rPr lang="en-US" sz="1650">
                <a:solidFill>
                  <a:srgbClr val="1A2230"/>
                </a:solidFill>
                <a:latin typeface="Microsoft YaHei"/>
                <a:ea typeface="Microsoft YaHei"/>
              </a:rPr>
              <a:t>only </a:t>
            </a:r>
            <a:r>
              <a:rPr lang="zh-CN" sz="1650">
                <a:solidFill>
                  <a:srgbClr val="1A2230"/>
                </a:solidFill>
                <a:latin typeface="Microsoft YaHei"/>
                <a:ea typeface="Microsoft YaHei"/>
              </a:rPr>
              <a:t>倒装、虚拟语气</a:t>
            </a:r>
            <a:endParaRPr/>
          </a:p>
        </p:txBody>
      </p:sp>
      <p:sp>
        <p:nvSpPr>
          <p:cNvPr id="746" name="矩形: 圆角 745"/>
          <p:cNvSpPr/>
          <p:nvPr/>
        </p:nvSpPr>
        <p:spPr>
          <a:xfrm>
            <a:off x="3467100" y="4248150"/>
            <a:ext cx="8343900" cy="590550"/>
          </a:xfrm>
          <a:prstGeom prst="roundRect">
            <a:avLst>
              <a:gd name="adj" fmla="val 16129"/>
            </a:avLst>
          </a:prstGeom>
          <a:solidFill>
            <a:srgbClr val="E8EFF8"/>
          </a:solidFill>
          <a:ln/>
        </p:spPr>
        <p:txBody>
          <a:bodyPr/>
          <a:lstStyle/>
          <a:p>
            <a:endParaRPr/>
          </a:p>
        </p:txBody>
      </p:sp>
      <p:sp>
        <p:nvSpPr>
          <p:cNvPr id="747" name="矩形: 圆角 746"/>
          <p:cNvSpPr/>
          <p:nvPr/>
        </p:nvSpPr>
        <p:spPr>
          <a:xfrm>
            <a:off x="3638550" y="4400550"/>
            <a:ext cx="285750" cy="285750"/>
          </a:xfrm>
          <a:prstGeom prst="roundRect">
            <a:avLst>
              <a:gd name="adj" fmla="val 26667"/>
            </a:avLst>
          </a:prstGeom>
          <a:solidFill>
            <a:srgbClr val="D9534F"/>
          </a:solidFill>
          <a:ln/>
        </p:spPr>
        <p:txBody>
          <a:bodyPr/>
          <a:lstStyle/>
          <a:p>
            <a:endParaRPr/>
          </a:p>
        </p:txBody>
      </p:sp>
      <p:sp>
        <p:nvSpPr>
          <p:cNvPr id="748" name="文本框 747" descr="{&quot;isTemplate&quot;:true,&quot;type&quot;:&quot;text&quot;}"/>
          <p:cNvSpPr txBox="1"/>
          <p:nvPr/>
        </p:nvSpPr>
        <p:spPr>
          <a:xfrm>
            <a:off x="3733800" y="4448175"/>
            <a:ext cx="95250" cy="190500"/>
          </a:xfrm>
          <a:prstGeom prst="rect">
            <a:avLst/>
          </a:prstGeom>
        </p:spPr>
        <p:txBody>
          <a:bodyPr wrap="none" lIns="0" tIns="0" rIns="0" bIns="0"/>
          <a:lstStyle/>
          <a:p>
            <a:pPr>
              <a:lnSpc>
                <a:spcPct val="100000"/>
              </a:lnSpc>
            </a:pPr>
            <a:r>
              <a:rPr lang="en-US" sz="1200" b="1">
                <a:solidFill>
                  <a:srgbClr val="FFFFFF"/>
                </a:solidFill>
                <a:latin typeface="Microsoft YaHei"/>
                <a:ea typeface="Microsoft YaHei"/>
              </a:rPr>
              <a:t>6</a:t>
            </a:r>
            <a:endParaRPr/>
          </a:p>
        </p:txBody>
      </p:sp>
      <p:sp>
        <p:nvSpPr>
          <p:cNvPr id="749" name="文本框 748" descr="{&quot;isTemplate&quot;:true,&quot;type&quot;:&quot;text&quot;}"/>
          <p:cNvSpPr txBox="1"/>
          <p:nvPr/>
        </p:nvSpPr>
        <p:spPr>
          <a:xfrm>
            <a:off x="4057650" y="4419600"/>
            <a:ext cx="3990975" cy="257175"/>
          </a:xfrm>
          <a:prstGeom prst="rect">
            <a:avLst/>
          </a:prstGeom>
        </p:spPr>
        <p:txBody>
          <a:bodyPr wrap="none" lIns="0" tIns="0" rIns="0" bIns="0"/>
          <a:lstStyle/>
          <a:p>
            <a:pPr>
              <a:lnSpc>
                <a:spcPct val="100000"/>
              </a:lnSpc>
            </a:pPr>
            <a:r>
              <a:rPr lang="zh-CN" sz="1650" b="1">
                <a:solidFill>
                  <a:srgbClr val="0E3F8C"/>
                </a:solidFill>
                <a:latin typeface="Microsoft YaHei"/>
                <a:ea typeface="Microsoft YaHei"/>
              </a:rPr>
              <a:t>每条建议都要回答一句</a:t>
            </a:r>
            <a:r>
              <a:rPr lang="en-US" sz="1650" b="1">
                <a:solidFill>
                  <a:srgbClr val="0E3F8C"/>
                </a:solidFill>
                <a:latin typeface="Microsoft YaHei"/>
                <a:ea typeface="Microsoft YaHei"/>
              </a:rPr>
              <a:t>"</a:t>
            </a:r>
            <a:r>
              <a:rPr lang="zh-CN" sz="1650" b="1">
                <a:solidFill>
                  <a:srgbClr val="0E3F8C"/>
                </a:solidFill>
                <a:latin typeface="Microsoft YaHei"/>
                <a:ea typeface="Microsoft YaHei"/>
              </a:rPr>
              <a:t>采纳后有什么好处</a:t>
            </a:r>
            <a:r>
              <a:rPr lang="en-US" sz="1650" b="1">
                <a:solidFill>
                  <a:srgbClr val="0E3F8C"/>
                </a:solidFill>
                <a:latin typeface="Microsoft YaHei"/>
                <a:ea typeface="Microsoft YaHei"/>
              </a:rPr>
              <a:t>"</a:t>
            </a:r>
            <a:endParaRPr/>
          </a:p>
        </p:txBody>
      </p:sp>
      <p:sp>
        <p:nvSpPr>
          <p:cNvPr id="750" name="文本框 749" descr="{&quot;isTemplate&quot;:true,&quot;type&quot;:&quot;text&quot;}"/>
          <p:cNvSpPr txBox="1"/>
          <p:nvPr/>
        </p:nvSpPr>
        <p:spPr>
          <a:xfrm>
            <a:off x="381000" y="6610350"/>
            <a:ext cx="1314450" cy="161925"/>
          </a:xfrm>
          <a:prstGeom prst="rect">
            <a:avLst/>
          </a:prstGeom>
        </p:spPr>
        <p:txBody>
          <a:bodyPr wrap="none" lIns="0" tIns="0" rIns="0" bIns="0"/>
          <a:lstStyle/>
          <a:p>
            <a:pPr>
              <a:lnSpc>
                <a:spcPct val="100000"/>
              </a:lnSpc>
            </a:pPr>
            <a:r>
              <a:rPr lang="zh-CN" sz="1050">
                <a:solidFill>
                  <a:srgbClr val="8B97A8"/>
                </a:solidFill>
                <a:latin typeface="Microsoft YaHei"/>
                <a:ea typeface="Microsoft YaHei"/>
              </a:rPr>
              <a:t>高考建议信</a:t>
            </a:r>
            <a:r>
              <a:rPr lang="en-US" sz="1050">
                <a:solidFill>
                  <a:srgbClr val="8B97A8"/>
                </a:solidFill>
                <a:latin typeface="Microsoft YaHei"/>
                <a:ea typeface="Microsoft YaHei"/>
              </a:rPr>
              <a:t> · </a:t>
            </a:r>
            <a:r>
              <a:rPr lang="zh-CN" sz="1050">
                <a:solidFill>
                  <a:srgbClr val="8B97A8"/>
                </a:solidFill>
                <a:latin typeface="Microsoft YaHei"/>
                <a:ea typeface="Microsoft YaHei"/>
              </a:rPr>
              <a:t>北京专用</a:t>
            </a:r>
            <a:endParaRPr/>
          </a:p>
        </p:txBody>
      </p:sp>
      <p:sp>
        <p:nvSpPr>
          <p:cNvPr id="751" name="文本框 750" descr="{&quot;isTemplate&quot;:true,&quot;type&quot;:&quot;text&quot;}"/>
          <p:cNvSpPr txBox="1"/>
          <p:nvPr/>
        </p:nvSpPr>
        <p:spPr>
          <a:xfrm>
            <a:off x="11353800" y="6610350"/>
            <a:ext cx="457200" cy="161925"/>
          </a:xfrm>
          <a:prstGeom prst="rect">
            <a:avLst/>
          </a:prstGeom>
        </p:spPr>
        <p:txBody>
          <a:bodyPr wrap="none" lIns="0" tIns="0" rIns="0" bIns="0"/>
          <a:lstStyle/>
          <a:p>
            <a:pPr>
              <a:lnSpc>
                <a:spcPct val="100000"/>
              </a:lnSpc>
            </a:pPr>
            <a:r>
              <a:rPr lang="en-US" sz="1050">
                <a:solidFill>
                  <a:srgbClr val="8B97A8"/>
                </a:solidFill>
                <a:latin typeface="Microsoft YaHei"/>
                <a:ea typeface="Microsoft YaHei"/>
              </a:rPr>
              <a:t>29 / 30</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descr="&lt;Slide style={{&#10;    width: 1280,&#10;    height: 720,&#10;    position: 'relative',&#10;    background: '#0E3F8C',&#10;    flexDirection: 'column',&#10;    justifyContent: 'center',&#10;    alignItems: 'center',&#10;    padding: 0,&#10;    overflow: 'hidden',&#10;}}&gt;&#10;    &lt;Box style={{ position: 'absolute', top: 40, right: 60, width: 200, height: 200, borderRadius: 100, border: '1px solid rgba(255,255,255,0.13)' }} /&gt;&#10;    &lt;Box style={{ position: 'absolute', bottom: 44, left: 64, width: 150, height: 150, borderRadius: 75, border: '1px solid rgba(61,123,217,0.50)' }} /&gt;&#10;    &lt;Box style={{ position: 'absolute', left: 0, top: 0, width: 10, height: 720, background: '#FFC107' }} /&gt;&#10;&#10;    &lt;Text style={{ width: 1200, fontSize: 56, fontWeight: 'bold', color: '#FFFFFF', letterSpacing: 3, textAlign: 'center' }}&gt;&#10;        课后任务&#10;    &lt;/Text&gt;&#10;    &lt;Box style={{ width: 76, height: 5, background: '#FFC107', borderRadius: 3, marginTop: 16, marginBottom: 24 }} /&gt;&#10;    &lt;Text style={{ width: 1200, fontSize: 20, color: 'rgba(255,255,255,0.78)', textAlign: 'center' }}&gt;&#10;        三项必做 + 一篇拓展，下次课逐句批改&#10;    &lt;/Text&gt;&#10;&#10;    &lt;Box style={{ width: 1200, flexDirection: 'row', gap: 24, marginTop: 32 }}&gt;&#10;        &lt;Box style={{ width: 300, padding: 20, background: 'rgba(255,255,255,0.08)', border: '1px solid rgba(255,255,255,0.20)', borderRadius: 12, flexDirection: 'column', gap: 10 }}&gt;&#10;            &lt;Text style={{ fontSize: 40, fontWeight: 'bold', color: '#FFC107', lineHeight: 1 }}&gt;01&lt;/Text&gt;&#10;            &lt;Text style={{ fontSize: 22, fontWeight: 'bold', color: '#FFFFFF', lineHeight: 1.4 }}&gt;图书馆改进&lt;/Text&gt;&#10;            &lt;Text style={{ fontSize: 16, color: 'rgba(255,255,255,0.76)', lineHeight: 1.6 }}&gt;用模板二完成 Writing 4，80 词左右，须说明问题并给出改进措施。&lt;/Text&gt;&#10;        &lt;/Box&gt;&#10;        &lt;Box style={{ width: 300, padding: 20, background: 'rgba(255,255,255,0.08)', border: '1px solid rgba(255,255,255,0.20)', borderRadius: 12, flexDirection: 'column', gap: 10 }}&gt;&#10;            &lt;Text style={{ fontSize: 40, fontWeight: 'bold', color: '#FFC107', lineHeight: 1 }}&gt;02&lt;/Text&gt;&#10;            &lt;Text style={{ fontSize: 22, fontWeight: 'bold', color: '#FFFFFF', lineHeight: 1.4 }}&gt;急救手册反馈&lt;/Text&gt;&#10;            &lt;Text style={{ fontSize: 16, color: 'rgba(255,255,255,0.76)', lineHeight: 1.6 }}&gt;用模板一完成 Writing 8，80 词左右，写出阅读感受与改进建议。&lt;/Text&gt;&#10;        &lt;/Box&gt;&#10;        &lt;Box style={{ width: 300, padding: 20, background: 'rgba(255,255,255,0.08)', border: '1px solid rgba(255,255,255,0.20)', borderRadius: 12, flexDirection: 'column', gap: 10 }}&gt;&#10;            &lt;Text style={{ fontSize: 40, fontWeight: 'bold', color: '#FFC107', lineHeight: 1 }}&gt;03&lt;/Text&gt;&#10;            &lt;Text style={{ fontSize: 22, fontWeight: 'bold', color: '#FFFFFF', lineHeight: 1.4 }}&gt;背句默写&lt;/Text&gt;&#10;            &lt;Text style={{ fontSize: 16, color: 'rgba(255,255,255,0.76)', lineHeight: 1.6 }}&gt;背诵本讲&quot;必背句三组&quot;，每组各 3 句，下次课课堂抽查默写。&lt;/Text&gt;&#10;        &lt;/Box&gt;&#10;        &lt;Box style={{ width: 300, padding: 20, background: 'rgba(255,193,7,0.14)', border: '1px solid rgba(255,193,7,0.45)', borderRadius: 12, flexDirection: 'column', gap: 10 }}&gt;&#10;            &lt;Text style={{ fontSize: 40, fontWeight: 'bold', color: '#FFC107', lineHeight: 1 }}&gt;04&lt;/Text&gt;&#10;            &lt;Text style={{ fontSize: 22, fontWeight: 'bold', color: '#FFFFFF', lineHeight: 1.4 }}&gt;拓展练笔&lt;/Text&gt;&#10;            &lt;Text style={{ fontSize: 16, color: 'rgba(255,255,255,0.80)', lineHeight: 1.6 }}&gt;节能提案（Writing 1）：引用一句中国古典诗词，不少于 100 词。&lt;/Text&gt;&#10;        &lt;/Box&gt;&#10;    &lt;/Box&gt;&#10;&#10;    &lt;Box style={{ width: 1200, marginTop: 26, padding: '14px 24px', background: 'rgba(255,255,255,0.06)', borderRadius: 12, flexDirection: 'row', alignItems: 'center', gap: 12 }}&gt;&#10;        &lt;FAIcon name='pencil' style={{ fill: '#FFC107', width: 22, height: 22 }} /&gt;&#10;        &lt;Text style={{ fontSize: 20, color: '#FFFFFF' }}&gt;&#10;            批改重点：问题—建议—好处的逻辑链是否完整，三种时态是否各就各位。&#10;        &lt;/Text&gt;&#10;    &lt;/Box&gt;&#10;&#10;    &lt;Text style={{ position: 'absolute', bottom: 22, right: 40, fontSize: 14, color: 'rgba(255,255,255,0.55)' }}&gt;&#10;        30 / 30&#10;    &lt;/Text&gt;&#10;&lt;/Slide&gt;&#10;"/>
        <p:cNvGrpSpPr/>
        <p:nvPr/>
      </p:nvGrpSpPr>
      <p:grpSpPr>
        <a:xfrm>
          <a:off x="0" y="0"/>
          <a:ext cx="0" cy="0"/>
          <a:chOff x="0" y="0"/>
          <a:chExt cx="0" cy="0"/>
        </a:xfrm>
      </p:grpSpPr>
      <p:sp>
        <p:nvSpPr>
          <p:cNvPr id="771" name="矩形 770"/>
          <p:cNvSpPr/>
          <p:nvPr/>
        </p:nvSpPr>
        <p:spPr>
          <a:xfrm>
            <a:off x="0" y="0"/>
            <a:ext cx="12192000" cy="6858000"/>
          </a:xfrm>
          <a:prstGeom prst="rect">
            <a:avLst/>
          </a:prstGeom>
          <a:solidFill>
            <a:srgbClr val="0E3F8C"/>
          </a:solidFill>
          <a:ln/>
        </p:spPr>
        <p:txBody>
          <a:bodyPr/>
          <a:lstStyle/>
          <a:p>
            <a:endParaRPr/>
          </a:p>
        </p:txBody>
      </p:sp>
      <p:sp>
        <p:nvSpPr>
          <p:cNvPr id="772" name="文本框 771" descr="{&quot;isTemplate&quot;:true,&quot;type&quot;:&quot;text&quot;}"/>
          <p:cNvSpPr txBox="1"/>
          <p:nvPr/>
        </p:nvSpPr>
        <p:spPr>
          <a:xfrm>
            <a:off x="381000" y="1266825"/>
            <a:ext cx="11430000" cy="647700"/>
          </a:xfrm>
          <a:prstGeom prst="rect">
            <a:avLst/>
          </a:prstGeom>
        </p:spPr>
        <p:txBody>
          <a:bodyPr wrap="none" lIns="0" tIns="0" rIns="0" bIns="0"/>
          <a:lstStyle/>
          <a:p>
            <a:pPr algn="ctr">
              <a:lnSpc>
                <a:spcPct val="100000"/>
              </a:lnSpc>
            </a:pPr>
            <a:r>
              <a:rPr lang="zh-CN" sz="4200" b="1" spc="225">
                <a:solidFill>
                  <a:srgbClr val="FFFFFF"/>
                </a:solidFill>
                <a:latin typeface="Microsoft YaHei"/>
                <a:ea typeface="Microsoft YaHei"/>
              </a:rPr>
              <a:t>课后任务</a:t>
            </a:r>
            <a:endParaRPr/>
          </a:p>
        </p:txBody>
      </p:sp>
      <p:sp>
        <p:nvSpPr>
          <p:cNvPr id="773" name="矩形: 圆角 772"/>
          <p:cNvSpPr/>
          <p:nvPr/>
        </p:nvSpPr>
        <p:spPr>
          <a:xfrm>
            <a:off x="5734050" y="2066925"/>
            <a:ext cx="723900" cy="47625"/>
          </a:xfrm>
          <a:prstGeom prst="roundRect">
            <a:avLst>
              <a:gd name="adj" fmla="val 60000"/>
            </a:avLst>
          </a:prstGeom>
          <a:solidFill>
            <a:srgbClr val="FFC107"/>
          </a:solidFill>
          <a:ln/>
        </p:spPr>
        <p:txBody>
          <a:bodyPr/>
          <a:lstStyle/>
          <a:p>
            <a:endParaRPr/>
          </a:p>
        </p:txBody>
      </p:sp>
      <p:sp>
        <p:nvSpPr>
          <p:cNvPr id="774" name="文本框 773" descr="{&quot;isTemplate&quot;:true,&quot;type&quot;:&quot;text&quot;}"/>
          <p:cNvSpPr txBox="1"/>
          <p:nvPr/>
        </p:nvSpPr>
        <p:spPr>
          <a:xfrm>
            <a:off x="381000" y="2343150"/>
            <a:ext cx="11430000" cy="228600"/>
          </a:xfrm>
          <a:prstGeom prst="rect">
            <a:avLst/>
          </a:prstGeom>
        </p:spPr>
        <p:txBody>
          <a:bodyPr wrap="none" lIns="0" tIns="0" rIns="0" bIns="0"/>
          <a:lstStyle/>
          <a:p>
            <a:pPr algn="ctr">
              <a:lnSpc>
                <a:spcPct val="100000"/>
              </a:lnSpc>
            </a:pPr>
            <a:r>
              <a:rPr lang="zh-CN" sz="1500">
                <a:solidFill>
                  <a:srgbClr val="FFFFFF">
                    <a:alpha val="78000"/>
                  </a:srgbClr>
                </a:solidFill>
                <a:latin typeface="Microsoft YaHei"/>
                <a:ea typeface="Microsoft YaHei"/>
              </a:rPr>
              <a:t>三项必做</a:t>
            </a:r>
            <a:r>
              <a:rPr lang="en-US" sz="1500">
                <a:solidFill>
                  <a:srgbClr val="FFFFFF">
                    <a:alpha val="78000"/>
                  </a:srgbClr>
                </a:solidFill>
                <a:latin typeface="Microsoft YaHei"/>
                <a:ea typeface="Microsoft YaHei"/>
              </a:rPr>
              <a:t> + </a:t>
            </a:r>
            <a:r>
              <a:rPr lang="zh-CN" sz="1500">
                <a:solidFill>
                  <a:srgbClr val="FFFFFF">
                    <a:alpha val="78000"/>
                  </a:srgbClr>
                </a:solidFill>
                <a:latin typeface="Microsoft YaHei"/>
                <a:ea typeface="Microsoft YaHei"/>
              </a:rPr>
              <a:t>一篇拓展，下次课逐句批改</a:t>
            </a:r>
            <a:endParaRPr/>
          </a:p>
        </p:txBody>
      </p:sp>
      <p:sp>
        <p:nvSpPr>
          <p:cNvPr id="775" name="矩形: 圆角 774"/>
          <p:cNvSpPr/>
          <p:nvPr/>
        </p:nvSpPr>
        <p:spPr>
          <a:xfrm>
            <a:off x="381000" y="2876550"/>
            <a:ext cx="2857500" cy="1971675"/>
          </a:xfrm>
          <a:prstGeom prst="roundRect">
            <a:avLst>
              <a:gd name="adj" fmla="val 5797"/>
            </a:avLst>
          </a:prstGeom>
          <a:solidFill>
            <a:srgbClr val="FFFFFF">
              <a:alpha val="8000"/>
            </a:srgbClr>
          </a:solidFill>
          <a:ln w="12700">
            <a:solidFill>
              <a:srgbClr val="FFFFFF">
                <a:alpha val="20000"/>
              </a:srgbClr>
            </a:solidFill>
            <a:prstDash val="solid"/>
          </a:ln>
        </p:spPr>
        <p:txBody>
          <a:bodyPr/>
          <a:lstStyle/>
          <a:p>
            <a:endParaRPr/>
          </a:p>
        </p:txBody>
      </p:sp>
      <p:sp>
        <p:nvSpPr>
          <p:cNvPr id="776" name="文本框 775" descr="{&quot;isTemplate&quot;:true,&quot;type&quot;:&quot;text&quot;}"/>
          <p:cNvSpPr txBox="1"/>
          <p:nvPr/>
        </p:nvSpPr>
        <p:spPr>
          <a:xfrm>
            <a:off x="571500" y="3067050"/>
            <a:ext cx="2476500" cy="457200"/>
          </a:xfrm>
          <a:prstGeom prst="rect">
            <a:avLst/>
          </a:prstGeom>
        </p:spPr>
        <p:txBody>
          <a:bodyPr wrap="none" lIns="0" tIns="0" rIns="0" bIns="0"/>
          <a:lstStyle/>
          <a:p>
            <a:pPr>
              <a:lnSpc>
                <a:spcPct val="100000"/>
              </a:lnSpc>
            </a:pPr>
            <a:r>
              <a:rPr lang="en-US" sz="3000" b="1">
                <a:solidFill>
                  <a:srgbClr val="FFC107"/>
                </a:solidFill>
                <a:latin typeface="Microsoft YaHei"/>
                <a:ea typeface="Microsoft YaHei"/>
              </a:rPr>
              <a:t>01</a:t>
            </a:r>
            <a:endParaRPr/>
          </a:p>
        </p:txBody>
      </p:sp>
      <p:sp>
        <p:nvSpPr>
          <p:cNvPr id="777" name="文本框 776" descr="{&quot;isTemplate&quot;:true,&quot;type&quot;:&quot;text&quot;}"/>
          <p:cNvSpPr txBox="1"/>
          <p:nvPr/>
        </p:nvSpPr>
        <p:spPr>
          <a:xfrm>
            <a:off x="571500" y="3619500"/>
            <a:ext cx="2476500" cy="352425"/>
          </a:xfrm>
          <a:prstGeom prst="rect">
            <a:avLst/>
          </a:prstGeom>
        </p:spPr>
        <p:txBody>
          <a:bodyPr wrap="none" lIns="0" tIns="0" rIns="0" bIns="0"/>
          <a:lstStyle/>
          <a:p>
            <a:pPr>
              <a:lnSpc>
                <a:spcPct val="140000"/>
              </a:lnSpc>
            </a:pPr>
            <a:r>
              <a:rPr lang="zh-CN" sz="1650" b="1">
                <a:solidFill>
                  <a:srgbClr val="FFFFFF"/>
                </a:solidFill>
                <a:latin typeface="Microsoft YaHei"/>
                <a:ea typeface="Microsoft YaHei"/>
              </a:rPr>
              <a:t>图书馆改进</a:t>
            </a:r>
            <a:endParaRPr/>
          </a:p>
        </p:txBody>
      </p:sp>
      <p:sp>
        <p:nvSpPr>
          <p:cNvPr id="778" name="文本框 777" descr="{&quot;isTemplate&quot;:true,&quot;type&quot;:&quot;text&quot;}"/>
          <p:cNvSpPr txBox="1"/>
          <p:nvPr/>
        </p:nvSpPr>
        <p:spPr>
          <a:xfrm>
            <a:off x="571500" y="4067175"/>
            <a:ext cx="2476500" cy="885825"/>
          </a:xfrm>
          <a:prstGeom prst="rect">
            <a:avLst/>
          </a:prstGeom>
        </p:spPr>
        <p:txBody>
          <a:bodyPr wrap="square" lIns="0" tIns="0" rIns="0" bIns="0">
            <a:normAutofit/>
          </a:bodyPr>
          <a:lstStyle/>
          <a:p>
            <a:pPr>
              <a:lnSpc>
                <a:spcPct val="160000"/>
              </a:lnSpc>
            </a:pPr>
            <a:r>
              <a:rPr lang="zh-CN" sz="1200">
                <a:solidFill>
                  <a:srgbClr val="FFFFFF">
                    <a:alpha val="76000"/>
                  </a:srgbClr>
                </a:solidFill>
                <a:latin typeface="Microsoft YaHei"/>
                <a:ea typeface="Microsoft YaHei"/>
              </a:rPr>
              <a:t>用模板二完成</a:t>
            </a:r>
            <a:r>
              <a:rPr lang="en-US" sz="1200">
                <a:solidFill>
                  <a:srgbClr val="FFFFFF">
                    <a:alpha val="76000"/>
                  </a:srgbClr>
                </a:solidFill>
                <a:latin typeface="Microsoft YaHei"/>
                <a:ea typeface="Microsoft YaHei"/>
              </a:rPr>
              <a:t> Writing 4</a:t>
            </a:r>
            <a:r>
              <a:rPr lang="zh-CN" sz="1200">
                <a:solidFill>
                  <a:srgbClr val="FFFFFF">
                    <a:alpha val="76000"/>
                  </a:srgbClr>
                </a:solidFill>
                <a:latin typeface="Microsoft YaHei"/>
                <a:ea typeface="Microsoft YaHei"/>
              </a:rPr>
              <a:t>，</a:t>
            </a:r>
            <a:r>
              <a:rPr lang="en-US" sz="1200">
                <a:solidFill>
                  <a:srgbClr val="FFFFFF">
                    <a:alpha val="76000"/>
                  </a:srgbClr>
                </a:solidFill>
                <a:latin typeface="Microsoft YaHei"/>
                <a:ea typeface="Microsoft YaHei"/>
              </a:rPr>
              <a:t>80 </a:t>
            </a:r>
            <a:r>
              <a:rPr lang="zh-CN" sz="1200">
                <a:solidFill>
                  <a:srgbClr val="FFFFFF">
                    <a:alpha val="76000"/>
                  </a:srgbClr>
                </a:solidFill>
                <a:latin typeface="Microsoft YaHei"/>
                <a:ea typeface="Microsoft YaHei"/>
              </a:rPr>
              <a:t>词左右，须说明问题并给出改进措施。</a:t>
            </a:r>
            <a:endParaRPr/>
          </a:p>
        </p:txBody>
      </p:sp>
      <p:sp>
        <p:nvSpPr>
          <p:cNvPr id="779" name="矩形: 圆角 778"/>
          <p:cNvSpPr/>
          <p:nvPr/>
        </p:nvSpPr>
        <p:spPr>
          <a:xfrm>
            <a:off x="3295650" y="2876550"/>
            <a:ext cx="2857500" cy="1971675"/>
          </a:xfrm>
          <a:prstGeom prst="roundRect">
            <a:avLst>
              <a:gd name="adj" fmla="val 5797"/>
            </a:avLst>
          </a:prstGeom>
          <a:solidFill>
            <a:srgbClr val="FFFFFF">
              <a:alpha val="8000"/>
            </a:srgbClr>
          </a:solidFill>
          <a:ln w="12700">
            <a:solidFill>
              <a:srgbClr val="FFFFFF">
                <a:alpha val="20000"/>
              </a:srgbClr>
            </a:solidFill>
            <a:prstDash val="solid"/>
          </a:ln>
        </p:spPr>
        <p:txBody>
          <a:bodyPr/>
          <a:lstStyle/>
          <a:p>
            <a:endParaRPr/>
          </a:p>
        </p:txBody>
      </p:sp>
      <p:sp>
        <p:nvSpPr>
          <p:cNvPr id="780" name="文本框 779" descr="{&quot;isTemplate&quot;:true,&quot;type&quot;:&quot;text&quot;}"/>
          <p:cNvSpPr txBox="1"/>
          <p:nvPr/>
        </p:nvSpPr>
        <p:spPr>
          <a:xfrm>
            <a:off x="3486150" y="3067050"/>
            <a:ext cx="2476500" cy="457200"/>
          </a:xfrm>
          <a:prstGeom prst="rect">
            <a:avLst/>
          </a:prstGeom>
        </p:spPr>
        <p:txBody>
          <a:bodyPr wrap="none" lIns="0" tIns="0" rIns="0" bIns="0"/>
          <a:lstStyle/>
          <a:p>
            <a:pPr>
              <a:lnSpc>
                <a:spcPct val="100000"/>
              </a:lnSpc>
            </a:pPr>
            <a:r>
              <a:rPr lang="en-US" sz="3000" b="1">
                <a:solidFill>
                  <a:srgbClr val="FFC107"/>
                </a:solidFill>
                <a:latin typeface="Microsoft YaHei"/>
                <a:ea typeface="Microsoft YaHei"/>
              </a:rPr>
              <a:t>02</a:t>
            </a:r>
            <a:endParaRPr/>
          </a:p>
        </p:txBody>
      </p:sp>
      <p:sp>
        <p:nvSpPr>
          <p:cNvPr id="781" name="文本框 780" descr="{&quot;isTemplate&quot;:true,&quot;type&quot;:&quot;text&quot;}"/>
          <p:cNvSpPr txBox="1"/>
          <p:nvPr/>
        </p:nvSpPr>
        <p:spPr>
          <a:xfrm>
            <a:off x="3486150" y="3619500"/>
            <a:ext cx="2476500" cy="352425"/>
          </a:xfrm>
          <a:prstGeom prst="rect">
            <a:avLst/>
          </a:prstGeom>
        </p:spPr>
        <p:txBody>
          <a:bodyPr wrap="none" lIns="0" tIns="0" rIns="0" bIns="0"/>
          <a:lstStyle/>
          <a:p>
            <a:pPr>
              <a:lnSpc>
                <a:spcPct val="140000"/>
              </a:lnSpc>
            </a:pPr>
            <a:r>
              <a:rPr lang="zh-CN" sz="1650" b="1">
                <a:solidFill>
                  <a:srgbClr val="FFFFFF"/>
                </a:solidFill>
                <a:latin typeface="Microsoft YaHei"/>
                <a:ea typeface="Microsoft YaHei"/>
              </a:rPr>
              <a:t>急救手册反馈</a:t>
            </a:r>
            <a:endParaRPr/>
          </a:p>
        </p:txBody>
      </p:sp>
      <p:sp>
        <p:nvSpPr>
          <p:cNvPr id="782" name="文本框 781" descr="{&quot;isTemplate&quot;:true,&quot;type&quot;:&quot;text&quot;}"/>
          <p:cNvSpPr txBox="1"/>
          <p:nvPr/>
        </p:nvSpPr>
        <p:spPr>
          <a:xfrm>
            <a:off x="3486150" y="4067175"/>
            <a:ext cx="2476500" cy="590550"/>
          </a:xfrm>
          <a:prstGeom prst="rect">
            <a:avLst/>
          </a:prstGeom>
        </p:spPr>
        <p:txBody>
          <a:bodyPr wrap="square" lIns="0" tIns="0" rIns="0" bIns="0">
            <a:normAutofit/>
          </a:bodyPr>
          <a:lstStyle/>
          <a:p>
            <a:pPr>
              <a:lnSpc>
                <a:spcPct val="160000"/>
              </a:lnSpc>
            </a:pPr>
            <a:r>
              <a:rPr lang="zh-CN" sz="1200">
                <a:solidFill>
                  <a:srgbClr val="FFFFFF">
                    <a:alpha val="76000"/>
                  </a:srgbClr>
                </a:solidFill>
                <a:latin typeface="Microsoft YaHei"/>
                <a:ea typeface="Microsoft YaHei"/>
              </a:rPr>
              <a:t>用模板一完成</a:t>
            </a:r>
            <a:r>
              <a:rPr lang="en-US" sz="1200">
                <a:solidFill>
                  <a:srgbClr val="FFFFFF">
                    <a:alpha val="76000"/>
                  </a:srgbClr>
                </a:solidFill>
                <a:latin typeface="Microsoft YaHei"/>
                <a:ea typeface="Microsoft YaHei"/>
              </a:rPr>
              <a:t> Writing 8</a:t>
            </a:r>
            <a:r>
              <a:rPr lang="zh-CN" sz="1200">
                <a:solidFill>
                  <a:srgbClr val="FFFFFF">
                    <a:alpha val="76000"/>
                  </a:srgbClr>
                </a:solidFill>
                <a:latin typeface="Microsoft YaHei"/>
                <a:ea typeface="Microsoft YaHei"/>
              </a:rPr>
              <a:t>，</a:t>
            </a:r>
            <a:r>
              <a:rPr lang="en-US" sz="1200">
                <a:solidFill>
                  <a:srgbClr val="FFFFFF">
                    <a:alpha val="76000"/>
                  </a:srgbClr>
                </a:solidFill>
                <a:latin typeface="Microsoft YaHei"/>
                <a:ea typeface="Microsoft YaHei"/>
              </a:rPr>
              <a:t>80 </a:t>
            </a:r>
            <a:r>
              <a:rPr lang="zh-CN" sz="1200">
                <a:solidFill>
                  <a:srgbClr val="FFFFFF">
                    <a:alpha val="76000"/>
                  </a:srgbClr>
                </a:solidFill>
                <a:latin typeface="Microsoft YaHei"/>
                <a:ea typeface="Microsoft YaHei"/>
              </a:rPr>
              <a:t>词左右，写出阅读感受与改进建议。</a:t>
            </a:r>
            <a:endParaRPr/>
          </a:p>
        </p:txBody>
      </p:sp>
      <p:sp>
        <p:nvSpPr>
          <p:cNvPr id="783" name="矩形: 圆角 782"/>
          <p:cNvSpPr/>
          <p:nvPr/>
        </p:nvSpPr>
        <p:spPr>
          <a:xfrm>
            <a:off x="6210300" y="2876550"/>
            <a:ext cx="2857500" cy="1971675"/>
          </a:xfrm>
          <a:prstGeom prst="roundRect">
            <a:avLst>
              <a:gd name="adj" fmla="val 5797"/>
            </a:avLst>
          </a:prstGeom>
          <a:solidFill>
            <a:srgbClr val="FFFFFF">
              <a:alpha val="8000"/>
            </a:srgbClr>
          </a:solidFill>
          <a:ln w="12700">
            <a:solidFill>
              <a:srgbClr val="FFFFFF">
                <a:alpha val="20000"/>
              </a:srgbClr>
            </a:solidFill>
            <a:prstDash val="solid"/>
          </a:ln>
        </p:spPr>
        <p:txBody>
          <a:bodyPr/>
          <a:lstStyle/>
          <a:p>
            <a:endParaRPr/>
          </a:p>
        </p:txBody>
      </p:sp>
      <p:sp>
        <p:nvSpPr>
          <p:cNvPr id="784" name="文本框 783" descr="{&quot;isTemplate&quot;:true,&quot;type&quot;:&quot;text&quot;}"/>
          <p:cNvSpPr txBox="1"/>
          <p:nvPr/>
        </p:nvSpPr>
        <p:spPr>
          <a:xfrm>
            <a:off x="6400800" y="3067050"/>
            <a:ext cx="2476500" cy="457200"/>
          </a:xfrm>
          <a:prstGeom prst="rect">
            <a:avLst/>
          </a:prstGeom>
        </p:spPr>
        <p:txBody>
          <a:bodyPr wrap="none" lIns="0" tIns="0" rIns="0" bIns="0"/>
          <a:lstStyle/>
          <a:p>
            <a:pPr>
              <a:lnSpc>
                <a:spcPct val="100000"/>
              </a:lnSpc>
            </a:pPr>
            <a:r>
              <a:rPr lang="en-US" sz="3000" b="1">
                <a:solidFill>
                  <a:srgbClr val="FFC107"/>
                </a:solidFill>
                <a:latin typeface="Microsoft YaHei"/>
                <a:ea typeface="Microsoft YaHei"/>
              </a:rPr>
              <a:t>03</a:t>
            </a:r>
            <a:endParaRPr/>
          </a:p>
        </p:txBody>
      </p:sp>
      <p:sp>
        <p:nvSpPr>
          <p:cNvPr id="785" name="文本框 784" descr="{&quot;isTemplate&quot;:true,&quot;type&quot;:&quot;text&quot;}"/>
          <p:cNvSpPr txBox="1"/>
          <p:nvPr/>
        </p:nvSpPr>
        <p:spPr>
          <a:xfrm>
            <a:off x="6400800" y="3619500"/>
            <a:ext cx="2476500" cy="352425"/>
          </a:xfrm>
          <a:prstGeom prst="rect">
            <a:avLst/>
          </a:prstGeom>
        </p:spPr>
        <p:txBody>
          <a:bodyPr wrap="none" lIns="0" tIns="0" rIns="0" bIns="0"/>
          <a:lstStyle/>
          <a:p>
            <a:pPr>
              <a:lnSpc>
                <a:spcPct val="140000"/>
              </a:lnSpc>
            </a:pPr>
            <a:r>
              <a:rPr lang="zh-CN" sz="1650" b="1">
                <a:solidFill>
                  <a:srgbClr val="FFFFFF"/>
                </a:solidFill>
                <a:latin typeface="Microsoft YaHei"/>
                <a:ea typeface="Microsoft YaHei"/>
              </a:rPr>
              <a:t>背句默写</a:t>
            </a:r>
            <a:endParaRPr/>
          </a:p>
        </p:txBody>
      </p:sp>
      <p:sp>
        <p:nvSpPr>
          <p:cNvPr id="786" name="文本框 785" descr="{&quot;isTemplate&quot;:true,&quot;type&quot;:&quot;text&quot;}"/>
          <p:cNvSpPr txBox="1"/>
          <p:nvPr/>
        </p:nvSpPr>
        <p:spPr>
          <a:xfrm>
            <a:off x="6400800" y="4067175"/>
            <a:ext cx="2476500" cy="590550"/>
          </a:xfrm>
          <a:prstGeom prst="rect">
            <a:avLst/>
          </a:prstGeom>
        </p:spPr>
        <p:txBody>
          <a:bodyPr wrap="square" lIns="0" tIns="0" rIns="0" bIns="0">
            <a:normAutofit/>
          </a:bodyPr>
          <a:lstStyle/>
          <a:p>
            <a:pPr>
              <a:lnSpc>
                <a:spcPct val="160000"/>
              </a:lnSpc>
            </a:pPr>
            <a:r>
              <a:rPr lang="zh-CN" sz="1200">
                <a:solidFill>
                  <a:srgbClr val="FFFFFF">
                    <a:alpha val="76000"/>
                  </a:srgbClr>
                </a:solidFill>
                <a:latin typeface="Microsoft YaHei"/>
                <a:ea typeface="Microsoft YaHei"/>
              </a:rPr>
              <a:t>背诵本讲</a:t>
            </a:r>
            <a:r>
              <a:rPr lang="en-US" sz="1200">
                <a:solidFill>
                  <a:srgbClr val="FFFFFF">
                    <a:alpha val="76000"/>
                  </a:srgbClr>
                </a:solidFill>
                <a:latin typeface="Microsoft YaHei"/>
                <a:ea typeface="Microsoft YaHei"/>
              </a:rPr>
              <a:t>"</a:t>
            </a:r>
            <a:r>
              <a:rPr lang="zh-CN" sz="1200">
                <a:solidFill>
                  <a:srgbClr val="FFFFFF">
                    <a:alpha val="76000"/>
                  </a:srgbClr>
                </a:solidFill>
                <a:latin typeface="Microsoft YaHei"/>
                <a:ea typeface="Microsoft YaHei"/>
              </a:rPr>
              <a:t>必背句三组</a:t>
            </a:r>
            <a:r>
              <a:rPr lang="en-US" sz="1200">
                <a:solidFill>
                  <a:srgbClr val="FFFFFF">
                    <a:alpha val="76000"/>
                  </a:srgbClr>
                </a:solidFill>
                <a:latin typeface="Microsoft YaHei"/>
                <a:ea typeface="Microsoft YaHei"/>
              </a:rPr>
              <a:t>"</a:t>
            </a:r>
            <a:r>
              <a:rPr lang="zh-CN" sz="1200">
                <a:solidFill>
                  <a:srgbClr val="FFFFFF">
                    <a:alpha val="76000"/>
                  </a:srgbClr>
                </a:solidFill>
                <a:latin typeface="Microsoft YaHei"/>
                <a:ea typeface="Microsoft YaHei"/>
              </a:rPr>
              <a:t>，每组各</a:t>
            </a:r>
            <a:r>
              <a:rPr lang="en-US" sz="1200">
                <a:solidFill>
                  <a:srgbClr val="FFFFFF">
                    <a:alpha val="76000"/>
                  </a:srgbClr>
                </a:solidFill>
                <a:latin typeface="Microsoft YaHei"/>
                <a:ea typeface="Microsoft YaHei"/>
              </a:rPr>
              <a:t> 3 </a:t>
            </a:r>
            <a:r>
              <a:rPr lang="zh-CN" sz="1200">
                <a:solidFill>
                  <a:srgbClr val="FFFFFF">
                    <a:alpha val="76000"/>
                  </a:srgbClr>
                </a:solidFill>
                <a:latin typeface="Microsoft YaHei"/>
                <a:ea typeface="Microsoft YaHei"/>
              </a:rPr>
              <a:t>句，下次课课堂抽查默写。</a:t>
            </a:r>
            <a:endParaRPr/>
          </a:p>
        </p:txBody>
      </p:sp>
      <p:sp>
        <p:nvSpPr>
          <p:cNvPr id="787" name="矩形: 圆角 786"/>
          <p:cNvSpPr/>
          <p:nvPr/>
        </p:nvSpPr>
        <p:spPr>
          <a:xfrm>
            <a:off x="9124950" y="2876550"/>
            <a:ext cx="2857500" cy="1971675"/>
          </a:xfrm>
          <a:prstGeom prst="roundRect">
            <a:avLst>
              <a:gd name="adj" fmla="val 5797"/>
            </a:avLst>
          </a:prstGeom>
          <a:solidFill>
            <a:srgbClr val="FFC107">
              <a:alpha val="14000"/>
            </a:srgbClr>
          </a:solidFill>
          <a:ln w="12700">
            <a:solidFill>
              <a:srgbClr val="FFC107">
                <a:alpha val="45000"/>
              </a:srgbClr>
            </a:solidFill>
            <a:prstDash val="solid"/>
          </a:ln>
        </p:spPr>
        <p:txBody>
          <a:bodyPr/>
          <a:lstStyle/>
          <a:p>
            <a:endParaRPr/>
          </a:p>
        </p:txBody>
      </p:sp>
      <p:sp>
        <p:nvSpPr>
          <p:cNvPr id="788" name="文本框 787" descr="{&quot;isTemplate&quot;:true,&quot;type&quot;:&quot;text&quot;}"/>
          <p:cNvSpPr txBox="1"/>
          <p:nvPr/>
        </p:nvSpPr>
        <p:spPr>
          <a:xfrm>
            <a:off x="9315450" y="3067050"/>
            <a:ext cx="2476500" cy="457200"/>
          </a:xfrm>
          <a:prstGeom prst="rect">
            <a:avLst/>
          </a:prstGeom>
        </p:spPr>
        <p:txBody>
          <a:bodyPr wrap="none" lIns="0" tIns="0" rIns="0" bIns="0"/>
          <a:lstStyle/>
          <a:p>
            <a:pPr>
              <a:lnSpc>
                <a:spcPct val="100000"/>
              </a:lnSpc>
            </a:pPr>
            <a:r>
              <a:rPr lang="en-US" sz="3000" b="1">
                <a:solidFill>
                  <a:srgbClr val="FFC107"/>
                </a:solidFill>
                <a:latin typeface="Microsoft YaHei"/>
                <a:ea typeface="Microsoft YaHei"/>
              </a:rPr>
              <a:t>04</a:t>
            </a:r>
            <a:endParaRPr/>
          </a:p>
        </p:txBody>
      </p:sp>
      <p:sp>
        <p:nvSpPr>
          <p:cNvPr id="789" name="文本框 788" descr="{&quot;isTemplate&quot;:true,&quot;type&quot;:&quot;text&quot;}"/>
          <p:cNvSpPr txBox="1"/>
          <p:nvPr/>
        </p:nvSpPr>
        <p:spPr>
          <a:xfrm>
            <a:off x="9315450" y="3619500"/>
            <a:ext cx="2476500" cy="352425"/>
          </a:xfrm>
          <a:prstGeom prst="rect">
            <a:avLst/>
          </a:prstGeom>
        </p:spPr>
        <p:txBody>
          <a:bodyPr wrap="none" lIns="0" tIns="0" rIns="0" bIns="0"/>
          <a:lstStyle/>
          <a:p>
            <a:pPr>
              <a:lnSpc>
                <a:spcPct val="140000"/>
              </a:lnSpc>
            </a:pPr>
            <a:r>
              <a:rPr lang="zh-CN" sz="1650" b="1">
                <a:solidFill>
                  <a:srgbClr val="FFFFFF"/>
                </a:solidFill>
                <a:latin typeface="Microsoft YaHei"/>
                <a:ea typeface="Microsoft YaHei"/>
              </a:rPr>
              <a:t>拓展练笔</a:t>
            </a:r>
            <a:endParaRPr/>
          </a:p>
        </p:txBody>
      </p:sp>
      <p:sp>
        <p:nvSpPr>
          <p:cNvPr id="790" name="文本框 789" descr="{&quot;isTemplate&quot;:true,&quot;type&quot;:&quot;text&quot;}"/>
          <p:cNvSpPr txBox="1"/>
          <p:nvPr/>
        </p:nvSpPr>
        <p:spPr>
          <a:xfrm>
            <a:off x="9315450" y="4067175"/>
            <a:ext cx="2476500" cy="885825"/>
          </a:xfrm>
          <a:prstGeom prst="rect">
            <a:avLst/>
          </a:prstGeom>
        </p:spPr>
        <p:txBody>
          <a:bodyPr wrap="square" lIns="0" tIns="0" rIns="0" bIns="0">
            <a:normAutofit/>
          </a:bodyPr>
          <a:lstStyle/>
          <a:p>
            <a:pPr>
              <a:lnSpc>
                <a:spcPct val="160000"/>
              </a:lnSpc>
            </a:pPr>
            <a:r>
              <a:rPr lang="zh-CN" sz="1200">
                <a:solidFill>
                  <a:srgbClr val="FFFFFF">
                    <a:alpha val="80000"/>
                  </a:srgbClr>
                </a:solidFill>
                <a:latin typeface="Microsoft YaHei"/>
                <a:ea typeface="Microsoft YaHei"/>
              </a:rPr>
              <a:t>节能提案（</a:t>
            </a:r>
            <a:r>
              <a:rPr lang="en-US" sz="1200">
                <a:solidFill>
                  <a:srgbClr val="FFFFFF">
                    <a:alpha val="80000"/>
                  </a:srgbClr>
                </a:solidFill>
                <a:latin typeface="Microsoft YaHei"/>
                <a:ea typeface="Microsoft YaHei"/>
              </a:rPr>
              <a:t>Writing 1</a:t>
            </a:r>
            <a:r>
              <a:rPr lang="zh-CN" sz="1200">
                <a:solidFill>
                  <a:srgbClr val="FFFFFF">
                    <a:alpha val="80000"/>
                  </a:srgbClr>
                </a:solidFill>
                <a:latin typeface="Microsoft YaHei"/>
                <a:ea typeface="Microsoft YaHei"/>
              </a:rPr>
              <a:t>）：引用一句中国古典诗词，不少于</a:t>
            </a:r>
            <a:r>
              <a:rPr lang="en-US" sz="1200">
                <a:solidFill>
                  <a:srgbClr val="FFFFFF">
                    <a:alpha val="80000"/>
                  </a:srgbClr>
                </a:solidFill>
                <a:latin typeface="Microsoft YaHei"/>
                <a:ea typeface="Microsoft YaHei"/>
              </a:rPr>
              <a:t> 100 </a:t>
            </a:r>
            <a:r>
              <a:rPr lang="zh-CN" sz="1200">
                <a:solidFill>
                  <a:srgbClr val="FFFFFF">
                    <a:alpha val="80000"/>
                  </a:srgbClr>
                </a:solidFill>
                <a:latin typeface="Microsoft YaHei"/>
                <a:ea typeface="Microsoft YaHei"/>
              </a:rPr>
              <a:t>词。</a:t>
            </a:r>
            <a:endParaRPr/>
          </a:p>
        </p:txBody>
      </p:sp>
      <p:sp>
        <p:nvSpPr>
          <p:cNvPr id="791" name="矩形: 圆角 790"/>
          <p:cNvSpPr/>
          <p:nvPr/>
        </p:nvSpPr>
        <p:spPr>
          <a:xfrm>
            <a:off x="381000" y="5095875"/>
            <a:ext cx="11430000" cy="495300"/>
          </a:xfrm>
          <a:prstGeom prst="roundRect">
            <a:avLst>
              <a:gd name="adj" fmla="val 23077"/>
            </a:avLst>
          </a:prstGeom>
          <a:solidFill>
            <a:srgbClr val="FFFFFF">
              <a:alpha val="6000"/>
            </a:srgbClr>
          </a:solidFill>
          <a:ln/>
        </p:spPr>
        <p:txBody>
          <a:bodyPr/>
          <a:lstStyle/>
          <a:p>
            <a:endParaRPr/>
          </a:p>
        </p:txBody>
      </p:sp>
      <p:pic>
        <p:nvPicPr>
          <p:cNvPr id="792" name="图形 791"/>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9600" y="5238750"/>
            <a:ext cx="209550" cy="209550"/>
          </a:xfrm>
          <a:prstGeom prst="rect">
            <a:avLst/>
          </a:prstGeom>
          <a:ln/>
        </p:spPr>
      </p:pic>
      <p:sp>
        <p:nvSpPr>
          <p:cNvPr id="793" name="文本框 792" descr="{&quot;isTemplate&quot;:true,&quot;type&quot;:&quot;text&quot;}"/>
          <p:cNvSpPr txBox="1"/>
          <p:nvPr/>
        </p:nvSpPr>
        <p:spPr>
          <a:xfrm>
            <a:off x="933450" y="5229225"/>
            <a:ext cx="6324600" cy="228600"/>
          </a:xfrm>
          <a:prstGeom prst="rect">
            <a:avLst/>
          </a:prstGeom>
        </p:spPr>
        <p:txBody>
          <a:bodyPr wrap="none" lIns="0" tIns="0" rIns="0" bIns="0"/>
          <a:lstStyle/>
          <a:p>
            <a:pPr>
              <a:lnSpc>
                <a:spcPct val="100000"/>
              </a:lnSpc>
            </a:pPr>
            <a:r>
              <a:rPr lang="zh-CN" sz="1500">
                <a:solidFill>
                  <a:srgbClr val="FFFFFF"/>
                </a:solidFill>
                <a:latin typeface="Microsoft YaHei"/>
                <a:ea typeface="Microsoft YaHei"/>
              </a:rPr>
              <a:t>批改重点：问题—建议—好处的逻辑链是否完整，三种时态是否各就各位。</a:t>
            </a:r>
            <a:endParaRPr/>
          </a:p>
        </p:txBody>
      </p:sp>
      <p:sp>
        <p:nvSpPr>
          <p:cNvPr id="794" name="矩形: 圆角 793"/>
          <p:cNvSpPr/>
          <p:nvPr/>
        </p:nvSpPr>
        <p:spPr>
          <a:xfrm>
            <a:off x="9715500" y="381000"/>
            <a:ext cx="1905000" cy="1905000"/>
          </a:xfrm>
          <a:prstGeom prst="roundRect">
            <a:avLst>
              <a:gd name="adj" fmla="val 50000"/>
            </a:avLst>
          </a:prstGeom>
          <a:ln w="12700">
            <a:solidFill>
              <a:srgbClr val="FFFFFF">
                <a:alpha val="13000"/>
              </a:srgbClr>
            </a:solidFill>
            <a:prstDash val="solid"/>
          </a:ln>
        </p:spPr>
        <p:txBody>
          <a:bodyPr/>
          <a:lstStyle/>
          <a:p>
            <a:endParaRPr/>
          </a:p>
        </p:txBody>
      </p:sp>
      <p:sp>
        <p:nvSpPr>
          <p:cNvPr id="795" name="矩形: 圆角 794"/>
          <p:cNvSpPr/>
          <p:nvPr/>
        </p:nvSpPr>
        <p:spPr>
          <a:xfrm>
            <a:off x="609600" y="5010150"/>
            <a:ext cx="1428750" cy="1428750"/>
          </a:xfrm>
          <a:prstGeom prst="roundRect">
            <a:avLst>
              <a:gd name="adj" fmla="val 50000"/>
            </a:avLst>
          </a:prstGeom>
          <a:ln w="12700">
            <a:solidFill>
              <a:srgbClr val="3D7BD9">
                <a:alpha val="50000"/>
              </a:srgbClr>
            </a:solidFill>
            <a:prstDash val="solid"/>
          </a:ln>
        </p:spPr>
        <p:txBody>
          <a:bodyPr/>
          <a:lstStyle/>
          <a:p>
            <a:endParaRPr/>
          </a:p>
        </p:txBody>
      </p:sp>
      <p:sp>
        <p:nvSpPr>
          <p:cNvPr id="796" name="矩形 795"/>
          <p:cNvSpPr/>
          <p:nvPr/>
        </p:nvSpPr>
        <p:spPr>
          <a:xfrm>
            <a:off x="0" y="0"/>
            <a:ext cx="95250" cy="6858000"/>
          </a:xfrm>
          <a:prstGeom prst="rect">
            <a:avLst/>
          </a:prstGeom>
          <a:solidFill>
            <a:srgbClr val="FFC107"/>
          </a:solidFill>
          <a:ln/>
        </p:spPr>
        <p:txBody>
          <a:bodyPr/>
          <a:lstStyle/>
          <a:p>
            <a:endParaRPr/>
          </a:p>
        </p:txBody>
      </p:sp>
      <p:sp>
        <p:nvSpPr>
          <p:cNvPr id="797" name="文本框 796" descr="{&quot;isTemplate&quot;:true,&quot;type&quot;:&quot;text&quot;}"/>
          <p:cNvSpPr txBox="1"/>
          <p:nvPr/>
        </p:nvSpPr>
        <p:spPr>
          <a:xfrm>
            <a:off x="11353800" y="6486525"/>
            <a:ext cx="457200" cy="161925"/>
          </a:xfrm>
          <a:prstGeom prst="rect">
            <a:avLst/>
          </a:prstGeom>
        </p:spPr>
        <p:txBody>
          <a:bodyPr wrap="none" lIns="0" tIns="0" rIns="0" bIns="0"/>
          <a:lstStyle/>
          <a:p>
            <a:pPr>
              <a:lnSpc>
                <a:spcPct val="100000"/>
              </a:lnSpc>
            </a:pPr>
            <a:r>
              <a:rPr lang="en-US" sz="1050">
                <a:solidFill>
                  <a:srgbClr val="FFFFFF">
                    <a:alpha val="55000"/>
                  </a:srgbClr>
                </a:solidFill>
                <a:latin typeface="Microsoft YaHei"/>
                <a:ea typeface="Microsoft YaHei"/>
              </a:rPr>
              <a:t>30 / 30</a:t>
            </a: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6397</Words>
  <Application>Microsoft Office PowerPoint</Application>
  <PresentationFormat>宽屏</PresentationFormat>
  <Paragraphs>649</Paragraphs>
  <Slides>30</Slides>
  <Notes>0</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30</vt:i4>
      </vt:variant>
    </vt:vector>
  </HeadingPairs>
  <TitlesOfParts>
    <vt:vector size="33" baseType="lpstr">
      <vt:lpstr>Microsoft YaHei</vt:lpstr>
      <vt:lpstr>Arial</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k38793</cp:lastModifiedBy>
  <cp:revision>4</cp:revision>
  <dcterms:created xsi:type="dcterms:W3CDTF">2026-10-01T17:26:53Z</dcterms:created>
  <dcterms:modified xsi:type="dcterms:W3CDTF">2026-10-14T14:37:35Z</dcterms:modified>
</cp:coreProperties>
</file>