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1</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3200400" y="3200400"/>
            <a:ext cx="57908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371600" y="1645920"/>
            <a:ext cx="9448495" cy="2286000"/>
          </a:xfrm>
          <a:prstGeom prst="rect">
            <a:avLst/>
          </a:prstGeom>
          <a:noFill/>
        </p:spPr>
        <p:txBody>
          <a:bodyPr wrap="square" tIns="25400" bIns="25400">
            <a:spAutoFit/>
          </a:bodyPr>
          <a:lstStyle/>
          <a:p>
            <a:pPr algn="ctr">
              <a:spcAft>
                <a:spcPts val="1400"/>
              </a:spcAft>
              <a:defRPr sz="4200" b="1">
                <a:solidFill>
                  <a:srgbClr val="1E3C72"/>
                </a:solidFill>
              </a:defRPr>
            </a:pPr>
            <a:r>
              <a:rPr>
                <a:latin typeface="Segoe UI"/>
                <a:ea typeface="Microsoft YaHei"/>
                <a:cs typeface="Microsoft YaHei"/>
              </a:rPr>
              <a:t>建议信写作高分突破</a:t>
            </a:r>
          </a:p>
          <a:p>
            <a:pPr algn="ctr">
              <a:defRPr sz="2000" b="0">
                <a:solidFill>
                  <a:srgbClr val="4682B4"/>
                </a:solidFill>
              </a:defRPr>
            </a:pPr>
            <a:r>
              <a:rPr>
                <a:latin typeface="Segoe UI"/>
                <a:ea typeface="Microsoft YaHei"/>
                <a:cs typeface="Microsoft YaHei"/>
              </a:rPr>
              <a:t>高考英语应用文 · 一轮复习写作专项（北京专用）</a:t>
            </a:r>
          </a:p>
        </p:txBody>
      </p:sp>
      <p:sp>
        <p:nvSpPr>
          <p:cNvPr id="6" name="TextBox 5"/>
          <p:cNvSpPr txBox="1"/>
          <p:nvPr/>
        </p:nvSpPr>
        <p:spPr>
          <a:xfrm>
            <a:off x="1371600" y="5669280"/>
            <a:ext cx="9448495" cy="457200"/>
          </a:xfrm>
          <a:prstGeom prst="rect">
            <a:avLst/>
          </a:prstGeom>
          <a:noFill/>
        </p:spPr>
        <p:txBody>
          <a:bodyPr wrap="square" tIns="25400" bIns="25400">
            <a:spAutoFit/>
          </a:bodyPr>
          <a:lstStyle/>
          <a:p>
            <a:pPr algn="ctr">
              <a:defRPr sz="1300" b="0">
                <a:solidFill>
                  <a:srgbClr val="7F8C8D"/>
                </a:solidFill>
              </a:defRPr>
            </a:pPr>
            <a:r>
              <a:rPr>
                <a:latin typeface="Segoe UI"/>
                <a:ea typeface="Microsoft YaHei"/>
                <a:cs typeface="Microsoft YaHei"/>
              </a:rPr>
              <a:t>高三英语备课组  |  写作高分突破 · 第 03 讲</a:t>
            </a:r>
          </a:p>
        </p:txBody>
      </p:sp>
      <p:sp>
        <p:nvSpPr>
          <p:cNvPr id="7" name="TextBox 6"/>
          <p:cNvSpPr txBox="1"/>
          <p:nvPr/>
        </p:nvSpPr>
        <p:spPr>
          <a:xfrm>
            <a:off x="4320000" y="6192000"/>
            <a:ext cx="3564000" cy="216000"/>
          </a:xfrm>
          <a:prstGeom prst="rect">
            <a:avLst/>
          </a:prstGeom>
          <a:noFill/>
        </p:spPr>
        <p:txBody>
          <a:bodyPr wrap="none" lIns="0" tIns="0" rIns="0" bIns="0">
            <a:spAutoFit/>
          </a:bodyPr>
          <a:lstStyle/>
          <a:p>
            <a:pPr algn="ctr"/>
            <a:r>
              <a:rPr sz="1200" spc="150">
                <a:solidFill>
                  <a:srgbClr val="7F8C8D"/>
                </a:solidFill>
                <a:latin typeface="Microsoft YaHei"/>
                <a:ea typeface="Microsoft YaHei"/>
              </a:rPr>
              <a:t>张浩英语课堂</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2</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09728"/>
            <a:ext cx="10728655" cy="731520"/>
          </a:xfrm>
          <a:prstGeom prst="rect">
            <a:avLst/>
          </a:prstGeom>
          <a:noFill/>
        </p:spPr>
        <p:txBody>
          <a:bodyPr wrap="square" tIns="25400" bIns="25400">
            <a:spAutoFit/>
          </a:bodyPr>
          <a:lstStyle/>
          <a:p>
            <a:pPr algn="l">
              <a:defRPr sz="2800" b="1">
                <a:solidFill>
                  <a:srgbClr val="FFFFFF"/>
                </a:solidFill>
              </a:defRPr>
            </a:pPr>
            <a:r>
              <a:rPr>
                <a:latin typeface="Segoe UI"/>
                <a:ea typeface="Microsoft YaHei"/>
                <a:cs typeface="Microsoft YaHei"/>
              </a:rPr>
              <a:t>本讲导航</a:t>
            </a:r>
          </a:p>
        </p:txBody>
      </p:sp>
      <p:sp>
        <p:nvSpPr>
          <p:cNvPr id="6" name="TextBox 5"/>
          <p:cNvSpPr txBox="1"/>
          <p:nvPr/>
        </p:nvSpPr>
        <p:spPr>
          <a:xfrm>
            <a:off x="1371600" y="1645920"/>
            <a:ext cx="9448495" cy="4572000"/>
          </a:xfrm>
          <a:prstGeom prst="rect">
            <a:avLst/>
          </a:prstGeom>
          <a:noFill/>
        </p:spPr>
        <p:txBody>
          <a:bodyPr wrap="square" tIns="25400" bIns="25400">
            <a:spAutoFit/>
          </a:bodyPr>
          <a:lstStyle/>
          <a:p>
            <a:pPr algn="l">
              <a:spcAft>
                <a:spcPts val="1400"/>
              </a:spcAft>
              <a:defRPr sz="2000" b="1">
                <a:solidFill>
                  <a:srgbClr val="FFC107"/>
                </a:solidFill>
              </a:defRPr>
            </a:pPr>
            <a:r>
              <a:rPr>
                <a:latin typeface="Segoe UI"/>
                <a:ea typeface="Microsoft YaHei"/>
                <a:cs typeface="Microsoft YaHei"/>
              </a:rPr>
              <a:t>01  文体认知：建议信是什么、写给谁、怎么定语气</a:t>
            </a:r>
          </a:p>
          <a:p>
            <a:pPr algn="l">
              <a:spcAft>
                <a:spcPts val="1400"/>
              </a:spcAft>
              <a:defRPr sz="2000" b="0">
                <a:solidFill>
                  <a:srgbClr val="2C3E50"/>
                </a:solidFill>
              </a:defRPr>
            </a:pPr>
            <a:r>
              <a:rPr>
                <a:latin typeface="Segoe UI"/>
                <a:ea typeface="Microsoft YaHei"/>
                <a:cs typeface="Microsoft YaHei"/>
              </a:rPr>
              <a:t>02  结构要素：六要素 + 黄金三段式框架</a:t>
            </a:r>
          </a:p>
          <a:p>
            <a:pPr algn="l">
              <a:spcAft>
                <a:spcPts val="1400"/>
              </a:spcAft>
              <a:defRPr sz="2000" b="0">
                <a:solidFill>
                  <a:srgbClr val="2C3E50"/>
                </a:solidFill>
              </a:defRPr>
            </a:pPr>
            <a:r>
              <a:rPr>
                <a:latin typeface="Segoe UI"/>
                <a:ea typeface="Microsoft YaHei"/>
                <a:cs typeface="Microsoft YaHei"/>
              </a:rPr>
              <a:t>03  语料速记：四类高频词块 + 三组必背句</a:t>
            </a:r>
          </a:p>
          <a:p>
            <a:pPr algn="l">
              <a:spcAft>
                <a:spcPts val="1400"/>
              </a:spcAft>
              <a:defRPr sz="2000" b="0">
                <a:solidFill>
                  <a:srgbClr val="2C3E50"/>
                </a:solidFill>
              </a:defRPr>
            </a:pPr>
            <a:r>
              <a:rPr>
                <a:latin typeface="Segoe UI"/>
                <a:ea typeface="Microsoft YaHei"/>
                <a:cs typeface="Microsoft YaHei"/>
              </a:rPr>
              <a:t>04  万能模板：非正式 / 正式两套填空模板</a:t>
            </a:r>
          </a:p>
          <a:p>
            <a:pPr algn="l">
              <a:spcAft>
                <a:spcPts val="1400"/>
              </a:spcAft>
              <a:defRPr sz="2000" b="0">
                <a:solidFill>
                  <a:srgbClr val="2C3E50"/>
                </a:solidFill>
              </a:defRPr>
            </a:pPr>
            <a:r>
              <a:rPr>
                <a:latin typeface="Segoe UI"/>
                <a:ea typeface="Microsoft YaHei"/>
                <a:cs typeface="Microsoft YaHei"/>
              </a:rPr>
              <a:t>05  高分句型：四类提分句式与失分点对照</a:t>
            </a:r>
          </a:p>
          <a:p>
            <a:pPr algn="l">
              <a:spcAft>
                <a:spcPts val="1400"/>
              </a:spcAft>
              <a:defRPr sz="2000" b="0">
                <a:solidFill>
                  <a:srgbClr val="2C3E50"/>
                </a:solidFill>
              </a:defRPr>
            </a:pPr>
            <a:r>
              <a:rPr>
                <a:latin typeface="Segoe UI"/>
                <a:ea typeface="Microsoft YaHei"/>
                <a:cs typeface="Microsoft YaHei"/>
              </a:rPr>
              <a:t>06  真题演练：北京真题范例 + 新考向十题预测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E3C72"/>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3</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3657600" y="3108960"/>
            <a:ext cx="48764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371600" y="1097280"/>
            <a:ext cx="9448495" cy="1828800"/>
          </a:xfrm>
          <a:prstGeom prst="rect">
            <a:avLst/>
          </a:prstGeom>
          <a:noFill/>
        </p:spPr>
        <p:txBody>
          <a:bodyPr wrap="square" tIns="25400" bIns="25400">
            <a:spAutoFit/>
          </a:bodyPr>
          <a:lstStyle/>
          <a:p>
            <a:pPr algn="ctr">
              <a:spcAft>
                <a:spcPts val="1000"/>
              </a:spcAft>
              <a:defRPr sz="3400" b="1">
                <a:solidFill>
                  <a:srgbClr val="FFFFFF"/>
                </a:solidFill>
              </a:defRPr>
            </a:pPr>
            <a:r>
              <a:rPr>
                <a:latin typeface="Segoe UI"/>
                <a:ea typeface="Microsoft YaHei"/>
                <a:cs typeface="Microsoft YaHei"/>
              </a:rPr>
              <a:t>PART 01　文体认知</a:t>
            </a:r>
          </a:p>
          <a:p>
            <a:pPr algn="ctr">
              <a:defRPr sz="1700" b="0">
                <a:solidFill>
                  <a:srgbClr val="ECF0F1"/>
                </a:solidFill>
              </a:defRPr>
            </a:pPr>
            <a:r>
              <a:rPr>
                <a:latin typeface="Segoe UI"/>
                <a:ea typeface="Microsoft YaHei"/>
                <a:cs typeface="Microsoft YaHei"/>
              </a:rPr>
              <a:t>先弄清写给谁，再决定用什么语气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4</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建议信：定义与两大类型</a:t>
            </a:r>
          </a:p>
        </p:txBody>
      </p:sp>
      <p:sp>
        <p:nvSpPr>
          <p:cNvPr id="7" name="TextBox 6"/>
          <p:cNvSpPr txBox="1"/>
          <p:nvPr/>
        </p:nvSpPr>
        <p:spPr>
          <a:xfrm>
            <a:off x="822960" y="1371600"/>
            <a:ext cx="10545775" cy="4846320"/>
          </a:xfrm>
          <a:prstGeom prst="rect">
            <a:avLst/>
          </a:prstGeom>
          <a:noFill/>
        </p:spPr>
        <p:txBody>
          <a:bodyPr wrap="square" tIns="25400" bIns="25400">
            <a:spAutoFit/>
          </a:bodyPr>
          <a:lstStyle/>
          <a:p>
            <a:pPr>
              <a:spcAft>
                <a:spcPts val="400"/>
              </a:spcAft>
              <a:defRPr sz="2000" b="1">
                <a:solidFill>
                  <a:srgbClr val="1E3C72"/>
                </a:solidFill>
              </a:defRPr>
            </a:pPr>
            <a:r>
              <a:rPr>
                <a:latin typeface="Segoe UI"/>
                <a:ea typeface="Microsoft YaHei"/>
                <a:cs typeface="Microsoft YaHei"/>
              </a:rPr>
              <a:t>什么是建议信</a:t>
            </a:r>
          </a:p>
          <a:p>
            <a:pPr lvl="1">
              <a:spcAft>
                <a:spcPts val="300"/>
              </a:spcAft>
              <a:defRPr sz="1500" b="0">
                <a:solidFill>
                  <a:srgbClr val="7F8C8D"/>
                </a:solidFill>
              </a:defRPr>
            </a:pPr>
            <a:r>
              <a:rPr>
                <a:latin typeface="Segoe UI"/>
                <a:ea typeface="Microsoft YaHei"/>
                <a:cs typeface="Microsoft YaHei"/>
              </a:rPr>
              <a:t>  写信人向老师、校长、学生会、报社、朋友等提出改进建议的英文书信应用文。</a:t>
            </a:r>
          </a:p>
          <a:p>
            <a:pPr lvl="1">
              <a:spcAft>
                <a:spcPts val="300"/>
              </a:spcAft>
              <a:defRPr sz="1500" b="0">
                <a:solidFill>
                  <a:srgbClr val="7F8C8D"/>
                </a:solidFill>
              </a:defRPr>
            </a:pPr>
            <a:r>
              <a:rPr>
                <a:latin typeface="Segoe UI"/>
                <a:ea typeface="Microsoft YaHei"/>
                <a:cs typeface="Microsoft YaHei"/>
              </a:rPr>
              <a:t>  写作任务链：客观指出现存问题 → 条理清晰提出可行建议 → 说明每条建议的好处 → 礼貌恳请采纳 → 结尾表达期待变化。</a:t>
            </a:r>
          </a:p>
          <a:p>
            <a:pPr>
              <a:spcAft>
                <a:spcPts val="400"/>
              </a:spcAft>
              <a:defRPr sz="2000" b="1">
                <a:solidFill>
                  <a:srgbClr val="1E3C72"/>
                </a:solidFill>
              </a:defRPr>
            </a:pPr>
            <a:r>
              <a:rPr>
                <a:latin typeface="Segoe UI"/>
                <a:ea typeface="Microsoft YaHei"/>
                <a:cs typeface="Microsoft YaHei"/>
              </a:rPr>
              <a:t>类型一 · 正式建议（Formal）</a:t>
            </a:r>
          </a:p>
          <a:p>
            <a:pPr lvl="1">
              <a:spcAft>
                <a:spcPts val="300"/>
              </a:spcAft>
              <a:defRPr sz="1500" b="0">
                <a:solidFill>
                  <a:srgbClr val="7F8C8D"/>
                </a:solidFill>
              </a:defRPr>
            </a:pPr>
            <a:r>
              <a:rPr>
                <a:latin typeface="Segoe UI"/>
                <a:ea typeface="Microsoft YaHei"/>
                <a:cs typeface="Microsoft YaHei"/>
              </a:rPr>
              <a:t>  对象：学校、校方、报社、活动负责人（Principal Smith / Student Union / Editor / Mr. Wilson）。</a:t>
            </a:r>
          </a:p>
          <a:p>
            <a:pPr lvl="1">
              <a:spcAft>
                <a:spcPts val="300"/>
              </a:spcAft>
              <a:defRPr sz="1500" b="0">
                <a:solidFill>
                  <a:srgbClr val="7F8C8D"/>
                </a:solidFill>
              </a:defRPr>
            </a:pPr>
            <a:r>
              <a:rPr>
                <a:latin typeface="Segoe UI"/>
                <a:ea typeface="Microsoft YaHei"/>
                <a:cs typeface="Microsoft YaHei"/>
              </a:rPr>
              <a:t>  话题：校园改进、城市环保、图书馆优化、讲座与比赛方案完善、节能提案。</a:t>
            </a:r>
          </a:p>
          <a:p>
            <a:pPr lvl="1">
              <a:spcAft>
                <a:spcPts val="300"/>
              </a:spcAft>
              <a:defRPr sz="1500" b="0">
                <a:solidFill>
                  <a:srgbClr val="7F8C8D"/>
                </a:solidFill>
              </a:defRPr>
            </a:pPr>
            <a:r>
              <a:rPr>
                <a:latin typeface="Segoe UI"/>
                <a:ea typeface="Microsoft YaHei"/>
                <a:cs typeface="Microsoft YaHei"/>
              </a:rPr>
              <a:t>  格式：Dear Sir/Madam 等正式称呼；落款 Yours sincerely, Li Hua。</a:t>
            </a:r>
          </a:p>
          <a:p>
            <a:pPr>
              <a:spcAft>
                <a:spcPts val="400"/>
              </a:spcAft>
              <a:defRPr sz="2000" b="1">
                <a:solidFill>
                  <a:srgbClr val="1E3C72"/>
                </a:solidFill>
              </a:defRPr>
            </a:pPr>
            <a:r>
              <a:rPr>
                <a:latin typeface="Segoe UI"/>
                <a:ea typeface="Microsoft YaHei"/>
                <a:cs typeface="Microsoft YaHei"/>
              </a:rPr>
              <a:t>类型二 · 非正式建议（Informal）</a:t>
            </a:r>
          </a:p>
          <a:p>
            <a:pPr lvl="1">
              <a:spcAft>
                <a:spcPts val="300"/>
              </a:spcAft>
              <a:defRPr sz="1500" b="0">
                <a:solidFill>
                  <a:srgbClr val="7F8C8D"/>
                </a:solidFill>
              </a:defRPr>
            </a:pPr>
            <a:r>
              <a:rPr>
                <a:latin typeface="Segoe UI"/>
                <a:ea typeface="Microsoft YaHei"/>
                <a:cs typeface="Microsoft YaHei"/>
              </a:rPr>
              <a:t>  对象：同学、好友（Jim、Brian 等），多为一轮复习中最高频的「来信求助—回信建议」情境。</a:t>
            </a:r>
          </a:p>
          <a:p>
            <a:pPr lvl="1">
              <a:spcAft>
                <a:spcPts val="300"/>
              </a:spcAft>
              <a:defRPr sz="1500" b="0">
                <a:solidFill>
                  <a:srgbClr val="7F8C8D"/>
                </a:solidFill>
              </a:defRPr>
            </a:pPr>
            <a:r>
              <a:rPr>
                <a:latin typeface="Segoe UI"/>
                <a:ea typeface="Microsoft YaHei"/>
                <a:cs typeface="Microsoft YaHei"/>
              </a:rPr>
              <a:t>  话题：学习困惑、出行与旅行路线、活动策划、礼物推荐、无法赴约的替代方案、投稿内容建议。</a:t>
            </a:r>
          </a:p>
          <a:p>
            <a:pPr lvl="1">
              <a:spcAft>
                <a:spcPts val="300"/>
              </a:spcAft>
              <a:defRPr sz="1500" b="0">
                <a:solidFill>
                  <a:srgbClr val="7F8C8D"/>
                </a:solidFill>
              </a:defRPr>
            </a:pPr>
            <a:r>
              <a:rPr>
                <a:latin typeface="Segoe UI"/>
                <a:ea typeface="Microsoft YaHei"/>
                <a:cs typeface="Microsoft YaHei"/>
              </a:rPr>
              <a:t>  格式：Dear Jim / Dear Brian；落款 Yours, Li Hua。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5</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正式 vs 非正式：一句话看清差别</a:t>
            </a:r>
          </a:p>
        </p:txBody>
      </p:sp>
      <p:sp>
        <p:nvSpPr>
          <p:cNvPr id="7" name="Rectangle 6"/>
          <p:cNvSpPr/>
          <p:nvPr/>
        </p:nvSpPr>
        <p:spPr>
          <a:xfrm>
            <a:off x="6035040" y="1188720"/>
            <a:ext cx="27432" cy="5029200"/>
          </a:xfrm>
          <a:prstGeom prst="rect">
            <a:avLst/>
          </a:prstGeom>
          <a:solidFill>
            <a:srgbClr val="ECF0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【正式建议 · 给校方 / 报社 / 负责人】</a:t>
            </a:r>
          </a:p>
          <a:p>
            <a:pPr>
              <a:spcAft>
                <a:spcPts val="700"/>
              </a:spcAft>
              <a:defRPr sz="1500" b="0">
                <a:solidFill>
                  <a:srgbClr val="2C3E50"/>
                </a:solidFill>
              </a:defRPr>
            </a:pPr>
            <a:r>
              <a:rPr>
                <a:latin typeface="Segoe UI"/>
                <a:ea typeface="Microsoft YaHei"/>
                <a:cs typeface="Microsoft YaHei"/>
              </a:rPr>
              <a:t>称呼：Dear Sir/Madam；Dear Principal Smith；Dear Editor</a:t>
            </a:r>
          </a:p>
          <a:p>
            <a:pPr>
              <a:spcAft>
                <a:spcPts val="700"/>
              </a:spcAft>
              <a:defRPr sz="1500" b="0">
                <a:solidFill>
                  <a:srgbClr val="2C3E50"/>
                </a:solidFill>
              </a:defRPr>
            </a:pPr>
            <a:r>
              <a:rPr>
                <a:latin typeface="Segoe UI"/>
                <a:ea typeface="Microsoft YaHei"/>
                <a:cs typeface="Microsoft YaHei"/>
              </a:rPr>
              <a:t>语气：客观、礼貌、克制，避免情绪化表达</a:t>
            </a:r>
          </a:p>
          <a:p>
            <a:pPr>
              <a:spcAft>
                <a:spcPts val="700"/>
              </a:spcAft>
              <a:defRPr sz="1500" b="0">
                <a:solidFill>
                  <a:srgbClr val="2C3E50"/>
                </a:solidFill>
              </a:defRPr>
            </a:pPr>
            <a:r>
              <a:rPr>
                <a:latin typeface="Segoe UI"/>
                <a:ea typeface="Microsoft YaHei"/>
                <a:cs typeface="Microsoft YaHei"/>
              </a:rPr>
              <a:t>常用句式：I am writing to put forward... / the school ought to...</a:t>
            </a:r>
          </a:p>
          <a:p>
            <a:pPr>
              <a:spcAft>
                <a:spcPts val="700"/>
              </a:spcAft>
              <a:defRPr sz="1500" b="0">
                <a:solidFill>
                  <a:srgbClr val="2C3E50"/>
                </a:solidFill>
              </a:defRPr>
            </a:pPr>
            <a:r>
              <a:rPr>
                <a:latin typeface="Segoe UI"/>
                <a:ea typeface="Microsoft YaHei"/>
                <a:cs typeface="Microsoft YaHei"/>
              </a:rPr>
              <a:t>建议口吻：It would be wise to... / It is suggested that...</a:t>
            </a:r>
          </a:p>
          <a:p>
            <a:pPr>
              <a:spcAft>
                <a:spcPts val="700"/>
              </a:spcAft>
              <a:defRPr sz="1500" b="0">
                <a:solidFill>
                  <a:srgbClr val="2C3E50"/>
                </a:solidFill>
              </a:defRPr>
            </a:pPr>
            <a:r>
              <a:rPr>
                <a:latin typeface="Segoe UI"/>
                <a:ea typeface="Microsoft YaHei"/>
                <a:cs typeface="Microsoft YaHei"/>
              </a:rPr>
              <a:t>落款：Yours sincerely, Li Hua</a:t>
            </a:r>
          </a:p>
          <a:p>
            <a:pPr>
              <a:spcAft>
                <a:spcPts val="700"/>
              </a:spcAft>
              <a:defRPr sz="1500" b="0">
                <a:solidFill>
                  <a:srgbClr val="2C3E50"/>
                </a:solidFill>
              </a:defRPr>
            </a:pPr>
            <a:r>
              <a:rPr>
                <a:latin typeface="Segoe UI"/>
                <a:ea typeface="Microsoft YaHei"/>
                <a:cs typeface="Microsoft YaHei"/>
              </a:rPr>
              <a:t>高分关键：问题描述准确 + 方案可落地 + 附配套细节</a:t>
            </a:r>
          </a:p>
        </p:txBody>
      </p:sp>
      <p:sp>
        <p:nvSpPr>
          <p:cNvPr id="9" name="TextBox 8"/>
          <p:cNvSpPr txBox="1"/>
          <p:nvPr/>
        </p:nvSpPr>
        <p:spPr>
          <a:xfrm>
            <a:off x="63093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【非正式建议 · 给同学 / 好友】</a:t>
            </a:r>
          </a:p>
          <a:p>
            <a:pPr>
              <a:spcAft>
                <a:spcPts val="700"/>
              </a:spcAft>
              <a:defRPr sz="1500" b="0">
                <a:solidFill>
                  <a:srgbClr val="2C3E50"/>
                </a:solidFill>
              </a:defRPr>
            </a:pPr>
            <a:r>
              <a:rPr>
                <a:latin typeface="Segoe UI"/>
                <a:ea typeface="Microsoft YaHei"/>
                <a:cs typeface="Microsoft YaHei"/>
              </a:rPr>
              <a:t>称呼：Dear Jim；Dear Brian；Hi, Jim</a:t>
            </a:r>
          </a:p>
          <a:p>
            <a:pPr>
              <a:spcAft>
                <a:spcPts val="700"/>
              </a:spcAft>
              <a:defRPr sz="1500" b="0">
                <a:solidFill>
                  <a:srgbClr val="2C3E50"/>
                </a:solidFill>
              </a:defRPr>
            </a:pPr>
            <a:r>
              <a:rPr>
                <a:latin typeface="Segoe UI"/>
                <a:ea typeface="Microsoft YaHei"/>
                <a:cs typeface="Microsoft YaHei"/>
              </a:rPr>
              <a:t>语气：亲切、口语化、有温度，可带感叹句</a:t>
            </a:r>
          </a:p>
          <a:p>
            <a:pPr>
              <a:spcAft>
                <a:spcPts val="700"/>
              </a:spcAft>
              <a:defRPr sz="1500" b="0">
                <a:solidFill>
                  <a:srgbClr val="2C3E50"/>
                </a:solidFill>
              </a:defRPr>
            </a:pPr>
            <a:r>
              <a:rPr>
                <a:latin typeface="Segoe UI"/>
                <a:ea typeface="Microsoft YaHei"/>
                <a:cs typeface="Microsoft YaHei"/>
              </a:rPr>
              <a:t>常用句式：You'd better... / It's a good choice to...</a:t>
            </a:r>
          </a:p>
          <a:p>
            <a:pPr>
              <a:spcAft>
                <a:spcPts val="700"/>
              </a:spcAft>
              <a:defRPr sz="1500" b="0">
                <a:solidFill>
                  <a:srgbClr val="2C3E50"/>
                </a:solidFill>
              </a:defRPr>
            </a:pPr>
            <a:r>
              <a:rPr>
                <a:latin typeface="Segoe UI"/>
                <a:ea typeface="Microsoft YaHei"/>
                <a:cs typeface="Microsoft YaHei"/>
              </a:rPr>
              <a:t>建议口吻：Why not...? / I'd recommend...</a:t>
            </a:r>
          </a:p>
          <a:p>
            <a:pPr>
              <a:spcAft>
                <a:spcPts val="700"/>
              </a:spcAft>
              <a:defRPr sz="1500" b="0">
                <a:solidFill>
                  <a:srgbClr val="2C3E50"/>
                </a:solidFill>
              </a:defRPr>
            </a:pPr>
            <a:r>
              <a:rPr>
                <a:latin typeface="Segoe UI"/>
                <a:ea typeface="Microsoft YaHei"/>
                <a:cs typeface="Microsoft YaHei"/>
              </a:rPr>
              <a:t>落款：Yours, Li Hua</a:t>
            </a:r>
          </a:p>
          <a:p>
            <a:pPr>
              <a:spcAft>
                <a:spcPts val="700"/>
              </a:spcAft>
              <a:defRPr sz="1500" b="0">
                <a:solidFill>
                  <a:srgbClr val="2C3E50"/>
                </a:solidFill>
              </a:defRPr>
            </a:pPr>
            <a:r>
              <a:rPr>
                <a:latin typeface="Segoe UI"/>
                <a:ea typeface="Microsoft YaHei"/>
                <a:cs typeface="Microsoft YaHei"/>
              </a:rPr>
              <a:t>高分关键：理由充分 + 贴合对方真实需求与场景</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6</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写作目的 · 核心时态 · 语气底线</a:t>
            </a:r>
          </a:p>
        </p:txBody>
      </p:sp>
      <p:sp>
        <p:nvSpPr>
          <p:cNvPr id="7" name="TextBox 6"/>
          <p:cNvSpPr txBox="1"/>
          <p:nvPr/>
        </p:nvSpPr>
        <p:spPr>
          <a:xfrm>
            <a:off x="822960" y="1371600"/>
            <a:ext cx="10545775" cy="4846320"/>
          </a:xfrm>
          <a:prstGeom prst="rect">
            <a:avLst/>
          </a:prstGeom>
          <a:noFill/>
        </p:spPr>
        <p:txBody>
          <a:bodyPr wrap="square" tIns="25400" bIns="25400">
            <a:spAutoFit/>
          </a:bodyPr>
          <a:lstStyle/>
          <a:p>
            <a:pPr>
              <a:spcAft>
                <a:spcPts val="400"/>
              </a:spcAft>
              <a:defRPr sz="2000" b="1">
                <a:solidFill>
                  <a:srgbClr val="1E3C72"/>
                </a:solidFill>
              </a:defRPr>
            </a:pPr>
            <a:r>
              <a:rPr>
                <a:latin typeface="Segoe UI"/>
                <a:ea typeface="Microsoft YaHei"/>
                <a:cs typeface="Microsoft YaHei"/>
              </a:rPr>
              <a:t>写作目的</a:t>
            </a:r>
          </a:p>
          <a:p>
            <a:pPr lvl="1">
              <a:spcAft>
                <a:spcPts val="300"/>
              </a:spcAft>
              <a:defRPr sz="1500" b="0">
                <a:solidFill>
                  <a:srgbClr val="7F8C8D"/>
                </a:solidFill>
              </a:defRPr>
            </a:pPr>
            <a:r>
              <a:rPr>
                <a:latin typeface="Segoe UI"/>
                <a:ea typeface="Microsoft YaHei"/>
                <a:cs typeface="Microsoft YaHei"/>
              </a:rPr>
              <a:t>  客观指出现存问题，条理清晰提出可行的改进建议，说明每条建议的好处，礼貌恳请对方采纳，结尾表达期待变化。</a:t>
            </a:r>
          </a:p>
          <a:p>
            <a:pPr>
              <a:spcAft>
                <a:spcPts val="400"/>
              </a:spcAft>
              <a:defRPr sz="2000" b="1">
                <a:solidFill>
                  <a:srgbClr val="1E3C72"/>
                </a:solidFill>
              </a:defRPr>
            </a:pPr>
            <a:r>
              <a:rPr>
                <a:latin typeface="Segoe UI"/>
                <a:ea typeface="Microsoft YaHei"/>
                <a:cs typeface="Microsoft YaHei"/>
              </a:rPr>
              <a:t>三种时态各管一段（阅卷高频扣分点）</a:t>
            </a:r>
          </a:p>
          <a:p>
            <a:pPr lvl="1">
              <a:spcAft>
                <a:spcPts val="300"/>
              </a:spcAft>
              <a:defRPr sz="1500" b="0">
                <a:solidFill>
                  <a:srgbClr val="7F8C8D"/>
                </a:solidFill>
              </a:defRPr>
            </a:pPr>
            <a:r>
              <a:rPr>
                <a:latin typeface="Segoe UI"/>
                <a:ea typeface="Microsoft YaHei"/>
                <a:cs typeface="Microsoft YaHei"/>
              </a:rPr>
              <a:t>  一般现在时 → 描述现状与问题：Now there are few new books and the reading room closes too early.</a:t>
            </a:r>
          </a:p>
          <a:p>
            <a:pPr lvl="1">
              <a:spcAft>
                <a:spcPts val="300"/>
              </a:spcAft>
              <a:defRPr sz="1500" b="0">
                <a:solidFill>
                  <a:srgbClr val="7F8C8D"/>
                </a:solidFill>
              </a:defRPr>
            </a:pPr>
            <a:r>
              <a:rPr>
                <a:latin typeface="Segoe UI"/>
                <a:ea typeface="Microsoft YaHei"/>
                <a:cs typeface="Microsoft YaHei"/>
              </a:rPr>
              <a:t>  一般将来时 → 说明建议带来的好处：If so, we will have more materials to study.</a:t>
            </a:r>
          </a:p>
          <a:p>
            <a:pPr lvl="1">
              <a:spcAft>
                <a:spcPts val="300"/>
              </a:spcAft>
              <a:defRPr sz="1500" b="0">
                <a:solidFill>
                  <a:srgbClr val="7F8C8D"/>
                </a:solidFill>
              </a:defRPr>
            </a:pPr>
            <a:r>
              <a:rPr>
                <a:latin typeface="Segoe UI"/>
                <a:ea typeface="Microsoft YaHei"/>
                <a:cs typeface="Microsoft YaHei"/>
              </a:rPr>
              <a:t>  情态动词 → 提建议专用：should / could / might / ought to / had better</a:t>
            </a:r>
          </a:p>
          <a:p>
            <a:pPr>
              <a:spcAft>
                <a:spcPts val="400"/>
              </a:spcAft>
              <a:defRPr sz="2000" b="1">
                <a:solidFill>
                  <a:srgbClr val="1E3C72"/>
                </a:solidFill>
              </a:defRPr>
            </a:pPr>
            <a:r>
              <a:rPr>
                <a:latin typeface="Segoe UI"/>
                <a:ea typeface="Microsoft YaHei"/>
                <a:cs typeface="Microsoft YaHei"/>
              </a:rPr>
              <a:t>两条语气底线</a:t>
            </a:r>
          </a:p>
          <a:p>
            <a:pPr lvl="1">
              <a:spcAft>
                <a:spcPts val="300"/>
              </a:spcAft>
              <a:defRPr sz="1500" b="0">
                <a:solidFill>
                  <a:srgbClr val="7F8C8D"/>
                </a:solidFill>
              </a:defRPr>
            </a:pPr>
            <a:r>
              <a:rPr>
                <a:latin typeface="Segoe UI"/>
                <a:ea typeface="Microsoft YaHei"/>
                <a:cs typeface="Microsoft YaHei"/>
              </a:rPr>
              <a:t>  委婉客气：I would appreciate it if you could take my advice into consideration.</a:t>
            </a:r>
          </a:p>
          <a:p>
            <a:pPr lvl="1">
              <a:spcAft>
                <a:spcPts val="300"/>
              </a:spcAft>
              <a:defRPr sz="1500" b="0">
                <a:solidFill>
                  <a:srgbClr val="7F8C8D"/>
                </a:solidFill>
              </a:defRPr>
            </a:pPr>
            <a:r>
              <a:rPr>
                <a:latin typeface="Segoe UI"/>
                <a:ea typeface="Microsoft YaHei"/>
                <a:cs typeface="Microsoft YaHei"/>
              </a:rPr>
              <a:t>  避免命令：不说 You must...，改说 It would be better if you could...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E3C72"/>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7</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3657600" y="3108960"/>
            <a:ext cx="48764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371600" y="1097280"/>
            <a:ext cx="9448495" cy="1828800"/>
          </a:xfrm>
          <a:prstGeom prst="rect">
            <a:avLst/>
          </a:prstGeom>
          <a:noFill/>
        </p:spPr>
        <p:txBody>
          <a:bodyPr wrap="square" tIns="25400" bIns="25400">
            <a:spAutoFit/>
          </a:bodyPr>
          <a:lstStyle/>
          <a:p>
            <a:pPr algn="ctr">
              <a:spcAft>
                <a:spcPts val="1000"/>
              </a:spcAft>
              <a:defRPr sz="3400" b="1">
                <a:solidFill>
                  <a:srgbClr val="FFFFFF"/>
                </a:solidFill>
              </a:defRPr>
            </a:pPr>
            <a:r>
              <a:rPr>
                <a:latin typeface="Segoe UI"/>
                <a:ea typeface="Microsoft YaHei"/>
                <a:cs typeface="Microsoft YaHei"/>
              </a:rPr>
              <a:t>PART 02　结构要素</a:t>
            </a:r>
          </a:p>
          <a:p>
            <a:pPr algn="ctr">
              <a:defRPr sz="1700" b="0">
                <a:solidFill>
                  <a:srgbClr val="ECF0F1"/>
                </a:solidFill>
              </a:defRPr>
            </a:pPr>
            <a:r>
              <a:rPr>
                <a:latin typeface="Segoe UI"/>
                <a:ea typeface="Microsoft YaHei"/>
                <a:cs typeface="Microsoft YaHei"/>
              </a:rPr>
              <a:t>六要素闭环 + 黄金三段式，一封信立刻成型</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8</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核心六要素逐项拆解（一）</a:t>
            </a:r>
          </a:p>
        </p:txBody>
      </p:sp>
      <p:graphicFrame>
        <p:nvGraphicFramePr>
          <p:cNvPr id="7" name="Table 6"/>
          <p:cNvGraphicFramePr>
            <a:graphicFrameLocks noGrp="1"/>
          </p:cNvGraphicFramePr>
          <p:nvPr/>
        </p:nvGraphicFramePr>
        <p:xfrm>
          <a:off x="457200" y="1371600"/>
          <a:ext cx="11277295" cy="4846320"/>
        </p:xfrm>
        <a:graphic>
          <a:graphicData uri="http://schemas.openxmlformats.org/drawingml/2006/table">
            <a:tbl>
              <a:tblPr firstRow="1" bandRow="1">
                <a:tableStyleId>{5C22544A-7EE6-4342-B048-85BDC9FD1C3A}</a:tableStyleId>
              </a:tblPr>
              <a:tblGrid>
                <a:gridCol w="3759098"/>
                <a:gridCol w="3759098"/>
                <a:gridCol w="3759099"/>
              </a:tblGrid>
              <a:tr h="1211580">
                <a:tc>
                  <a:txBody>
                    <a:bodyPr wrap="square"/>
                    <a:lstStyle/>
                    <a:p>
                      <a:pPr algn="ctr">
                        <a:defRPr sz="1300" b="1">
                          <a:solidFill>
                            <a:srgbClr val="FFFFFF"/>
                          </a:solidFill>
                        </a:defRPr>
                      </a:pPr>
                      <a:r>
                        <a:rPr>
                          <a:latin typeface="Segoe UI"/>
                          <a:ea typeface="Microsoft YaHei"/>
                          <a:cs typeface="Microsoft YaHei"/>
                        </a:rPr>
                        <a:t>要素</a:t>
                      </a:r>
                    </a:p>
                  </a:txBody>
                  <a:tcPr marL="63500" marR="63500" marT="25400" marB="25400" anchor="ctr">
                    <a:solidFill>
                      <a:srgbClr val="1E3C72"/>
                    </a:solidFill>
                  </a:tcPr>
                </a:tc>
                <a:tc>
                  <a:txBody>
                    <a:bodyPr wrap="square"/>
                    <a:lstStyle/>
                    <a:p>
                      <a:pPr algn="ctr">
                        <a:defRPr sz="1300" b="1">
                          <a:solidFill>
                            <a:srgbClr val="FFFFFF"/>
                          </a:solidFill>
                        </a:defRPr>
                      </a:pPr>
                      <a:r>
                        <a:rPr>
                          <a:latin typeface="Segoe UI"/>
                          <a:ea typeface="Microsoft YaHei"/>
                          <a:cs typeface="Microsoft YaHei"/>
                        </a:rPr>
                        <a:t>写作要求</a:t>
                      </a:r>
                    </a:p>
                  </a:txBody>
                  <a:tcPr marL="63500" marR="63500" marT="25400" marB="25400" anchor="ctr">
                    <a:solidFill>
                      <a:srgbClr val="1E3C72"/>
                    </a:solidFill>
                  </a:tcPr>
                </a:tc>
                <a:tc>
                  <a:txBody>
                    <a:bodyPr wrap="square"/>
                    <a:lstStyle/>
                    <a:p>
                      <a:pPr algn="ctr">
                        <a:defRPr sz="1300" b="1">
                          <a:solidFill>
                            <a:srgbClr val="FFFFFF"/>
                          </a:solidFill>
                        </a:defRPr>
                      </a:pPr>
                      <a:r>
                        <a:rPr>
                          <a:latin typeface="Segoe UI"/>
                          <a:ea typeface="Microsoft YaHei"/>
                          <a:cs typeface="Microsoft YaHei"/>
                        </a:rPr>
                        <a:t>例句示范</a:t>
                      </a:r>
                    </a:p>
                  </a:txBody>
                  <a:tcPr marL="63500" marR="63500" marT="25400" marB="25400" anchor="ctr">
                    <a:solidFill>
                      <a:srgbClr val="1E3C72"/>
                    </a:solidFill>
                  </a:tcPr>
                </a:tc>
              </a:tr>
              <a:tr h="1211580">
                <a:tc>
                  <a:txBody>
                    <a:bodyPr wrap="square"/>
                    <a:lstStyle/>
                    <a:p>
                      <a:pPr algn="l">
                        <a:defRPr sz="1200">
                          <a:solidFill>
                            <a:srgbClr val="2C3E50"/>
                          </a:solidFill>
                        </a:defRPr>
                      </a:pPr>
                      <a:r>
                        <a:rPr>
                          <a:latin typeface="Segoe UI"/>
                          <a:ea typeface="Microsoft YaHei"/>
                          <a:cs typeface="Microsoft YaHei"/>
                        </a:rPr>
                        <a:t>① 自我介绍 + 写信缘由</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表明身份，点明发现问题，说明来信目的是提建议</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I am Li Hua, a student from Grade Two Class Three. I'm writing to offer some practical suggestions on our school library.</a:t>
                      </a:r>
                    </a:p>
                  </a:txBody>
                  <a:tcPr marL="63500" marR="63500" marT="25400" marB="25400" anchor="ctr"/>
                </a:tc>
              </a:tr>
              <a:tr h="1211580">
                <a:tc>
                  <a:txBody>
                    <a:bodyPr wrap="square"/>
                    <a:lstStyle/>
                    <a:p>
                      <a:pPr algn="l">
                        <a:defRPr sz="1200">
                          <a:solidFill>
                            <a:srgbClr val="2C3E50"/>
                          </a:solidFill>
                        </a:defRPr>
                      </a:pPr>
                      <a:r>
                        <a:rPr>
                          <a:latin typeface="Segoe UI"/>
                          <a:ea typeface="Microsoft YaHei"/>
                          <a:cs typeface="Microsoft YaHei"/>
                        </a:rPr>
                        <a:t>② 点明现存问题（铺垫）</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简单描述目前存在的不足，体现提建议的必要性</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Now there are few new books and the reading room closes too early, which brings inconvenience to us students.</a:t>
                      </a:r>
                    </a:p>
                  </a:txBody>
                  <a:tcPr marL="63500" marR="63500" marT="25400" marB="25400" anchor="ctr">
                    <a:solidFill>
                      <a:srgbClr val="ECF0F1"/>
                    </a:solidFill>
                  </a:tcPr>
                </a:tc>
              </a:tr>
              <a:tr h="1211580">
                <a:tc>
                  <a:txBody>
                    <a:bodyPr wrap="square"/>
                    <a:lstStyle/>
                    <a:p>
                      <a:pPr algn="l">
                        <a:defRPr sz="1200">
                          <a:solidFill>
                            <a:srgbClr val="2C3E50"/>
                          </a:solidFill>
                        </a:defRPr>
                      </a:pPr>
                      <a:r>
                        <a:rPr>
                          <a:latin typeface="Segoe UI"/>
                          <a:ea typeface="Microsoft YaHei"/>
                          <a:cs typeface="Microsoft YaHei"/>
                        </a:rPr>
                        <a:t>③ 分条给出具体建议（核心）</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2-3 条清晰建议，每条具体可落地，多用 First / Besides / Last but not least</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First, the school should buy more latest magazines. Besides, we hope to extend the opening time to 8 p.m.</a:t>
                      </a:r>
                    </a:p>
                  </a:txBody>
                  <a:tcPr marL="63500" marR="63500" marT="25400" marB="25400" anchor="ct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9</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核心六要素逐项拆解（二）</a:t>
            </a:r>
          </a:p>
        </p:txBody>
      </p:sp>
      <p:graphicFrame>
        <p:nvGraphicFramePr>
          <p:cNvPr id="7" name="Table 6"/>
          <p:cNvGraphicFramePr>
            <a:graphicFrameLocks noGrp="1"/>
          </p:cNvGraphicFramePr>
          <p:nvPr/>
        </p:nvGraphicFramePr>
        <p:xfrm>
          <a:off x="457200" y="1371600"/>
          <a:ext cx="11277295" cy="4846320"/>
        </p:xfrm>
        <a:graphic>
          <a:graphicData uri="http://schemas.openxmlformats.org/drawingml/2006/table">
            <a:tbl>
              <a:tblPr firstRow="1" bandRow="1">
                <a:tableStyleId>{5C22544A-7EE6-4342-B048-85BDC9FD1C3A}</a:tableStyleId>
              </a:tblPr>
              <a:tblGrid>
                <a:gridCol w="3759098"/>
                <a:gridCol w="3759098"/>
                <a:gridCol w="3759099"/>
              </a:tblGrid>
              <a:tr h="1211580">
                <a:tc>
                  <a:txBody>
                    <a:bodyPr wrap="square"/>
                    <a:lstStyle/>
                    <a:p>
                      <a:pPr algn="ctr">
                        <a:defRPr sz="1300" b="1">
                          <a:solidFill>
                            <a:srgbClr val="FFFFFF"/>
                          </a:solidFill>
                        </a:defRPr>
                      </a:pPr>
                      <a:r>
                        <a:rPr>
                          <a:latin typeface="Segoe UI"/>
                          <a:ea typeface="Microsoft YaHei"/>
                          <a:cs typeface="Microsoft YaHei"/>
                        </a:rPr>
                        <a:t>要素</a:t>
                      </a:r>
                    </a:p>
                  </a:txBody>
                  <a:tcPr marL="63500" marR="63500" marT="25400" marB="25400" anchor="ctr">
                    <a:solidFill>
                      <a:srgbClr val="1E3C72"/>
                    </a:solidFill>
                  </a:tcPr>
                </a:tc>
                <a:tc>
                  <a:txBody>
                    <a:bodyPr wrap="square"/>
                    <a:lstStyle/>
                    <a:p>
                      <a:pPr algn="ctr">
                        <a:defRPr sz="1300" b="1">
                          <a:solidFill>
                            <a:srgbClr val="FFFFFF"/>
                          </a:solidFill>
                        </a:defRPr>
                      </a:pPr>
                      <a:r>
                        <a:rPr>
                          <a:latin typeface="Segoe UI"/>
                          <a:ea typeface="Microsoft YaHei"/>
                          <a:cs typeface="Microsoft YaHei"/>
                        </a:rPr>
                        <a:t>写作要求</a:t>
                      </a:r>
                    </a:p>
                  </a:txBody>
                  <a:tcPr marL="63500" marR="63500" marT="25400" marB="25400" anchor="ctr">
                    <a:solidFill>
                      <a:srgbClr val="1E3C72"/>
                    </a:solidFill>
                  </a:tcPr>
                </a:tc>
                <a:tc>
                  <a:txBody>
                    <a:bodyPr wrap="square"/>
                    <a:lstStyle/>
                    <a:p>
                      <a:pPr algn="ctr">
                        <a:defRPr sz="1300" b="1">
                          <a:solidFill>
                            <a:srgbClr val="FFFFFF"/>
                          </a:solidFill>
                        </a:defRPr>
                      </a:pPr>
                      <a:r>
                        <a:rPr>
                          <a:latin typeface="Segoe UI"/>
                          <a:ea typeface="Microsoft YaHei"/>
                          <a:cs typeface="Microsoft YaHei"/>
                        </a:rPr>
                        <a:t>例句示范</a:t>
                      </a:r>
                    </a:p>
                  </a:txBody>
                  <a:tcPr marL="63500" marR="63500" marT="25400" marB="25400" anchor="ctr">
                    <a:solidFill>
                      <a:srgbClr val="1E3C72"/>
                    </a:solidFill>
                  </a:tcPr>
                </a:tc>
              </a:tr>
              <a:tr h="1211580">
                <a:tc>
                  <a:txBody>
                    <a:bodyPr wrap="square"/>
                    <a:lstStyle/>
                    <a:p>
                      <a:pPr algn="l">
                        <a:defRPr sz="1200">
                          <a:solidFill>
                            <a:srgbClr val="2C3E50"/>
                          </a:solidFill>
                        </a:defRPr>
                      </a:pPr>
                      <a:r>
                        <a:rPr>
                          <a:latin typeface="Segoe UI"/>
                          <a:ea typeface="Microsoft YaHei"/>
                          <a:cs typeface="Microsoft YaHei"/>
                        </a:rPr>
                        <a:t>④ 每条建议配套好处</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解释采纳建议后能解决什么问题、带来哪些益处</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If so, we can have more materials to study and make full use of spare time to read.</a:t>
                      </a:r>
                    </a:p>
                  </a:txBody>
                  <a:tcPr marL="63500" marR="63500" marT="25400" marB="25400" anchor="ctr"/>
                </a:tc>
              </a:tr>
              <a:tr h="1211580">
                <a:tc>
                  <a:txBody>
                    <a:bodyPr wrap="square"/>
                    <a:lstStyle/>
                    <a:p>
                      <a:pPr algn="l">
                        <a:defRPr sz="1200">
                          <a:solidFill>
                            <a:srgbClr val="2C3E50"/>
                          </a:solidFill>
                        </a:defRPr>
                      </a:pPr>
                      <a:r>
                        <a:rPr>
                          <a:latin typeface="Segoe UI"/>
                          <a:ea typeface="Microsoft YaHei"/>
                          <a:cs typeface="Microsoft YaHei"/>
                        </a:rPr>
                        <a:t>⑤ 补充配套可行方案（可选）</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补充落地细节，增强建议的说服力与可行性</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We can also set up a book donation corner to enrich our collection without much cost.</a:t>
                      </a:r>
                    </a:p>
                  </a:txBody>
                  <a:tcPr marL="63500" marR="63500" marT="25400" marB="25400" anchor="ctr">
                    <a:solidFill>
                      <a:srgbClr val="ECF0F1"/>
                    </a:solidFill>
                  </a:tcPr>
                </a:tc>
              </a:tr>
              <a:tr h="1211580">
                <a:tc>
                  <a:txBody>
                    <a:bodyPr wrap="square"/>
                    <a:lstStyle/>
                    <a:p>
                      <a:pPr algn="l">
                        <a:defRPr sz="1200">
                          <a:solidFill>
                            <a:srgbClr val="2C3E50"/>
                          </a:solidFill>
                        </a:defRPr>
                      </a:pPr>
                      <a:r>
                        <a:rPr>
                          <a:latin typeface="Segoe UI"/>
                          <a:ea typeface="Microsoft YaHei"/>
                          <a:cs typeface="Microsoft YaHei"/>
                        </a:rPr>
                        <a:t>⑥ 礼貌收尾 + 期待回复</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语气委婉客气，表达期待改善，感谢对方阅读</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I would appreciate it if you could take my advice into consideration. Looking forward to your reply.</a:t>
                      </a:r>
                    </a:p>
                  </a:txBody>
                  <a:tcPr marL="63500" marR="63500" marT="25400" marB="25400" anchor="ctr"/>
                </a:tc>
              </a:tr>
            </a:tbl>
          </a:graphicData>
        </a:graphic>
      </p:graphicFrame>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10</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黄金三段式框架（按句数直接分配篇幅）</a:t>
            </a:r>
          </a:p>
        </p:txBody>
      </p:sp>
      <p:graphicFrame>
        <p:nvGraphicFramePr>
          <p:cNvPr id="7" name="Table 6"/>
          <p:cNvGraphicFramePr>
            <a:graphicFrameLocks noGrp="1"/>
          </p:cNvGraphicFramePr>
          <p:nvPr/>
        </p:nvGraphicFramePr>
        <p:xfrm>
          <a:off x="457200" y="1371600"/>
          <a:ext cx="11277295" cy="4846320"/>
        </p:xfrm>
        <a:graphic>
          <a:graphicData uri="http://schemas.openxmlformats.org/drawingml/2006/table">
            <a:tbl>
              <a:tblPr firstRow="1" bandRow="1">
                <a:tableStyleId>{5C22544A-7EE6-4342-B048-85BDC9FD1C3A}</a:tableStyleId>
              </a:tblPr>
              <a:tblGrid>
                <a:gridCol w="3759098"/>
                <a:gridCol w="3759098"/>
                <a:gridCol w="3759099"/>
              </a:tblGrid>
              <a:tr h="1211580">
                <a:tc>
                  <a:txBody>
                    <a:bodyPr wrap="square"/>
                    <a:lstStyle/>
                    <a:p>
                      <a:pPr algn="ctr">
                        <a:defRPr sz="1300" b="1">
                          <a:solidFill>
                            <a:srgbClr val="FFFFFF"/>
                          </a:solidFill>
                        </a:defRPr>
                      </a:pPr>
                      <a:r>
                        <a:rPr>
                          <a:latin typeface="Segoe UI"/>
                          <a:ea typeface="Microsoft YaHei"/>
                          <a:cs typeface="Microsoft YaHei"/>
                        </a:rPr>
                        <a:t>段落与句数</a:t>
                      </a:r>
                    </a:p>
                  </a:txBody>
                  <a:tcPr marL="63500" marR="63500" marT="25400" marB="25400" anchor="ctr">
                    <a:solidFill>
                      <a:srgbClr val="1E3C72"/>
                    </a:solidFill>
                  </a:tcPr>
                </a:tc>
                <a:tc>
                  <a:txBody>
                    <a:bodyPr wrap="square"/>
                    <a:lstStyle/>
                    <a:p>
                      <a:pPr algn="ctr">
                        <a:defRPr sz="1300" b="1">
                          <a:solidFill>
                            <a:srgbClr val="FFFFFF"/>
                          </a:solidFill>
                        </a:defRPr>
                      </a:pPr>
                      <a:r>
                        <a:rPr>
                          <a:latin typeface="Segoe UI"/>
                          <a:ea typeface="Microsoft YaHei"/>
                          <a:cs typeface="Microsoft YaHei"/>
                        </a:rPr>
                        <a:t>功能与内容配置</a:t>
                      </a:r>
                    </a:p>
                  </a:txBody>
                  <a:tcPr marL="63500" marR="63500" marT="25400" marB="25400" anchor="ctr">
                    <a:solidFill>
                      <a:srgbClr val="1E3C72"/>
                    </a:solidFill>
                  </a:tcPr>
                </a:tc>
                <a:tc>
                  <a:txBody>
                    <a:bodyPr wrap="square"/>
                    <a:lstStyle/>
                    <a:p>
                      <a:pPr algn="ctr">
                        <a:defRPr sz="1300" b="1">
                          <a:solidFill>
                            <a:srgbClr val="FFFFFF"/>
                          </a:solidFill>
                        </a:defRPr>
                      </a:pPr>
                      <a:r>
                        <a:rPr>
                          <a:latin typeface="Segoe UI"/>
                          <a:ea typeface="Microsoft YaHei"/>
                          <a:cs typeface="Microsoft YaHei"/>
                        </a:rPr>
                        <a:t>标志性句式</a:t>
                      </a:r>
                    </a:p>
                  </a:txBody>
                  <a:tcPr marL="63500" marR="63500" marT="25400" marB="25400" anchor="ctr">
                    <a:solidFill>
                      <a:srgbClr val="1E3C72"/>
                    </a:solidFill>
                  </a:tcPr>
                </a:tc>
              </a:tr>
              <a:tr h="1211580">
                <a:tc>
                  <a:txBody>
                    <a:bodyPr wrap="square"/>
                    <a:lstStyle/>
                    <a:p>
                      <a:pPr algn="l">
                        <a:defRPr sz="1200">
                          <a:solidFill>
                            <a:srgbClr val="2C3E50"/>
                          </a:solidFill>
                        </a:defRPr>
                      </a:pPr>
                      <a:r>
                        <a:rPr>
                          <a:latin typeface="Segoe UI"/>
                          <a:ea typeface="Microsoft YaHei"/>
                          <a:cs typeface="Microsoft YaHei"/>
                        </a:rPr>
                        <a:t>第一段 开头</a:t>
                      </a:r>
                    </a:p>
                    <a:p>
                      <a:pPr algn="l">
                        <a:defRPr sz="1200">
                          <a:solidFill>
                            <a:srgbClr val="2C3E50"/>
                          </a:solidFill>
                        </a:defRPr>
                      </a:pPr>
                      <a:r>
                        <a:rPr>
                          <a:latin typeface="Segoe UI"/>
                          <a:ea typeface="Microsoft YaHei"/>
                          <a:cs typeface="Microsoft YaHei"/>
                        </a:rPr>
                        <a:t>1-2 句</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点明身份 + 写信目的 + 问题铺垫（一句带过现存问题）</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I'm writing to offer / put forward...；Having noticed that..., I'm writing to...</a:t>
                      </a:r>
                    </a:p>
                  </a:txBody>
                  <a:tcPr marL="63500" marR="63500" marT="25400" marB="25400" anchor="ctr"/>
                </a:tc>
              </a:tr>
              <a:tr h="1211580">
                <a:tc>
                  <a:txBody>
                    <a:bodyPr wrap="square"/>
                    <a:lstStyle/>
                    <a:p>
                      <a:pPr algn="l">
                        <a:defRPr sz="1200">
                          <a:solidFill>
                            <a:srgbClr val="2C3E50"/>
                          </a:solidFill>
                        </a:defRPr>
                      </a:pPr>
                      <a:r>
                        <a:rPr>
                          <a:latin typeface="Segoe UI"/>
                          <a:ea typeface="Microsoft YaHei"/>
                          <a:cs typeface="Microsoft YaHei"/>
                        </a:rPr>
                        <a:t>第二段 主体</a:t>
                      </a:r>
                    </a:p>
                    <a:p>
                      <a:pPr algn="l">
                        <a:defRPr sz="1200">
                          <a:solidFill>
                            <a:srgbClr val="2C3E50"/>
                          </a:solidFill>
                        </a:defRPr>
                      </a:pPr>
                      <a:r>
                        <a:rPr>
                          <a:latin typeface="Segoe UI"/>
                          <a:ea typeface="Microsoft YaHei"/>
                          <a:cs typeface="Microsoft YaHei"/>
                        </a:rPr>
                        <a:t>4-6 句</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建议 1 + 好处 1；建议 2 + 好处 2；（可选）配套小方案</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First / To begin with...；Besides / Furthermore...；If so, we can...</a:t>
                      </a:r>
                    </a:p>
                  </a:txBody>
                  <a:tcPr marL="63500" marR="63500" marT="25400" marB="25400" anchor="ctr">
                    <a:solidFill>
                      <a:srgbClr val="ECF0F1"/>
                    </a:solidFill>
                  </a:tcPr>
                </a:tc>
              </a:tr>
              <a:tr h="1211580">
                <a:tc>
                  <a:txBody>
                    <a:bodyPr wrap="square"/>
                    <a:lstStyle/>
                    <a:p>
                      <a:pPr algn="l">
                        <a:defRPr sz="1200">
                          <a:solidFill>
                            <a:srgbClr val="2C3E50"/>
                          </a:solidFill>
                        </a:defRPr>
                      </a:pPr>
                      <a:r>
                        <a:rPr>
                          <a:latin typeface="Segoe UI"/>
                          <a:ea typeface="Microsoft YaHei"/>
                          <a:cs typeface="Microsoft YaHei"/>
                        </a:rPr>
                        <a:t>第三段 结尾</a:t>
                      </a:r>
                    </a:p>
                    <a:p>
                      <a:pPr algn="l">
                        <a:defRPr sz="1200">
                          <a:solidFill>
                            <a:srgbClr val="2C3E50"/>
                          </a:solidFill>
                        </a:defRPr>
                      </a:pPr>
                      <a:r>
                        <a:rPr>
                          <a:latin typeface="Segoe UI"/>
                          <a:ea typeface="Microsoft YaHei"/>
                          <a:cs typeface="Microsoft YaHei"/>
                        </a:rPr>
                        <a:t>1-2 句</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礼貌恳请采纳 + 期待回复 / 表达祝愿（不引入新建议）</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I would highly appreciate it if...；Looking forward to your reply.</a:t>
                      </a:r>
                    </a:p>
                  </a:txBody>
                  <a:tcPr marL="63500" marR="63500" marT="25400" marB="25400" anchor="ctr"/>
                </a:tc>
              </a:tr>
            </a:tbl>
          </a:graphicData>
        </a:graphic>
      </p:graphicFrame>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E3C72"/>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11</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3657600" y="3108960"/>
            <a:ext cx="48764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371600" y="1097280"/>
            <a:ext cx="9448495" cy="1828800"/>
          </a:xfrm>
          <a:prstGeom prst="rect">
            <a:avLst/>
          </a:prstGeom>
          <a:noFill/>
        </p:spPr>
        <p:txBody>
          <a:bodyPr wrap="square" tIns="25400" bIns="25400">
            <a:spAutoFit/>
          </a:bodyPr>
          <a:lstStyle/>
          <a:p>
            <a:pPr algn="ctr">
              <a:spcAft>
                <a:spcPts val="1000"/>
              </a:spcAft>
              <a:defRPr sz="3400" b="1">
                <a:solidFill>
                  <a:srgbClr val="FFFFFF"/>
                </a:solidFill>
              </a:defRPr>
            </a:pPr>
            <a:r>
              <a:rPr>
                <a:latin typeface="Segoe UI"/>
                <a:ea typeface="Microsoft YaHei"/>
                <a:cs typeface="Microsoft YaHei"/>
              </a:rPr>
              <a:t>PART 03　语料速记</a:t>
            </a:r>
          </a:p>
          <a:p>
            <a:pPr algn="ctr">
              <a:defRPr sz="1700" b="0">
                <a:solidFill>
                  <a:srgbClr val="ECF0F1"/>
                </a:solidFill>
              </a:defRPr>
            </a:pPr>
            <a:r>
              <a:rPr>
                <a:latin typeface="Segoe UI"/>
                <a:ea typeface="Microsoft YaHei"/>
                <a:cs typeface="Microsoft YaHei"/>
              </a:rPr>
              <a:t>四类高频词块 + 三组必背句，背完直接能用</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12</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高频词块（一）：提建议 &amp; 校园问题</a:t>
            </a:r>
          </a:p>
        </p:txBody>
      </p:sp>
      <p:sp>
        <p:nvSpPr>
          <p:cNvPr id="7" name="Rectangle 6"/>
          <p:cNvSpPr/>
          <p:nvPr/>
        </p:nvSpPr>
        <p:spPr>
          <a:xfrm>
            <a:off x="6035040" y="1188720"/>
            <a:ext cx="27432" cy="5029200"/>
          </a:xfrm>
          <a:prstGeom prst="rect">
            <a:avLst/>
          </a:prstGeom>
          <a:solidFill>
            <a:srgbClr val="ECF0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【写信目的 &amp; 提建议类】</a:t>
            </a:r>
          </a:p>
          <a:p>
            <a:pPr>
              <a:spcAft>
                <a:spcPts val="700"/>
              </a:spcAft>
              <a:defRPr sz="1500" b="0">
                <a:solidFill>
                  <a:srgbClr val="2C3E50"/>
                </a:solidFill>
              </a:defRPr>
            </a:pPr>
            <a:r>
              <a:rPr>
                <a:latin typeface="Segoe UI"/>
                <a:ea typeface="Microsoft YaHei"/>
                <a:cs typeface="Microsoft YaHei"/>
              </a:rPr>
              <a:t>提出建议　offer / put forward practical suggestions</a:t>
            </a:r>
          </a:p>
          <a:p>
            <a:pPr>
              <a:spcAft>
                <a:spcPts val="700"/>
              </a:spcAft>
              <a:defRPr sz="1500" b="0">
                <a:solidFill>
                  <a:srgbClr val="2C3E50"/>
                </a:solidFill>
              </a:defRPr>
            </a:pPr>
            <a:r>
              <a:rPr>
                <a:latin typeface="Segoe UI"/>
                <a:ea typeface="Microsoft YaHei"/>
                <a:cs typeface="Microsoft YaHei"/>
              </a:rPr>
              <a:t>就……提建议　give advice on...</a:t>
            </a:r>
          </a:p>
          <a:p>
            <a:pPr>
              <a:spcAft>
                <a:spcPts val="700"/>
              </a:spcAft>
              <a:defRPr sz="1500" b="0">
                <a:solidFill>
                  <a:srgbClr val="2C3E50"/>
                </a:solidFill>
              </a:defRPr>
            </a:pPr>
            <a:r>
              <a:rPr>
                <a:latin typeface="Segoe UI"/>
                <a:ea typeface="Microsoft YaHei"/>
                <a:cs typeface="Microsoft YaHei"/>
              </a:rPr>
              <a:t>考虑某人建议　take one's advice into consideration</a:t>
            </a:r>
          </a:p>
          <a:p>
            <a:pPr>
              <a:spcAft>
                <a:spcPts val="700"/>
              </a:spcAft>
              <a:defRPr sz="1500" b="0">
                <a:solidFill>
                  <a:srgbClr val="2C3E50"/>
                </a:solidFill>
              </a:defRPr>
            </a:pPr>
            <a:r>
              <a:rPr>
                <a:latin typeface="Segoe UI"/>
                <a:ea typeface="Microsoft YaHei"/>
                <a:cs typeface="Microsoft YaHei"/>
              </a:rPr>
              <a:t>采纳建议　adopt / follow one's suggestions</a:t>
            </a:r>
          </a:p>
          <a:p>
            <a:pPr>
              <a:spcAft>
                <a:spcPts val="700"/>
              </a:spcAft>
              <a:defRPr sz="1500" b="0">
                <a:solidFill>
                  <a:srgbClr val="2C3E50"/>
                </a:solidFill>
              </a:defRPr>
            </a:pPr>
            <a:r>
              <a:rPr>
                <a:latin typeface="Segoe UI"/>
                <a:ea typeface="Microsoft YaHei"/>
                <a:cs typeface="Microsoft YaHei"/>
              </a:rPr>
              <a:t>依我看　in my opinion / from my point of view</a:t>
            </a:r>
          </a:p>
          <a:p>
            <a:pPr>
              <a:spcAft>
                <a:spcPts val="700"/>
              </a:spcAft>
              <a:defRPr sz="1500" b="0">
                <a:solidFill>
                  <a:srgbClr val="2C3E50"/>
                </a:solidFill>
              </a:defRPr>
            </a:pPr>
            <a:r>
              <a:rPr>
                <a:latin typeface="Segoe UI"/>
                <a:ea typeface="Microsoft YaHei"/>
                <a:cs typeface="Microsoft YaHei"/>
              </a:rPr>
              <a:t>我认为……是个好主意　It would be a good idea to...</a:t>
            </a:r>
          </a:p>
          <a:p>
            <a:pPr>
              <a:spcAft>
                <a:spcPts val="700"/>
              </a:spcAft>
              <a:defRPr sz="1500" b="0">
                <a:solidFill>
                  <a:srgbClr val="2C3E50"/>
                </a:solidFill>
              </a:defRPr>
            </a:pPr>
            <a:r>
              <a:rPr>
                <a:latin typeface="Segoe UI"/>
                <a:ea typeface="Microsoft YaHei"/>
                <a:cs typeface="Microsoft YaHei"/>
              </a:rPr>
              <a:t>我们应该……　We should / ought to...</a:t>
            </a:r>
          </a:p>
          <a:p>
            <a:pPr>
              <a:spcAft>
                <a:spcPts val="700"/>
              </a:spcAft>
              <a:defRPr sz="1500" b="0">
                <a:solidFill>
                  <a:srgbClr val="2C3E50"/>
                </a:solidFill>
              </a:defRPr>
            </a:pPr>
            <a:r>
              <a:rPr>
                <a:latin typeface="Segoe UI"/>
                <a:ea typeface="Microsoft YaHei"/>
                <a:cs typeface="Microsoft YaHei"/>
              </a:rPr>
              <a:t>建议做某事　suggest doing sth. / advise sb. to do sth.</a:t>
            </a:r>
          </a:p>
        </p:txBody>
      </p:sp>
      <p:sp>
        <p:nvSpPr>
          <p:cNvPr id="9" name="TextBox 8"/>
          <p:cNvSpPr txBox="1"/>
          <p:nvPr/>
        </p:nvSpPr>
        <p:spPr>
          <a:xfrm>
            <a:off x="63093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【校园常见问题类】</a:t>
            </a:r>
          </a:p>
          <a:p>
            <a:pPr>
              <a:spcAft>
                <a:spcPts val="700"/>
              </a:spcAft>
              <a:defRPr sz="1500" b="0">
                <a:solidFill>
                  <a:srgbClr val="2C3E50"/>
                </a:solidFill>
              </a:defRPr>
            </a:pPr>
            <a:r>
              <a:rPr>
                <a:latin typeface="Segoe UI"/>
                <a:ea typeface="Microsoft YaHei"/>
                <a:cs typeface="Microsoft YaHei"/>
              </a:rPr>
              <a:t>校园食堂　school canteen</a:t>
            </a:r>
          </a:p>
          <a:p>
            <a:pPr>
              <a:spcAft>
                <a:spcPts val="700"/>
              </a:spcAft>
              <a:defRPr sz="1500" b="0">
                <a:solidFill>
                  <a:srgbClr val="2C3E50"/>
                </a:solidFill>
              </a:defRPr>
            </a:pPr>
            <a:r>
              <a:rPr>
                <a:latin typeface="Segoe UI"/>
                <a:ea typeface="Microsoft YaHei"/>
                <a:cs typeface="Microsoft YaHei"/>
              </a:rPr>
              <a:t>校园图书馆　school library</a:t>
            </a:r>
          </a:p>
          <a:p>
            <a:pPr>
              <a:spcAft>
                <a:spcPts val="700"/>
              </a:spcAft>
              <a:defRPr sz="1500" b="0">
                <a:solidFill>
                  <a:srgbClr val="2C3E50"/>
                </a:solidFill>
              </a:defRPr>
            </a:pPr>
            <a:r>
              <a:rPr>
                <a:latin typeface="Segoe UI"/>
                <a:ea typeface="Microsoft YaHei"/>
                <a:cs typeface="Microsoft YaHei"/>
              </a:rPr>
              <a:t>课外活动　after-school activities</a:t>
            </a:r>
          </a:p>
          <a:p>
            <a:pPr>
              <a:spcAft>
                <a:spcPts val="700"/>
              </a:spcAft>
              <a:defRPr sz="1500" b="0">
                <a:solidFill>
                  <a:srgbClr val="2C3E50"/>
                </a:solidFill>
              </a:defRPr>
            </a:pPr>
            <a:r>
              <a:rPr>
                <a:latin typeface="Segoe UI"/>
                <a:ea typeface="Microsoft YaHei"/>
                <a:cs typeface="Microsoft YaHei"/>
              </a:rPr>
              <a:t>校园环境　campus environment</a:t>
            </a:r>
          </a:p>
          <a:p>
            <a:pPr>
              <a:spcAft>
                <a:spcPts val="700"/>
              </a:spcAft>
              <a:defRPr sz="1500" b="0">
                <a:solidFill>
                  <a:srgbClr val="2C3E50"/>
                </a:solidFill>
              </a:defRPr>
            </a:pPr>
            <a:r>
              <a:rPr>
                <a:latin typeface="Segoe UI"/>
                <a:ea typeface="Microsoft YaHei"/>
                <a:cs typeface="Microsoft YaHei"/>
              </a:rPr>
              <a:t>体育设施　sports facilities</a:t>
            </a:r>
          </a:p>
          <a:p>
            <a:pPr>
              <a:spcAft>
                <a:spcPts val="700"/>
              </a:spcAft>
              <a:defRPr sz="1500" b="0">
                <a:solidFill>
                  <a:srgbClr val="2C3E50"/>
                </a:solidFill>
              </a:defRPr>
            </a:pPr>
            <a:r>
              <a:rPr>
                <a:latin typeface="Segoe UI"/>
                <a:ea typeface="Microsoft YaHei"/>
                <a:cs typeface="Microsoft YaHei"/>
              </a:rPr>
              <a:t>作息时间表　school schedule</a:t>
            </a:r>
          </a:p>
          <a:p>
            <a:pPr>
              <a:spcAft>
                <a:spcPts val="700"/>
              </a:spcAft>
              <a:defRPr sz="1500" b="0">
                <a:solidFill>
                  <a:srgbClr val="2C3E50"/>
                </a:solidFill>
              </a:defRPr>
            </a:pPr>
            <a:r>
              <a:rPr>
                <a:latin typeface="Segoe UI"/>
                <a:ea typeface="Microsoft YaHei"/>
                <a:cs typeface="Microsoft YaHei"/>
              </a:rPr>
              <a:t>垃圾分类　garbage classification</a:t>
            </a:r>
          </a:p>
          <a:p>
            <a:pPr>
              <a:spcAft>
                <a:spcPts val="700"/>
              </a:spcAft>
              <a:defRPr sz="1500" b="0">
                <a:solidFill>
                  <a:srgbClr val="2C3E50"/>
                </a:solidFill>
              </a:defRPr>
            </a:pPr>
            <a:r>
              <a:rPr>
                <a:latin typeface="Segoe UI"/>
                <a:ea typeface="Microsoft YaHei"/>
                <a:cs typeface="Microsoft YaHei"/>
              </a:rPr>
              <a:t>作业负担　heavy homework burden</a:t>
            </a:r>
          </a:p>
          <a:p>
            <a:pPr>
              <a:spcAft>
                <a:spcPts val="700"/>
              </a:spcAft>
              <a:defRPr sz="1500" b="0">
                <a:solidFill>
                  <a:srgbClr val="2C3E50"/>
                </a:solidFill>
              </a:defRPr>
            </a:pPr>
            <a:r>
              <a:rPr>
                <a:latin typeface="Segoe UI"/>
                <a:ea typeface="Microsoft YaHei"/>
                <a:cs typeface="Microsoft YaHei"/>
              </a:rPr>
              <a:t>精神压力　mental stress / learning pressure</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13</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高频词块（二）：举措 · 好处 · 连接词</a:t>
            </a:r>
          </a:p>
        </p:txBody>
      </p:sp>
      <p:sp>
        <p:nvSpPr>
          <p:cNvPr id="7" name="Rectangle 6"/>
          <p:cNvSpPr/>
          <p:nvPr/>
        </p:nvSpPr>
        <p:spPr>
          <a:xfrm>
            <a:off x="6035040" y="1188720"/>
            <a:ext cx="27432" cy="5029200"/>
          </a:xfrm>
          <a:prstGeom prst="rect">
            <a:avLst/>
          </a:prstGeom>
          <a:solidFill>
            <a:srgbClr val="ECF0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【建议举措表达类】</a:t>
            </a:r>
          </a:p>
          <a:p>
            <a:pPr>
              <a:spcAft>
                <a:spcPts val="700"/>
              </a:spcAft>
              <a:defRPr sz="1500" b="0">
                <a:solidFill>
                  <a:srgbClr val="2C3E50"/>
                </a:solidFill>
              </a:defRPr>
            </a:pPr>
            <a:r>
              <a:rPr>
                <a:latin typeface="Segoe UI"/>
                <a:ea typeface="Microsoft YaHei"/>
                <a:cs typeface="Microsoft YaHei"/>
              </a:rPr>
              <a:t>延长开放时间　extend opening hours</a:t>
            </a:r>
          </a:p>
          <a:p>
            <a:pPr>
              <a:spcAft>
                <a:spcPts val="700"/>
              </a:spcAft>
              <a:defRPr sz="1500" b="0">
                <a:solidFill>
                  <a:srgbClr val="2C3E50"/>
                </a:solidFill>
              </a:defRPr>
            </a:pPr>
            <a:r>
              <a:rPr>
                <a:latin typeface="Segoe UI"/>
                <a:ea typeface="Microsoft YaHei"/>
                <a:cs typeface="Microsoft YaHei"/>
              </a:rPr>
              <a:t>增加活动种类　increase varieties of activities</a:t>
            </a:r>
          </a:p>
          <a:p>
            <a:pPr>
              <a:spcAft>
                <a:spcPts val="700"/>
              </a:spcAft>
              <a:defRPr sz="1500" b="0">
                <a:solidFill>
                  <a:srgbClr val="2C3E50"/>
                </a:solidFill>
              </a:defRPr>
            </a:pPr>
            <a:r>
              <a:rPr>
                <a:latin typeface="Segoe UI"/>
                <a:ea typeface="Microsoft YaHei"/>
                <a:cs typeface="Microsoft YaHei"/>
              </a:rPr>
              <a:t>定期举办活动　hold activities regularly</a:t>
            </a:r>
          </a:p>
          <a:p>
            <a:pPr>
              <a:spcAft>
                <a:spcPts val="700"/>
              </a:spcAft>
              <a:defRPr sz="1500" b="0">
                <a:solidFill>
                  <a:srgbClr val="2C3E50"/>
                </a:solidFill>
              </a:defRPr>
            </a:pPr>
            <a:r>
              <a:rPr>
                <a:latin typeface="Segoe UI"/>
                <a:ea typeface="Microsoft YaHei"/>
                <a:cs typeface="Microsoft YaHei"/>
              </a:rPr>
              <a:t>设立……角　set up a ... corner</a:t>
            </a:r>
          </a:p>
          <a:p>
            <a:pPr>
              <a:spcAft>
                <a:spcPts val="700"/>
              </a:spcAft>
              <a:defRPr sz="1500" b="0">
                <a:solidFill>
                  <a:srgbClr val="2C3E50"/>
                </a:solidFill>
              </a:defRPr>
            </a:pPr>
            <a:r>
              <a:rPr>
                <a:latin typeface="Segoe UI"/>
                <a:ea typeface="Microsoft YaHei"/>
                <a:cs typeface="Microsoft YaHei"/>
              </a:rPr>
              <a:t>组织志愿者　organize volunteers</a:t>
            </a:r>
          </a:p>
          <a:p>
            <a:pPr>
              <a:spcAft>
                <a:spcPts val="700"/>
              </a:spcAft>
              <a:defRPr sz="1500" b="0">
                <a:solidFill>
                  <a:srgbClr val="2C3E50"/>
                </a:solidFill>
              </a:defRPr>
            </a:pPr>
            <a:r>
              <a:rPr>
                <a:latin typeface="Segoe UI"/>
                <a:ea typeface="Microsoft YaHei"/>
                <a:cs typeface="Microsoft YaHei"/>
              </a:rPr>
              <a:t>开展讲座　hold relevant lectures</a:t>
            </a:r>
          </a:p>
          <a:p>
            <a:pPr>
              <a:spcAft>
                <a:spcPts val="700"/>
              </a:spcAft>
              <a:defRPr sz="1500" b="0">
                <a:solidFill>
                  <a:srgbClr val="2C3E50"/>
                </a:solidFill>
              </a:defRPr>
            </a:pPr>
            <a:r>
              <a:rPr>
                <a:latin typeface="Segoe UI"/>
                <a:ea typeface="Microsoft YaHei"/>
                <a:cs typeface="Microsoft YaHei"/>
              </a:rPr>
              <a:t>降低价格　lower the price</a:t>
            </a:r>
          </a:p>
          <a:p>
            <a:pPr>
              <a:spcAft>
                <a:spcPts val="700"/>
              </a:spcAft>
              <a:defRPr sz="1500" b="0">
                <a:solidFill>
                  <a:srgbClr val="2C3E50"/>
                </a:solidFill>
              </a:defRPr>
            </a:pPr>
            <a:r>
              <a:rPr>
                <a:latin typeface="Segoe UI"/>
                <a:ea typeface="Microsoft YaHei"/>
                <a:cs typeface="Microsoft YaHei"/>
              </a:rPr>
              <a:t>增加绿植　plant more green plants</a:t>
            </a:r>
          </a:p>
          <a:p>
            <a:pPr>
              <a:spcAft>
                <a:spcPts val="700"/>
              </a:spcAft>
              <a:defRPr sz="1500" b="0">
                <a:solidFill>
                  <a:srgbClr val="2C3E50"/>
                </a:solidFill>
              </a:defRPr>
            </a:pPr>
            <a:r>
              <a:rPr>
                <a:latin typeface="Segoe UI"/>
                <a:ea typeface="Microsoft YaHei"/>
                <a:cs typeface="Microsoft YaHei"/>
              </a:rPr>
              <a:t>升级线上查询系统　upgrade the online search system</a:t>
            </a:r>
          </a:p>
        </p:txBody>
      </p:sp>
      <p:sp>
        <p:nvSpPr>
          <p:cNvPr id="9" name="TextBox 8"/>
          <p:cNvSpPr txBox="1"/>
          <p:nvPr/>
        </p:nvSpPr>
        <p:spPr>
          <a:xfrm>
            <a:off x="63093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【建议带来的好处类】</a:t>
            </a:r>
          </a:p>
          <a:p>
            <a:pPr>
              <a:spcAft>
                <a:spcPts val="700"/>
              </a:spcAft>
              <a:defRPr sz="1500" b="0">
                <a:solidFill>
                  <a:srgbClr val="2C3E50"/>
                </a:solidFill>
              </a:defRPr>
            </a:pPr>
            <a:r>
              <a:rPr>
                <a:latin typeface="Segoe UI"/>
                <a:ea typeface="Microsoft YaHei"/>
                <a:cs typeface="Microsoft YaHei"/>
              </a:rPr>
              <a:t>减轻负担　reduce study pressure</a:t>
            </a:r>
          </a:p>
          <a:p>
            <a:pPr>
              <a:spcAft>
                <a:spcPts val="700"/>
              </a:spcAft>
              <a:defRPr sz="1500" b="0">
                <a:solidFill>
                  <a:srgbClr val="2C3E50"/>
                </a:solidFill>
              </a:defRPr>
            </a:pPr>
            <a:r>
              <a:rPr>
                <a:latin typeface="Segoe UI"/>
                <a:ea typeface="Microsoft YaHei"/>
                <a:cs typeface="Microsoft YaHei"/>
              </a:rPr>
              <a:t>开阔眼界　broaden our horizons</a:t>
            </a:r>
          </a:p>
          <a:p>
            <a:pPr>
              <a:spcAft>
                <a:spcPts val="700"/>
              </a:spcAft>
              <a:defRPr sz="1500" b="0">
                <a:solidFill>
                  <a:srgbClr val="2C3E50"/>
                </a:solidFill>
              </a:defRPr>
            </a:pPr>
            <a:r>
              <a:rPr>
                <a:latin typeface="Segoe UI"/>
                <a:ea typeface="Microsoft YaHei"/>
                <a:cs typeface="Microsoft YaHei"/>
              </a:rPr>
              <a:t>丰富课余生活　enrich after-school life</a:t>
            </a:r>
          </a:p>
          <a:p>
            <a:pPr>
              <a:spcAft>
                <a:spcPts val="700"/>
              </a:spcAft>
              <a:defRPr sz="1500" b="0">
                <a:solidFill>
                  <a:srgbClr val="2C3E50"/>
                </a:solidFill>
              </a:defRPr>
            </a:pPr>
            <a:r>
              <a:rPr>
                <a:latin typeface="Segoe UI"/>
                <a:ea typeface="Microsoft YaHei"/>
                <a:cs typeface="Microsoft YaHei"/>
              </a:rPr>
              <a:t>提高效率　improve study efficiency</a:t>
            </a:r>
          </a:p>
          <a:p>
            <a:pPr>
              <a:spcAft>
                <a:spcPts val="700"/>
              </a:spcAft>
              <a:defRPr sz="1500" b="0">
                <a:solidFill>
                  <a:srgbClr val="2C3E50"/>
                </a:solidFill>
              </a:defRPr>
            </a:pPr>
            <a:r>
              <a:rPr>
                <a:latin typeface="Segoe UI"/>
                <a:ea typeface="Microsoft YaHei"/>
                <a:cs typeface="Microsoft YaHei"/>
              </a:rPr>
              <a:t>营造良好校园氛围　create a nice campus atmosphere</a:t>
            </a:r>
          </a:p>
          <a:p>
            <a:pPr>
              <a:spcAft>
                <a:spcPts val="700"/>
              </a:spcAft>
              <a:defRPr sz="1500" b="0">
                <a:solidFill>
                  <a:srgbClr val="2C3E50"/>
                </a:solidFill>
              </a:defRPr>
            </a:pPr>
            <a:r>
              <a:rPr>
                <a:latin typeface="Segoe UI"/>
                <a:ea typeface="Microsoft YaHei"/>
                <a:cs typeface="Microsoft YaHei"/>
              </a:rPr>
              <a:t>增强环保意识　raise environmental awareness</a:t>
            </a:r>
          </a:p>
          <a:p>
            <a:pPr>
              <a:spcAft>
                <a:spcPts val="700"/>
              </a:spcAft>
              <a:defRPr sz="1500" b="0">
                <a:solidFill>
                  <a:srgbClr val="2C3E50"/>
                </a:solidFill>
              </a:defRPr>
            </a:pPr>
            <a:r>
              <a:rPr>
                <a:latin typeface="Segoe UI"/>
                <a:ea typeface="Microsoft YaHei"/>
                <a:cs typeface="Microsoft YaHei"/>
              </a:rPr>
              <a:t>方便学生　bring convenience to students</a:t>
            </a:r>
          </a:p>
          <a:p>
            <a:pPr>
              <a:spcAft>
                <a:spcPts val="700"/>
              </a:spcAft>
              <a:defRPr sz="1500" b="0">
                <a:solidFill>
                  <a:srgbClr val="2C3E50"/>
                </a:solidFill>
              </a:defRPr>
            </a:pPr>
            <a:r>
              <a:rPr>
                <a:latin typeface="Segoe UI"/>
                <a:ea typeface="Microsoft YaHei"/>
                <a:cs typeface="Microsoft YaHei"/>
              </a:rPr>
              <a:t>【提建议专用连接词】</a:t>
            </a:r>
          </a:p>
          <a:p>
            <a:pPr>
              <a:spcAft>
                <a:spcPts val="700"/>
              </a:spcAft>
              <a:defRPr sz="1500" b="0">
                <a:solidFill>
                  <a:srgbClr val="2C3E50"/>
                </a:solidFill>
              </a:defRPr>
            </a:pPr>
            <a:r>
              <a:rPr>
                <a:latin typeface="Segoe UI"/>
                <a:ea typeface="Microsoft YaHei"/>
                <a:cs typeface="Microsoft YaHei"/>
              </a:rPr>
              <a:t>First / To begin with / Firstly；Besides / Furthermore；Last but not least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14</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必背开头句（6 句，考场直接替换主题词）</a:t>
            </a:r>
          </a:p>
        </p:txBody>
      </p:sp>
      <p:graphicFrame>
        <p:nvGraphicFramePr>
          <p:cNvPr id="7" name="Table 6"/>
          <p:cNvGraphicFramePr>
            <a:graphicFrameLocks noGrp="1"/>
          </p:cNvGraphicFramePr>
          <p:nvPr/>
        </p:nvGraphicFramePr>
        <p:xfrm>
          <a:off x="457200" y="1371600"/>
          <a:ext cx="11277295" cy="4846320"/>
        </p:xfrm>
        <a:graphic>
          <a:graphicData uri="http://schemas.openxmlformats.org/drawingml/2006/table">
            <a:tbl>
              <a:tblPr firstRow="1" bandRow="1">
                <a:tableStyleId>{5C22544A-7EE6-4342-B048-85BDC9FD1C3A}</a:tableStyleId>
              </a:tblPr>
              <a:tblGrid>
                <a:gridCol w="5638647"/>
                <a:gridCol w="5638648"/>
              </a:tblGrid>
              <a:tr h="692331">
                <a:tc>
                  <a:txBody>
                    <a:bodyPr wrap="square"/>
                    <a:lstStyle/>
                    <a:p>
                      <a:pPr algn="ctr">
                        <a:defRPr sz="1300" b="1">
                          <a:solidFill>
                            <a:srgbClr val="FFFFFF"/>
                          </a:solidFill>
                        </a:defRPr>
                      </a:pPr>
                      <a:r>
                        <a:rPr>
                          <a:latin typeface="Segoe UI"/>
                          <a:ea typeface="Microsoft YaHei"/>
                          <a:cs typeface="Microsoft YaHei"/>
                        </a:rPr>
                        <a:t>英文表达</a:t>
                      </a:r>
                    </a:p>
                  </a:txBody>
                  <a:tcPr marL="63500" marR="63500" marT="25400" marB="25400" anchor="ctr">
                    <a:solidFill>
                      <a:srgbClr val="1E3C72"/>
                    </a:solidFill>
                  </a:tcPr>
                </a:tc>
                <a:tc>
                  <a:txBody>
                    <a:bodyPr wrap="square"/>
                    <a:lstStyle/>
                    <a:p>
                      <a:pPr algn="ctr">
                        <a:defRPr sz="1300" b="1">
                          <a:solidFill>
                            <a:srgbClr val="FFFFFF"/>
                          </a:solidFill>
                        </a:defRPr>
                      </a:pPr>
                      <a:r>
                        <a:rPr>
                          <a:latin typeface="Segoe UI"/>
                          <a:ea typeface="Microsoft YaHei"/>
                          <a:cs typeface="Microsoft YaHei"/>
                        </a:rPr>
                        <a:t>参考译文</a:t>
                      </a:r>
                    </a:p>
                  </a:txBody>
                  <a:tcPr marL="63500" marR="63500" marT="25400" marB="25400" anchor="ctr">
                    <a:solidFill>
                      <a:srgbClr val="1E3C72"/>
                    </a:solidFill>
                  </a:tcPr>
                </a:tc>
              </a:tr>
              <a:tr h="692331">
                <a:tc>
                  <a:txBody>
                    <a:bodyPr wrap="square"/>
                    <a:lstStyle/>
                    <a:p>
                      <a:pPr algn="l">
                        <a:defRPr sz="1200">
                          <a:solidFill>
                            <a:srgbClr val="2C3E50"/>
                          </a:solidFill>
                        </a:defRPr>
                      </a:pPr>
                      <a:r>
                        <a:rPr>
                          <a:latin typeface="Segoe UI"/>
                          <a:ea typeface="Microsoft YaHei"/>
                          <a:cs typeface="Microsoft YaHei"/>
                        </a:rPr>
                        <a:t>I'm writing to offer several suggestions about our school's after-school clubs.</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我写信就我校课后社团提几点建议。</a:t>
                      </a:r>
                    </a:p>
                  </a:txBody>
                  <a:tcPr marL="63500" marR="63500" marT="25400" marB="25400" anchor="ctr"/>
                </a:tc>
              </a:tr>
              <a:tr h="692331">
                <a:tc>
                  <a:txBody>
                    <a:bodyPr wrap="square"/>
                    <a:lstStyle/>
                    <a:p>
                      <a:pPr algn="l">
                        <a:defRPr sz="1200">
                          <a:solidFill>
                            <a:srgbClr val="2C3E50"/>
                          </a:solidFill>
                        </a:defRPr>
                      </a:pPr>
                      <a:r>
                        <a:rPr>
                          <a:latin typeface="Segoe UI"/>
                          <a:ea typeface="Microsoft YaHei"/>
                          <a:cs typeface="Microsoft YaHei"/>
                        </a:rPr>
                        <a:t>Having noticed some problems in our canteen, I'm writing to share my advice with you.</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注意到食堂存在一些问题，我写信向您提出我的建议。</a:t>
                      </a:r>
                    </a:p>
                  </a:txBody>
                  <a:tcPr marL="63500" marR="63500" marT="25400" marB="25400" anchor="ctr">
                    <a:solidFill>
                      <a:srgbClr val="ECF0F1"/>
                    </a:solidFill>
                  </a:tcPr>
                </a:tc>
              </a:tr>
              <a:tr h="692331">
                <a:tc>
                  <a:txBody>
                    <a:bodyPr wrap="square"/>
                    <a:lstStyle/>
                    <a:p>
                      <a:pPr algn="l">
                        <a:defRPr sz="1200">
                          <a:solidFill>
                            <a:srgbClr val="2C3E50"/>
                          </a:solidFill>
                        </a:defRPr>
                      </a:pPr>
                      <a:r>
                        <a:rPr>
                          <a:latin typeface="Segoe UI"/>
                          <a:ea typeface="Microsoft YaHei"/>
                          <a:cs typeface="Microsoft YaHei"/>
                        </a:rPr>
                        <a:t>To make our campus more beautiful, I'd like to put forward some practical ideas.</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为让校园更美观，我想提出一些切实可行的想法。</a:t>
                      </a:r>
                    </a:p>
                  </a:txBody>
                  <a:tcPr marL="63500" marR="63500" marT="25400" marB="25400" anchor="ctr"/>
                </a:tc>
              </a:tr>
              <a:tr h="692331">
                <a:tc>
                  <a:txBody>
                    <a:bodyPr wrap="square"/>
                    <a:lstStyle/>
                    <a:p>
                      <a:pPr algn="l">
                        <a:defRPr sz="1200">
                          <a:solidFill>
                            <a:srgbClr val="2C3E50"/>
                          </a:solidFill>
                        </a:defRPr>
                      </a:pPr>
                      <a:r>
                        <a:rPr>
                          <a:latin typeface="Segoe UI"/>
                          <a:ea typeface="Microsoft YaHei"/>
                          <a:cs typeface="Microsoft YaHei"/>
                        </a:rPr>
                        <a:t>I'm writing to give some advice on how to improve our reading environment.</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我写信是为改善我们的阅读环境提供建议。</a:t>
                      </a:r>
                    </a:p>
                  </a:txBody>
                  <a:tcPr marL="63500" marR="63500" marT="25400" marB="25400" anchor="ctr">
                    <a:solidFill>
                      <a:srgbClr val="ECF0F1"/>
                    </a:solidFill>
                  </a:tcPr>
                </a:tc>
              </a:tr>
              <a:tr h="692331">
                <a:tc>
                  <a:txBody>
                    <a:bodyPr wrap="square"/>
                    <a:lstStyle/>
                    <a:p>
                      <a:pPr algn="l">
                        <a:defRPr sz="1200">
                          <a:solidFill>
                            <a:srgbClr val="2C3E50"/>
                          </a:solidFill>
                        </a:defRPr>
                      </a:pPr>
                      <a:r>
                        <a:rPr>
                          <a:latin typeface="Segoe UI"/>
                          <a:ea typeface="Microsoft YaHei"/>
                          <a:cs typeface="Microsoft YaHei"/>
                        </a:rPr>
                        <a:t>I have received your letter saying you plan to visit China next month. Perhaps the following suggestions are helpful to you.</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已收到你说下月来中国的来信，也许以下建议对你有所帮助。</a:t>
                      </a:r>
                    </a:p>
                  </a:txBody>
                  <a:tcPr marL="63500" marR="63500" marT="25400" marB="25400" anchor="ctr"/>
                </a:tc>
              </a:tr>
              <a:tr h="692334">
                <a:tc>
                  <a:txBody>
                    <a:bodyPr wrap="square"/>
                    <a:lstStyle/>
                    <a:p>
                      <a:pPr algn="l">
                        <a:defRPr sz="1200">
                          <a:solidFill>
                            <a:srgbClr val="2C3E50"/>
                          </a:solidFill>
                        </a:defRPr>
                      </a:pPr>
                      <a:r>
                        <a:rPr>
                          <a:latin typeface="Segoe UI"/>
                          <a:ea typeface="Microsoft YaHei"/>
                          <a:cs typeface="Microsoft YaHei"/>
                        </a:rPr>
                        <a:t>I'm very glad to receive your letter asking for my advice on how to fit in the new school life. Here are a few suggestions.</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很高兴收到你的来信，询问如何适应新的学校生活。以下是我的一些建议。</a:t>
                      </a:r>
                    </a:p>
                  </a:txBody>
                  <a:tcPr marL="63500" marR="63500" marT="25400" marB="25400" anchor="ctr">
                    <a:solidFill>
                      <a:srgbClr val="ECF0F1"/>
                    </a:solidFill>
                  </a:tcPr>
                </a:tc>
              </a:tr>
            </a:tbl>
          </a:graphicData>
        </a:graphic>
      </p:graphicFrame>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15</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必背中间句（问题 + 建议 + 好处一条线）</a:t>
            </a:r>
          </a:p>
        </p:txBody>
      </p:sp>
      <p:graphicFrame>
        <p:nvGraphicFramePr>
          <p:cNvPr id="7" name="Table 6"/>
          <p:cNvGraphicFramePr>
            <a:graphicFrameLocks noGrp="1"/>
          </p:cNvGraphicFramePr>
          <p:nvPr/>
        </p:nvGraphicFramePr>
        <p:xfrm>
          <a:off x="457200" y="1371600"/>
          <a:ext cx="11277295" cy="4846320"/>
        </p:xfrm>
        <a:graphic>
          <a:graphicData uri="http://schemas.openxmlformats.org/drawingml/2006/table">
            <a:tbl>
              <a:tblPr firstRow="1" bandRow="1">
                <a:tableStyleId>{5C22544A-7EE6-4342-B048-85BDC9FD1C3A}</a:tableStyleId>
              </a:tblPr>
              <a:tblGrid>
                <a:gridCol w="5638647"/>
                <a:gridCol w="5638648"/>
              </a:tblGrid>
              <a:tr h="692331">
                <a:tc>
                  <a:txBody>
                    <a:bodyPr wrap="square"/>
                    <a:lstStyle/>
                    <a:p>
                      <a:pPr algn="ctr">
                        <a:defRPr sz="1300" b="1">
                          <a:solidFill>
                            <a:srgbClr val="FFFFFF"/>
                          </a:solidFill>
                        </a:defRPr>
                      </a:pPr>
                      <a:r>
                        <a:rPr>
                          <a:latin typeface="Segoe UI"/>
                          <a:ea typeface="Microsoft YaHei"/>
                          <a:cs typeface="Microsoft YaHei"/>
                        </a:rPr>
                        <a:t>英文表达</a:t>
                      </a:r>
                    </a:p>
                  </a:txBody>
                  <a:tcPr marL="63500" marR="63500" marT="25400" marB="25400" anchor="ctr">
                    <a:solidFill>
                      <a:srgbClr val="1E3C72"/>
                    </a:solidFill>
                  </a:tcPr>
                </a:tc>
                <a:tc>
                  <a:txBody>
                    <a:bodyPr wrap="square"/>
                    <a:lstStyle/>
                    <a:p>
                      <a:pPr algn="ctr">
                        <a:defRPr sz="1300" b="1">
                          <a:solidFill>
                            <a:srgbClr val="FFFFFF"/>
                          </a:solidFill>
                        </a:defRPr>
                      </a:pPr>
                      <a:r>
                        <a:rPr>
                          <a:latin typeface="Segoe UI"/>
                          <a:ea typeface="Microsoft YaHei"/>
                          <a:cs typeface="Microsoft YaHei"/>
                        </a:rPr>
                        <a:t>参考译文</a:t>
                      </a:r>
                    </a:p>
                  </a:txBody>
                  <a:tcPr marL="63500" marR="63500" marT="25400" marB="25400" anchor="ctr">
                    <a:solidFill>
                      <a:srgbClr val="1E3C72"/>
                    </a:solidFill>
                  </a:tcPr>
                </a:tc>
              </a:tr>
              <a:tr h="692331">
                <a:tc>
                  <a:txBody>
                    <a:bodyPr wrap="square"/>
                    <a:lstStyle/>
                    <a:p>
                      <a:pPr algn="l">
                        <a:defRPr sz="1200">
                          <a:solidFill>
                            <a:srgbClr val="2C3E50"/>
                          </a:solidFill>
                        </a:defRPr>
                      </a:pPr>
                      <a:r>
                        <a:rPr>
                          <a:latin typeface="Segoe UI"/>
                          <a:ea typeface="Microsoft YaHei"/>
                          <a:cs typeface="Microsoft YaHei"/>
                        </a:rPr>
                        <a:t>At present, there are not enough sports equipment for us. Therefore, we hope the school can buy more basketballs and badminton rackets.</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目前体育器材不足，因此我们希望学校采购更多篮球、羽毛球拍。</a:t>
                      </a:r>
                    </a:p>
                  </a:txBody>
                  <a:tcPr marL="63500" marR="63500" marT="25400" marB="25400" anchor="ctr"/>
                </a:tc>
              </a:tr>
              <a:tr h="692331">
                <a:tc>
                  <a:txBody>
                    <a:bodyPr wrap="square"/>
                    <a:lstStyle/>
                    <a:p>
                      <a:pPr algn="l">
                        <a:defRPr sz="1200">
                          <a:solidFill>
                            <a:srgbClr val="2C3E50"/>
                          </a:solidFill>
                        </a:defRPr>
                      </a:pPr>
                      <a:r>
                        <a:rPr>
                          <a:latin typeface="Segoe UI"/>
                          <a:ea typeface="Microsoft YaHei"/>
                          <a:cs typeface="Microsoft YaHei"/>
                        </a:rPr>
                        <a:t>First of all, it's a good idea to hold a monthly reading sharing activity, which can encourage us to read more.</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首先，每月举办读书分享会是个好主意，能鼓励我们多阅读。</a:t>
                      </a:r>
                    </a:p>
                  </a:txBody>
                  <a:tcPr marL="63500" marR="63500" marT="25400" marB="25400" anchor="ctr">
                    <a:solidFill>
                      <a:srgbClr val="ECF0F1"/>
                    </a:solidFill>
                  </a:tcPr>
                </a:tc>
              </a:tr>
              <a:tr h="692331">
                <a:tc>
                  <a:txBody>
                    <a:bodyPr wrap="square"/>
                    <a:lstStyle/>
                    <a:p>
                      <a:pPr algn="l">
                        <a:defRPr sz="1200">
                          <a:solidFill>
                            <a:srgbClr val="2C3E50"/>
                          </a:solidFill>
                        </a:defRPr>
                      </a:pPr>
                      <a:r>
                        <a:rPr>
                          <a:latin typeface="Segoe UI"/>
                          <a:ea typeface="Microsoft YaHei"/>
                          <a:cs typeface="Microsoft YaHei"/>
                        </a:rPr>
                        <a:t>Besides, we can set up a suggestion box at the school gate so students can voice opinions anytime.</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此外，在校门口设立意见箱，方便同学们随时反馈想法。</a:t>
                      </a:r>
                    </a:p>
                  </a:txBody>
                  <a:tcPr marL="63500" marR="63500" marT="25400" marB="25400" anchor="ctr"/>
                </a:tc>
              </a:tr>
              <a:tr h="692331">
                <a:tc>
                  <a:txBody>
                    <a:bodyPr wrap="square"/>
                    <a:lstStyle/>
                    <a:p>
                      <a:pPr algn="l">
                        <a:defRPr sz="1200">
                          <a:solidFill>
                            <a:srgbClr val="2C3E50"/>
                          </a:solidFill>
                        </a:defRPr>
                      </a:pPr>
                      <a:r>
                        <a:rPr>
                          <a:latin typeface="Segoe UI"/>
                          <a:ea typeface="Microsoft YaHei"/>
                          <a:cs typeface="Microsoft YaHei"/>
                        </a:rPr>
                        <a:t>If my suggestions are accepted, students will have more chances to relax and develop hobbies.</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若我的建议被采纳，同学们会拥有更多放松、培养爱好的机会。</a:t>
                      </a:r>
                    </a:p>
                  </a:txBody>
                  <a:tcPr marL="63500" marR="63500" marT="25400" marB="25400" anchor="ctr">
                    <a:solidFill>
                      <a:srgbClr val="ECF0F1"/>
                    </a:solidFill>
                  </a:tcPr>
                </a:tc>
              </a:tr>
              <a:tr h="692331">
                <a:tc>
                  <a:txBody>
                    <a:bodyPr wrap="square"/>
                    <a:lstStyle/>
                    <a:p>
                      <a:pPr algn="l">
                        <a:defRPr sz="1200">
                          <a:solidFill>
                            <a:srgbClr val="2C3E50"/>
                          </a:solidFill>
                        </a:defRPr>
                      </a:pPr>
                      <a:r>
                        <a:rPr>
                          <a:latin typeface="Segoe UI"/>
                          <a:ea typeface="Microsoft YaHei"/>
                          <a:cs typeface="Microsoft YaHei"/>
                        </a:rPr>
                        <a:t>Last but not least, teachers can organize outdoor study tours to get us close to nature.</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最后，老师可以组织户外研学，让我们亲近自然。</a:t>
                      </a:r>
                    </a:p>
                  </a:txBody>
                  <a:tcPr marL="63500" marR="63500" marT="25400" marB="25400" anchor="ctr"/>
                </a:tc>
              </a:tr>
              <a:tr h="692334">
                <a:tc>
                  <a:txBody>
                    <a:bodyPr wrap="square"/>
                    <a:lstStyle/>
                    <a:p>
                      <a:pPr algn="l">
                        <a:defRPr sz="1200">
                          <a:solidFill>
                            <a:srgbClr val="2C3E50"/>
                          </a:solidFill>
                        </a:defRPr>
                      </a:pPr>
                      <a:r>
                        <a:rPr>
                          <a:latin typeface="Segoe UI"/>
                          <a:ea typeface="Microsoft YaHei"/>
                          <a:cs typeface="Microsoft YaHei"/>
                        </a:rPr>
                        <a:t>Only by doing so can we make full use of our spare time and improve study efficiency.</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唯有如此，我们才能充分利用课余时间并提高学习效率。</a:t>
                      </a:r>
                    </a:p>
                  </a:txBody>
                  <a:tcPr marL="63500" marR="63500" marT="25400" marB="25400" anchor="ctr">
                    <a:solidFill>
                      <a:srgbClr val="ECF0F1"/>
                    </a:solidFill>
                  </a:tcPr>
                </a:tc>
              </a:tr>
            </a:tbl>
          </a:graphicData>
        </a:graphic>
      </p:graphicFrame>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16</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必背结尾句（6 句，委婉收尾不丢分）</a:t>
            </a:r>
          </a:p>
        </p:txBody>
      </p:sp>
      <p:graphicFrame>
        <p:nvGraphicFramePr>
          <p:cNvPr id="7" name="Table 6"/>
          <p:cNvGraphicFramePr>
            <a:graphicFrameLocks noGrp="1"/>
          </p:cNvGraphicFramePr>
          <p:nvPr/>
        </p:nvGraphicFramePr>
        <p:xfrm>
          <a:off x="457200" y="1371600"/>
          <a:ext cx="11277295" cy="4846320"/>
        </p:xfrm>
        <a:graphic>
          <a:graphicData uri="http://schemas.openxmlformats.org/drawingml/2006/table">
            <a:tbl>
              <a:tblPr firstRow="1" bandRow="1">
                <a:tableStyleId>{5C22544A-7EE6-4342-B048-85BDC9FD1C3A}</a:tableStyleId>
              </a:tblPr>
              <a:tblGrid>
                <a:gridCol w="5638647"/>
                <a:gridCol w="5638648"/>
              </a:tblGrid>
              <a:tr h="692331">
                <a:tc>
                  <a:txBody>
                    <a:bodyPr wrap="square"/>
                    <a:lstStyle/>
                    <a:p>
                      <a:pPr algn="ctr">
                        <a:defRPr sz="1300" b="1">
                          <a:solidFill>
                            <a:srgbClr val="FFFFFF"/>
                          </a:solidFill>
                        </a:defRPr>
                      </a:pPr>
                      <a:r>
                        <a:rPr>
                          <a:latin typeface="Segoe UI"/>
                          <a:ea typeface="Microsoft YaHei"/>
                          <a:cs typeface="Microsoft YaHei"/>
                        </a:rPr>
                        <a:t>英文表达</a:t>
                      </a:r>
                    </a:p>
                  </a:txBody>
                  <a:tcPr marL="63500" marR="63500" marT="25400" marB="25400" anchor="ctr">
                    <a:solidFill>
                      <a:srgbClr val="1E3C72"/>
                    </a:solidFill>
                  </a:tcPr>
                </a:tc>
                <a:tc>
                  <a:txBody>
                    <a:bodyPr wrap="square"/>
                    <a:lstStyle/>
                    <a:p>
                      <a:pPr algn="ctr">
                        <a:defRPr sz="1300" b="1">
                          <a:solidFill>
                            <a:srgbClr val="FFFFFF"/>
                          </a:solidFill>
                        </a:defRPr>
                      </a:pPr>
                      <a:r>
                        <a:rPr>
                          <a:latin typeface="Segoe UI"/>
                          <a:ea typeface="Microsoft YaHei"/>
                          <a:cs typeface="Microsoft YaHei"/>
                        </a:rPr>
                        <a:t>参考译文</a:t>
                      </a:r>
                    </a:p>
                  </a:txBody>
                  <a:tcPr marL="63500" marR="63500" marT="25400" marB="25400" anchor="ctr">
                    <a:solidFill>
                      <a:srgbClr val="1E3C72"/>
                    </a:solidFill>
                  </a:tcPr>
                </a:tc>
              </a:tr>
              <a:tr h="692331">
                <a:tc>
                  <a:txBody>
                    <a:bodyPr wrap="square"/>
                    <a:lstStyle/>
                    <a:p>
                      <a:pPr algn="l">
                        <a:defRPr sz="1200">
                          <a:solidFill>
                            <a:srgbClr val="2C3E50"/>
                          </a:solidFill>
                        </a:defRPr>
                      </a:pPr>
                      <a:r>
                        <a:rPr>
                          <a:latin typeface="Segoe UI"/>
                          <a:ea typeface="Microsoft YaHei"/>
                          <a:cs typeface="Microsoft YaHei"/>
                        </a:rPr>
                        <a:t>I would highly appreciate it if you could take my suggestions into account.</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若您能考虑我的建议，我将万分感激。</a:t>
                      </a:r>
                    </a:p>
                  </a:txBody>
                  <a:tcPr marL="63500" marR="63500" marT="25400" marB="25400" anchor="ctr"/>
                </a:tc>
              </a:tr>
              <a:tr h="692331">
                <a:tc>
                  <a:txBody>
                    <a:bodyPr wrap="square"/>
                    <a:lstStyle/>
                    <a:p>
                      <a:pPr algn="l">
                        <a:defRPr sz="1200">
                          <a:solidFill>
                            <a:srgbClr val="2C3E50"/>
                          </a:solidFill>
                        </a:defRPr>
                      </a:pPr>
                      <a:r>
                        <a:rPr>
                          <a:latin typeface="Segoe UI"/>
                          <a:ea typeface="Microsoft YaHei"/>
                          <a:cs typeface="Microsoft YaHei"/>
                        </a:rPr>
                        <a:t>Hope my advice will be helpful and bring some changes to our school.</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希望我的建议能有所帮助，为校园带来改变。</a:t>
                      </a:r>
                    </a:p>
                  </a:txBody>
                  <a:tcPr marL="63500" marR="63500" marT="25400" marB="25400" anchor="ctr">
                    <a:solidFill>
                      <a:srgbClr val="ECF0F1"/>
                    </a:solidFill>
                  </a:tcPr>
                </a:tc>
              </a:tr>
              <a:tr h="692331">
                <a:tc>
                  <a:txBody>
                    <a:bodyPr wrap="square"/>
                    <a:lstStyle/>
                    <a:p>
                      <a:pPr algn="l">
                        <a:defRPr sz="1200">
                          <a:solidFill>
                            <a:srgbClr val="2C3E50"/>
                          </a:solidFill>
                        </a:defRPr>
                      </a:pPr>
                      <a:r>
                        <a:rPr>
                          <a:latin typeface="Segoe UI"/>
                          <a:ea typeface="Microsoft YaHei"/>
                          <a:cs typeface="Microsoft YaHei"/>
                        </a:rPr>
                        <a:t>I'm looking forward to seeing our school become better and better.</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期待看到我们的校园越来越好。</a:t>
                      </a:r>
                    </a:p>
                  </a:txBody>
                  <a:tcPr marL="63500" marR="63500" marT="25400" marB="25400" anchor="ctr"/>
                </a:tc>
              </a:tr>
              <a:tr h="692331">
                <a:tc>
                  <a:txBody>
                    <a:bodyPr wrap="square"/>
                    <a:lstStyle/>
                    <a:p>
                      <a:pPr algn="l">
                        <a:defRPr sz="1200">
                          <a:solidFill>
                            <a:srgbClr val="2C3E50"/>
                          </a:solidFill>
                        </a:defRPr>
                      </a:pPr>
                      <a:r>
                        <a:rPr>
                          <a:latin typeface="Segoe UI"/>
                          <a:ea typeface="Microsoft YaHei"/>
                          <a:cs typeface="Microsoft YaHei"/>
                        </a:rPr>
                        <a:t>Thank you for sparing your time to read my letter.</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感谢您抽空阅读来信。</a:t>
                      </a:r>
                    </a:p>
                  </a:txBody>
                  <a:tcPr marL="63500" marR="63500" marT="25400" marB="25400" anchor="ctr">
                    <a:solidFill>
                      <a:srgbClr val="ECF0F1"/>
                    </a:solidFill>
                  </a:tcPr>
                </a:tc>
              </a:tr>
              <a:tr h="692331">
                <a:tc>
                  <a:txBody>
                    <a:bodyPr wrap="square"/>
                    <a:lstStyle/>
                    <a:p>
                      <a:pPr algn="l">
                        <a:defRPr sz="1200">
                          <a:solidFill>
                            <a:srgbClr val="2C3E50"/>
                          </a:solidFill>
                        </a:defRPr>
                      </a:pPr>
                      <a:r>
                        <a:rPr>
                          <a:latin typeface="Segoe UI"/>
                          <a:ea typeface="Microsoft YaHei"/>
                          <a:cs typeface="Microsoft YaHei"/>
                        </a:rPr>
                        <a:t>I believe that you will take my suggestions into serious account. Whatever you decide to do, good luck with your studies!</a:t>
                      </a:r>
                    </a:p>
                  </a:txBody>
                  <a:tcPr marL="63500" marR="63500" marT="25400" marB="25400" anchor="ctr"/>
                </a:tc>
                <a:tc>
                  <a:txBody>
                    <a:bodyPr wrap="square"/>
                    <a:lstStyle/>
                    <a:p>
                      <a:pPr algn="l">
                        <a:defRPr sz="1200">
                          <a:solidFill>
                            <a:srgbClr val="2C3E50"/>
                          </a:solidFill>
                        </a:defRPr>
                      </a:pPr>
                      <a:r>
                        <a:rPr>
                          <a:latin typeface="Segoe UI"/>
                          <a:ea typeface="Microsoft YaHei"/>
                          <a:cs typeface="Microsoft YaHei"/>
                        </a:rPr>
                        <a:t>我相信你会认真考虑我的建议。无论你决定做什么，祝学业顺利！</a:t>
                      </a:r>
                    </a:p>
                  </a:txBody>
                  <a:tcPr marL="63500" marR="63500" marT="25400" marB="25400" anchor="ctr"/>
                </a:tc>
              </a:tr>
              <a:tr h="692334">
                <a:tc>
                  <a:txBody>
                    <a:bodyPr wrap="square"/>
                    <a:lstStyle/>
                    <a:p>
                      <a:pPr algn="l">
                        <a:defRPr sz="1200">
                          <a:solidFill>
                            <a:srgbClr val="2C3E50"/>
                          </a:solidFill>
                        </a:defRPr>
                      </a:pPr>
                      <a:r>
                        <a:rPr>
                          <a:latin typeface="Segoe UI"/>
                          <a:ea typeface="Microsoft YaHei"/>
                          <a:cs typeface="Microsoft YaHei"/>
                        </a:rPr>
                        <a:t>If there is more I can do to help, please let me know.</a:t>
                      </a:r>
                    </a:p>
                  </a:txBody>
                  <a:tcPr marL="63500" marR="63500" marT="25400" marB="25400" anchor="ctr">
                    <a:solidFill>
                      <a:srgbClr val="ECF0F1"/>
                    </a:solidFill>
                  </a:tcPr>
                </a:tc>
                <a:tc>
                  <a:txBody>
                    <a:bodyPr wrap="square"/>
                    <a:lstStyle/>
                    <a:p>
                      <a:pPr algn="l">
                        <a:defRPr sz="1200">
                          <a:solidFill>
                            <a:srgbClr val="2C3E50"/>
                          </a:solidFill>
                        </a:defRPr>
                      </a:pPr>
                      <a:r>
                        <a:rPr>
                          <a:latin typeface="Segoe UI"/>
                          <a:ea typeface="Microsoft YaHei"/>
                          <a:cs typeface="Microsoft YaHei"/>
                        </a:rPr>
                        <a:t>如果有更多我能帮忙的，请告诉我。</a:t>
                      </a:r>
                    </a:p>
                  </a:txBody>
                  <a:tcPr marL="63500" marR="63500" marT="25400" marB="25400" anchor="ctr">
                    <a:solidFill>
                      <a:srgbClr val="ECF0F1"/>
                    </a:solidFill>
                  </a:tcPr>
                </a:tc>
              </a:tr>
            </a:tbl>
          </a:graphicData>
        </a:graphic>
      </p:graphicFrame>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1E3C72"/>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17</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3657600" y="3108960"/>
            <a:ext cx="48764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371600" y="1097280"/>
            <a:ext cx="9448495" cy="1828800"/>
          </a:xfrm>
          <a:prstGeom prst="rect">
            <a:avLst/>
          </a:prstGeom>
          <a:noFill/>
        </p:spPr>
        <p:txBody>
          <a:bodyPr wrap="square" tIns="25400" bIns="25400">
            <a:spAutoFit/>
          </a:bodyPr>
          <a:lstStyle/>
          <a:p>
            <a:pPr algn="ctr">
              <a:spcAft>
                <a:spcPts val="1000"/>
              </a:spcAft>
              <a:defRPr sz="3400" b="1">
                <a:solidFill>
                  <a:srgbClr val="FFFFFF"/>
                </a:solidFill>
              </a:defRPr>
            </a:pPr>
            <a:r>
              <a:rPr>
                <a:latin typeface="Segoe UI"/>
                <a:ea typeface="Microsoft YaHei"/>
                <a:cs typeface="Microsoft YaHei"/>
              </a:rPr>
              <a:t>PART 04　万能模板</a:t>
            </a:r>
          </a:p>
          <a:p>
            <a:pPr algn="ctr">
              <a:defRPr sz="1700" b="0">
                <a:solidFill>
                  <a:srgbClr val="ECF0F1"/>
                </a:solidFill>
              </a:defRPr>
            </a:pPr>
            <a:r>
              <a:rPr>
                <a:latin typeface="Segoe UI"/>
                <a:ea typeface="Microsoft YaHei"/>
                <a:cs typeface="Microsoft YaHei"/>
              </a:rPr>
              <a:t>正式与非正式两套，填空即用，换主题不换骨架</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18</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模板怎么选？对号入座</a:t>
            </a:r>
          </a:p>
        </p:txBody>
      </p:sp>
      <p:sp>
        <p:nvSpPr>
          <p:cNvPr id="7" name="Rectangle 6"/>
          <p:cNvSpPr/>
          <p:nvPr/>
        </p:nvSpPr>
        <p:spPr>
          <a:xfrm>
            <a:off x="6035040" y="1188720"/>
            <a:ext cx="27432" cy="5029200"/>
          </a:xfrm>
          <a:prstGeom prst="rect">
            <a:avLst/>
          </a:prstGeom>
          <a:solidFill>
            <a:srgbClr val="ECF0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【模板 1 · 非正式（写给好友）】</a:t>
            </a:r>
          </a:p>
          <a:p>
            <a:pPr>
              <a:spcAft>
                <a:spcPts val="700"/>
              </a:spcAft>
              <a:defRPr sz="1500" b="0">
                <a:solidFill>
                  <a:srgbClr val="2C3E50"/>
                </a:solidFill>
              </a:defRPr>
            </a:pPr>
            <a:r>
              <a:rPr>
                <a:latin typeface="Segoe UI"/>
                <a:ea typeface="Microsoft YaHei"/>
                <a:cs typeface="Microsoft YaHei"/>
              </a:rPr>
              <a:t>适用情境：推荐旅行路线 / 推荐礼物 / 活动策划 / 无法赴约的替代方案 / 投稿内容建议</a:t>
            </a:r>
          </a:p>
          <a:p>
            <a:pPr>
              <a:spcAft>
                <a:spcPts val="700"/>
              </a:spcAft>
              <a:defRPr sz="1500" b="0">
                <a:solidFill>
                  <a:srgbClr val="2C3E50"/>
                </a:solidFill>
              </a:defRPr>
            </a:pPr>
            <a:r>
              <a:rPr>
                <a:latin typeface="Segoe UI"/>
                <a:ea typeface="Microsoft YaHei"/>
                <a:cs typeface="Microsoft YaHei"/>
              </a:rPr>
              <a:t>开头：I'm delighted to receive your letter, in which you ask me for advice on...</a:t>
            </a:r>
          </a:p>
          <a:p>
            <a:pPr>
              <a:spcAft>
                <a:spcPts val="700"/>
              </a:spcAft>
              <a:defRPr sz="1500" b="0">
                <a:solidFill>
                  <a:srgbClr val="2C3E50"/>
                </a:solidFill>
              </a:defRPr>
            </a:pPr>
            <a:r>
              <a:rPr>
                <a:latin typeface="Segoe UI"/>
                <a:ea typeface="Microsoft YaHei"/>
                <a:cs typeface="Microsoft YaHei"/>
              </a:rPr>
              <a:t>落款：Yours, Li Hua</a:t>
            </a:r>
          </a:p>
          <a:p>
            <a:pPr>
              <a:spcAft>
                <a:spcPts val="700"/>
              </a:spcAft>
              <a:defRPr sz="1500" b="0">
                <a:solidFill>
                  <a:srgbClr val="2C3E50"/>
                </a:solidFill>
              </a:defRPr>
            </a:pPr>
            <a:r>
              <a:rPr>
                <a:latin typeface="Segoe UI"/>
                <a:ea typeface="Microsoft YaHei"/>
                <a:cs typeface="Microsoft YaHei"/>
              </a:rPr>
              <a:t>段落配置：缘由 1 句 + 两条建议各 2 句 + 收尾 1 句</a:t>
            </a:r>
          </a:p>
          <a:p>
            <a:pPr>
              <a:spcAft>
                <a:spcPts val="700"/>
              </a:spcAft>
              <a:defRPr sz="1500" b="0">
                <a:solidFill>
                  <a:srgbClr val="2C3E50"/>
                </a:solidFill>
              </a:defRPr>
            </a:pPr>
            <a:r>
              <a:rPr>
                <a:latin typeface="Segoe UI"/>
                <a:ea typeface="Microsoft YaHei"/>
                <a:cs typeface="Microsoft YaHei"/>
              </a:rPr>
              <a:t>语气提醒：可亲切、可带感叹句，但不省略理由</a:t>
            </a:r>
          </a:p>
        </p:txBody>
      </p:sp>
      <p:sp>
        <p:nvSpPr>
          <p:cNvPr id="9" name="TextBox 8"/>
          <p:cNvSpPr txBox="1"/>
          <p:nvPr/>
        </p:nvSpPr>
        <p:spPr>
          <a:xfrm>
            <a:off x="63093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【模板 2 · 正式（写给校方 / 学生会 / 报社）】</a:t>
            </a:r>
          </a:p>
          <a:p>
            <a:pPr>
              <a:spcAft>
                <a:spcPts val="700"/>
              </a:spcAft>
              <a:defRPr sz="1500" b="0">
                <a:solidFill>
                  <a:srgbClr val="2C3E50"/>
                </a:solidFill>
              </a:defRPr>
            </a:pPr>
            <a:r>
              <a:rPr>
                <a:latin typeface="Segoe UI"/>
                <a:ea typeface="Microsoft YaHei"/>
                <a:cs typeface="Microsoft YaHei"/>
              </a:rPr>
              <a:t>适用情境：图书馆优化 / 食堂改进 / 活动方案完善 / 节能环保提案 / 讲座比赛优化</a:t>
            </a:r>
          </a:p>
          <a:p>
            <a:pPr>
              <a:spcAft>
                <a:spcPts val="700"/>
              </a:spcAft>
              <a:defRPr sz="1500" b="0">
                <a:solidFill>
                  <a:srgbClr val="2C3E50"/>
                </a:solidFill>
              </a:defRPr>
            </a:pPr>
            <a:r>
              <a:rPr>
                <a:latin typeface="Segoe UI"/>
                <a:ea typeface="Microsoft YaHei"/>
                <a:cs typeface="Microsoft YaHei"/>
              </a:rPr>
              <a:t>开头：I am Li Hua, a senior three student from Hongxing Middle School. I'm writing to put forward...</a:t>
            </a:r>
          </a:p>
          <a:p>
            <a:pPr>
              <a:spcAft>
                <a:spcPts val="700"/>
              </a:spcAft>
              <a:defRPr sz="1500" b="0">
                <a:solidFill>
                  <a:srgbClr val="2C3E50"/>
                </a:solidFill>
              </a:defRPr>
            </a:pPr>
            <a:r>
              <a:rPr>
                <a:latin typeface="Segoe UI"/>
                <a:ea typeface="Microsoft YaHei"/>
                <a:cs typeface="Microsoft YaHei"/>
              </a:rPr>
              <a:t>落款：Yours sincerely, Li Hua</a:t>
            </a:r>
          </a:p>
          <a:p>
            <a:pPr>
              <a:spcAft>
                <a:spcPts val="700"/>
              </a:spcAft>
              <a:defRPr sz="1500" b="0">
                <a:solidFill>
                  <a:srgbClr val="2C3E50"/>
                </a:solidFill>
              </a:defRPr>
            </a:pPr>
            <a:r>
              <a:rPr>
                <a:latin typeface="Segoe UI"/>
                <a:ea typeface="Microsoft YaHei"/>
                <a:cs typeface="Microsoft YaHei"/>
              </a:rPr>
              <a:t>段落配置：身份缘由 2 句 + 问题 1 句 + 两条建议各 2 句 + 收尾 1 句</a:t>
            </a:r>
          </a:p>
          <a:p>
            <a:pPr>
              <a:spcAft>
                <a:spcPts val="700"/>
              </a:spcAft>
              <a:defRPr sz="1500" b="0">
                <a:solidFill>
                  <a:srgbClr val="2C3E50"/>
                </a:solidFill>
              </a:defRPr>
            </a:pPr>
            <a:r>
              <a:rPr>
                <a:latin typeface="Segoe UI"/>
                <a:ea typeface="Microsoft YaHei"/>
                <a:cs typeface="Microsoft YaHei"/>
              </a:rPr>
              <a:t>语气提醒：客观克制，用 It would be wise to... 代替 You must...</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19</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万能模板 1 · 非正式（写给好友 Jim）</a:t>
            </a:r>
          </a:p>
        </p:txBody>
      </p:sp>
      <p:sp>
        <p:nvSpPr>
          <p:cNvPr id="7" name="TextBox 6"/>
          <p:cNvSpPr txBox="1"/>
          <p:nvPr/>
        </p:nvSpPr>
        <p:spPr>
          <a:xfrm>
            <a:off x="822960" y="1371600"/>
            <a:ext cx="10545775" cy="4846320"/>
          </a:xfrm>
          <a:prstGeom prst="rect">
            <a:avLst/>
          </a:prstGeom>
          <a:noFill/>
        </p:spPr>
        <p:txBody>
          <a:bodyPr wrap="square" tIns="25400" bIns="25400">
            <a:spAutoFit/>
          </a:bodyPr>
          <a:lstStyle/>
          <a:p>
            <a:pPr>
              <a:spcAft>
                <a:spcPts val="900"/>
              </a:spcAft>
              <a:defRPr sz="1700" b="0">
                <a:solidFill>
                  <a:srgbClr val="2C3E50"/>
                </a:solidFill>
              </a:defRPr>
            </a:pPr>
            <a:r>
              <a:rPr>
                <a:latin typeface="Segoe UI"/>
                <a:ea typeface="Microsoft YaHei"/>
                <a:cs typeface="Microsoft YaHei"/>
              </a:rPr>
              <a:t>Dear Jim,</a:t>
            </a:r>
          </a:p>
          <a:p>
            <a:pPr>
              <a:spcAft>
                <a:spcPts val="900"/>
              </a:spcAft>
              <a:defRPr sz="1700" b="0">
                <a:solidFill>
                  <a:srgbClr val="2C3E50"/>
                </a:solidFill>
              </a:defRPr>
            </a:pPr>
            <a:r>
              <a:rPr>
                <a:latin typeface="Segoe UI"/>
                <a:ea typeface="Microsoft YaHei"/>
                <a:cs typeface="Microsoft YaHei"/>
              </a:rPr>
              <a:t>I'm delighted to receive your letter, in which you ask me for advice on ______ (主题). Here are my practical suggestions for you.</a:t>
            </a:r>
          </a:p>
          <a:p>
            <a:pPr>
              <a:spcAft>
                <a:spcPts val="900"/>
              </a:spcAft>
              <a:defRPr sz="1700" b="0">
                <a:solidFill>
                  <a:srgbClr val="2C3E50"/>
                </a:solidFill>
              </a:defRPr>
            </a:pPr>
            <a:r>
              <a:rPr>
                <a:latin typeface="Segoe UI"/>
                <a:ea typeface="Microsoft YaHei"/>
                <a:cs typeface="Microsoft YaHei"/>
              </a:rPr>
              <a:t>At present, ______ (简述现状 / 你的困扰). To make things better, I have two ideas. Firstly, you'd better ______ (建议 1). In this way, you can ______ (好处 1). Besides, it's a good choice to ______ (建议 2), which will help you ______ (好处 2).</a:t>
            </a:r>
          </a:p>
          <a:p>
            <a:pPr>
              <a:spcAft>
                <a:spcPts val="900"/>
              </a:spcAft>
              <a:defRPr sz="1700" b="0">
                <a:solidFill>
                  <a:srgbClr val="2C3E50"/>
                </a:solidFill>
              </a:defRPr>
            </a:pPr>
            <a:r>
              <a:rPr>
                <a:latin typeface="Segoe UI"/>
                <a:ea typeface="Microsoft YaHei"/>
                <a:cs typeface="Microsoft YaHei"/>
              </a:rPr>
              <a:t>Hopefully my advice will be of great use. If you have any other questions, feel free to tell me.</a:t>
            </a:r>
          </a:p>
          <a:p>
            <a:pPr>
              <a:spcAft>
                <a:spcPts val="900"/>
              </a:spcAft>
              <a:defRPr sz="1700" b="0">
                <a:solidFill>
                  <a:srgbClr val="2C3E50"/>
                </a:solidFill>
              </a:defRPr>
            </a:pPr>
            <a:r>
              <a:rPr>
                <a:latin typeface="Segoe UI"/>
                <a:ea typeface="Microsoft YaHei"/>
                <a:cs typeface="Microsoft YaHei"/>
              </a:rPr>
              <a:t>Yours,</a:t>
            </a:r>
          </a:p>
          <a:p>
            <a:pPr>
              <a:spcAft>
                <a:spcPts val="900"/>
              </a:spcAft>
              <a:defRPr sz="1700" b="0">
                <a:solidFill>
                  <a:srgbClr val="2C3E50"/>
                </a:solidFill>
              </a:defRPr>
            </a:pPr>
            <a:r>
              <a:rPr>
                <a:latin typeface="Segoe UI"/>
                <a:ea typeface="Microsoft YaHei"/>
                <a:cs typeface="Microsoft YaHei"/>
              </a:rPr>
              <a:t>Li Hua</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20</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万能模板 2 · 正式（写给校方 / 学生会 / 老师）</a:t>
            </a:r>
          </a:p>
        </p:txBody>
      </p:sp>
      <p:sp>
        <p:nvSpPr>
          <p:cNvPr id="7" name="TextBox 6"/>
          <p:cNvSpPr txBox="1"/>
          <p:nvPr/>
        </p:nvSpPr>
        <p:spPr>
          <a:xfrm>
            <a:off x="822960" y="1371600"/>
            <a:ext cx="10545775" cy="4846320"/>
          </a:xfrm>
          <a:prstGeom prst="rect">
            <a:avLst/>
          </a:prstGeom>
          <a:noFill/>
        </p:spPr>
        <p:txBody>
          <a:bodyPr wrap="square" tIns="25400" bIns="25400">
            <a:spAutoFit/>
          </a:bodyPr>
          <a:lstStyle/>
          <a:p>
            <a:pPr>
              <a:spcAft>
                <a:spcPts val="900"/>
              </a:spcAft>
              <a:defRPr sz="1700" b="0">
                <a:solidFill>
                  <a:srgbClr val="2C3E50"/>
                </a:solidFill>
              </a:defRPr>
            </a:pPr>
            <a:r>
              <a:rPr>
                <a:latin typeface="Segoe UI"/>
                <a:ea typeface="Microsoft YaHei"/>
                <a:cs typeface="Microsoft YaHei"/>
              </a:rPr>
              <a:t>Dear Sir/Madam, (Dear Teacher, / Dear Student Union, / Dear Editor,)</a:t>
            </a:r>
          </a:p>
          <a:p>
            <a:pPr>
              <a:spcAft>
                <a:spcPts val="900"/>
              </a:spcAft>
              <a:defRPr sz="1700" b="0">
                <a:solidFill>
                  <a:srgbClr val="2C3E50"/>
                </a:solidFill>
              </a:defRPr>
            </a:pPr>
            <a:r>
              <a:rPr>
                <a:latin typeface="Segoe UI"/>
                <a:ea typeface="Microsoft YaHei"/>
                <a:cs typeface="Microsoft YaHei"/>
              </a:rPr>
              <a:t>I am Li Hua, a senior three student from Hongxing Middle School. I'm writing to put forward several constructive suggestions about ______ (校园事项).</a:t>
            </a:r>
          </a:p>
          <a:p>
            <a:pPr>
              <a:spcAft>
                <a:spcPts val="900"/>
              </a:spcAft>
              <a:defRPr sz="1700" b="0">
                <a:solidFill>
                  <a:srgbClr val="2C3E50"/>
                </a:solidFill>
              </a:defRPr>
            </a:pPr>
            <a:r>
              <a:rPr>
                <a:latin typeface="Segoe UI"/>
                <a:ea typeface="Microsoft YaHei"/>
                <a:cs typeface="Microsoft YaHei"/>
              </a:rPr>
              <a:t>Recently I've noticed that ______ (现存问题), which brings inconvenience to us students. To solve the problem effectively, I have the following proposals.</a:t>
            </a:r>
          </a:p>
          <a:p>
            <a:pPr>
              <a:spcAft>
                <a:spcPts val="900"/>
              </a:spcAft>
              <a:defRPr sz="1700" b="0">
                <a:solidFill>
                  <a:srgbClr val="2C3E50"/>
                </a:solidFill>
              </a:defRPr>
            </a:pPr>
            <a:r>
              <a:rPr>
                <a:latin typeface="Segoe UI"/>
                <a:ea typeface="Microsoft YaHei"/>
                <a:cs typeface="Microsoft YaHei"/>
              </a:rPr>
              <a:t>To begin with, the school ought to ______ (建议 1). Only by doing so can we ______ (好处 1). Furthermore, it would be wise to ______ (建议 2). We can also ______ (配套小安排).</a:t>
            </a:r>
          </a:p>
          <a:p>
            <a:pPr>
              <a:spcAft>
                <a:spcPts val="900"/>
              </a:spcAft>
              <a:defRPr sz="1700" b="0">
                <a:solidFill>
                  <a:srgbClr val="2C3E50"/>
                </a:solidFill>
              </a:defRPr>
            </a:pPr>
            <a:r>
              <a:rPr>
                <a:latin typeface="Segoe UI"/>
                <a:ea typeface="Microsoft YaHei"/>
                <a:cs typeface="Microsoft YaHei"/>
              </a:rPr>
              <a:t>I would highly appreciate it if you could take my suggestions into consideration. Thank you for your time and attention.</a:t>
            </a:r>
          </a:p>
          <a:p>
            <a:pPr>
              <a:spcAft>
                <a:spcPts val="900"/>
              </a:spcAft>
              <a:defRPr sz="1700" b="0">
                <a:solidFill>
                  <a:srgbClr val="2C3E50"/>
                </a:solidFill>
              </a:defRPr>
            </a:pPr>
            <a:r>
              <a:rPr>
                <a:latin typeface="Segoe UI"/>
                <a:ea typeface="Microsoft YaHei"/>
                <a:cs typeface="Microsoft YaHei"/>
              </a:rPr>
              <a:t>Yours sincerely,      Li Hua</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E3C72"/>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21</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3657600" y="3108960"/>
            <a:ext cx="48764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371600" y="1097280"/>
            <a:ext cx="9448495" cy="1828800"/>
          </a:xfrm>
          <a:prstGeom prst="rect">
            <a:avLst/>
          </a:prstGeom>
          <a:noFill/>
        </p:spPr>
        <p:txBody>
          <a:bodyPr wrap="square" tIns="25400" bIns="25400">
            <a:spAutoFit/>
          </a:bodyPr>
          <a:lstStyle/>
          <a:p>
            <a:pPr algn="ctr">
              <a:spcAft>
                <a:spcPts val="1000"/>
              </a:spcAft>
              <a:defRPr sz="3400" b="1">
                <a:solidFill>
                  <a:srgbClr val="FFFFFF"/>
                </a:solidFill>
              </a:defRPr>
            </a:pPr>
            <a:r>
              <a:rPr>
                <a:latin typeface="Segoe UI"/>
                <a:ea typeface="Microsoft YaHei"/>
                <a:cs typeface="Microsoft YaHei"/>
              </a:rPr>
              <a:t>PART 05　高分句型与失分点</a:t>
            </a:r>
          </a:p>
          <a:p>
            <a:pPr algn="ctr">
              <a:defRPr sz="1700" b="0">
                <a:solidFill>
                  <a:srgbClr val="ECF0F1"/>
                </a:solidFill>
              </a:defRPr>
            </a:pPr>
            <a:r>
              <a:rPr>
                <a:latin typeface="Segoe UI"/>
                <a:ea typeface="Microsoft YaHei"/>
                <a:cs typeface="Microsoft YaHei"/>
              </a:rPr>
              <a:t>从「能写完」到「拿高分」，差的就是这几个句式</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22</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四类提分句式（阅卷加分明点）</a:t>
            </a:r>
          </a:p>
        </p:txBody>
      </p:sp>
      <p:sp>
        <p:nvSpPr>
          <p:cNvPr id="7" name="TextBox 6"/>
          <p:cNvSpPr txBox="1"/>
          <p:nvPr/>
        </p:nvSpPr>
        <p:spPr>
          <a:xfrm>
            <a:off x="822960" y="1371600"/>
            <a:ext cx="10545775" cy="4846320"/>
          </a:xfrm>
          <a:prstGeom prst="rect">
            <a:avLst/>
          </a:prstGeom>
          <a:noFill/>
        </p:spPr>
        <p:txBody>
          <a:bodyPr wrap="square" tIns="25400" bIns="25400">
            <a:spAutoFit/>
          </a:bodyPr>
          <a:lstStyle/>
          <a:p>
            <a:pPr>
              <a:spcAft>
                <a:spcPts val="400"/>
              </a:spcAft>
              <a:defRPr sz="2000" b="1">
                <a:solidFill>
                  <a:srgbClr val="1E3C72"/>
                </a:solidFill>
              </a:defRPr>
            </a:pPr>
            <a:r>
              <a:rPr>
                <a:latin typeface="Segoe UI"/>
                <a:ea typeface="Microsoft YaHei"/>
                <a:cs typeface="Microsoft YaHei"/>
              </a:rPr>
              <a:t>① 非限制性定语从句（which）——把「问题 + 影响」一句说完</a:t>
            </a:r>
          </a:p>
          <a:p>
            <a:pPr lvl="1">
              <a:spcAft>
                <a:spcPts val="300"/>
              </a:spcAft>
              <a:defRPr sz="1500" b="0">
                <a:solidFill>
                  <a:srgbClr val="7F8C8D"/>
                </a:solidFill>
              </a:defRPr>
            </a:pPr>
            <a:r>
              <a:rPr>
                <a:latin typeface="Segoe UI"/>
                <a:ea typeface="Microsoft YaHei"/>
                <a:cs typeface="Microsoft YaHei"/>
              </a:rPr>
              <a:t>  Recently I've noticed that the book collection is outdated, which affects our studies and reading interests.</a:t>
            </a:r>
          </a:p>
          <a:p>
            <a:pPr lvl="1">
              <a:spcAft>
                <a:spcPts val="300"/>
              </a:spcAft>
              <a:defRPr sz="1500" b="0">
                <a:solidFill>
                  <a:srgbClr val="7F8C8D"/>
                </a:solidFill>
              </a:defRPr>
            </a:pPr>
            <a:r>
              <a:rPr>
                <a:latin typeface="Segoe UI"/>
                <a:ea typeface="Microsoft YaHei"/>
                <a:cs typeface="Microsoft YaHei"/>
              </a:rPr>
              <a:t>  Now there are few new books, which brings inconvenience to us students.</a:t>
            </a:r>
          </a:p>
          <a:p>
            <a:pPr>
              <a:spcAft>
                <a:spcPts val="400"/>
              </a:spcAft>
              <a:defRPr sz="2000" b="1">
                <a:solidFill>
                  <a:srgbClr val="1E3C72"/>
                </a:solidFill>
              </a:defRPr>
            </a:pPr>
            <a:r>
              <a:rPr>
                <a:latin typeface="Segoe UI"/>
                <a:ea typeface="Microsoft YaHei"/>
                <a:cs typeface="Microsoft YaHei"/>
              </a:rPr>
              <a:t>② 分词 / 形容词短语作状语——开头句瞬间高级</a:t>
            </a:r>
          </a:p>
          <a:p>
            <a:pPr lvl="1">
              <a:spcAft>
                <a:spcPts val="300"/>
              </a:spcAft>
              <a:defRPr sz="1500" b="0">
                <a:solidFill>
                  <a:srgbClr val="7F8C8D"/>
                </a:solidFill>
              </a:defRPr>
            </a:pPr>
            <a:r>
              <a:rPr>
                <a:latin typeface="Segoe UI"/>
                <a:ea typeface="Microsoft YaHei"/>
                <a:cs typeface="Microsoft YaHei"/>
              </a:rPr>
              <a:t>  Knowing that you'd like to select a Chinese gift, I'm writing to recommend...</a:t>
            </a:r>
          </a:p>
          <a:p>
            <a:pPr lvl="1">
              <a:spcAft>
                <a:spcPts val="300"/>
              </a:spcAft>
              <a:defRPr sz="1500" b="0">
                <a:solidFill>
                  <a:srgbClr val="7F8C8D"/>
                </a:solidFill>
              </a:defRPr>
            </a:pPr>
            <a:r>
              <a:rPr>
                <a:latin typeface="Segoe UI"/>
                <a:ea typeface="Microsoft YaHei"/>
                <a:cs typeface="Microsoft YaHei"/>
              </a:rPr>
              <a:t>  Delighted to hear about the launch of our school's English magazine, I'm writing to...</a:t>
            </a:r>
          </a:p>
          <a:p>
            <a:pPr>
              <a:spcAft>
                <a:spcPts val="400"/>
              </a:spcAft>
              <a:defRPr sz="2000" b="1">
                <a:solidFill>
                  <a:srgbClr val="1E3C72"/>
                </a:solidFill>
              </a:defRPr>
            </a:pPr>
            <a:r>
              <a:rPr>
                <a:latin typeface="Segoe UI"/>
                <a:ea typeface="Microsoft YaHei"/>
                <a:cs typeface="Microsoft YaHei"/>
              </a:rPr>
              <a:t>③ only + 状语置首的部分倒装——收束有力，强调「唯有如此」</a:t>
            </a:r>
          </a:p>
          <a:p>
            <a:pPr lvl="1">
              <a:spcAft>
                <a:spcPts val="300"/>
              </a:spcAft>
              <a:defRPr sz="1500" b="0">
                <a:solidFill>
                  <a:srgbClr val="7F8C8D"/>
                </a:solidFill>
              </a:defRPr>
            </a:pPr>
            <a:r>
              <a:rPr>
                <a:latin typeface="Segoe UI"/>
                <a:ea typeface="Microsoft YaHei"/>
                <a:cs typeface="Microsoft YaHei"/>
              </a:rPr>
              <a:t>  Only by doing so can we make full use of our spare time.</a:t>
            </a:r>
          </a:p>
          <a:p>
            <a:pPr lvl="1">
              <a:spcAft>
                <a:spcPts val="300"/>
              </a:spcAft>
              <a:defRPr sz="1500" b="0">
                <a:solidFill>
                  <a:srgbClr val="7F8C8D"/>
                </a:solidFill>
              </a:defRPr>
            </a:pPr>
            <a:r>
              <a:rPr>
                <a:latin typeface="Segoe UI"/>
                <a:ea typeface="Microsoft YaHei"/>
                <a:cs typeface="Microsoft YaHei"/>
              </a:rPr>
              <a:t>  Only when we join hands can our campus become cleaner and greener.</a:t>
            </a:r>
          </a:p>
          <a:p>
            <a:pPr>
              <a:spcAft>
                <a:spcPts val="400"/>
              </a:spcAft>
              <a:defRPr sz="2000" b="1">
                <a:solidFill>
                  <a:srgbClr val="1E3C72"/>
                </a:solidFill>
              </a:defRPr>
            </a:pPr>
            <a:r>
              <a:rPr>
                <a:latin typeface="Segoe UI"/>
                <a:ea typeface="Microsoft YaHei"/>
                <a:cs typeface="Microsoft YaHei"/>
              </a:rPr>
              <a:t>④ 名词性从句 + 虚拟语气——提建议最地道的两种写法</a:t>
            </a:r>
          </a:p>
          <a:p>
            <a:pPr lvl="1">
              <a:spcAft>
                <a:spcPts val="300"/>
              </a:spcAft>
              <a:defRPr sz="1500" b="0">
                <a:solidFill>
                  <a:srgbClr val="7F8C8D"/>
                </a:solidFill>
              </a:defRPr>
            </a:pPr>
            <a:r>
              <a:rPr>
                <a:latin typeface="Segoe UI"/>
                <a:ea typeface="Microsoft YaHei"/>
                <a:cs typeface="Microsoft YaHei"/>
              </a:rPr>
              <a:t>  I suggest that we (should) have more choices of music styles.</a:t>
            </a:r>
          </a:p>
          <a:p>
            <a:pPr lvl="1">
              <a:spcAft>
                <a:spcPts val="300"/>
              </a:spcAft>
              <a:defRPr sz="1500" b="0">
                <a:solidFill>
                  <a:srgbClr val="7F8C8D"/>
                </a:solidFill>
              </a:defRPr>
            </a:pPr>
            <a:r>
              <a:rPr>
                <a:latin typeface="Segoe UI"/>
                <a:ea typeface="Microsoft YaHei"/>
                <a:cs typeface="Microsoft YaHei"/>
              </a:rPr>
              <a:t>  It would be better if you could put in some pictures showing proper first aid positions.</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23</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常见失分点 &amp; 对症改法</a:t>
            </a:r>
          </a:p>
        </p:txBody>
      </p:sp>
      <p:sp>
        <p:nvSpPr>
          <p:cNvPr id="7" name="Rectangle 6"/>
          <p:cNvSpPr/>
          <p:nvPr/>
        </p:nvSpPr>
        <p:spPr>
          <a:xfrm>
            <a:off x="6035040" y="1188720"/>
            <a:ext cx="27432" cy="5029200"/>
          </a:xfrm>
          <a:prstGeom prst="rect">
            <a:avLst/>
          </a:prstGeom>
          <a:solidFill>
            <a:srgbClr val="ECF0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【阅卷常见失分点】</a:t>
            </a:r>
          </a:p>
          <a:p>
            <a:pPr>
              <a:spcAft>
                <a:spcPts val="700"/>
              </a:spcAft>
              <a:defRPr sz="1500" b="0">
                <a:solidFill>
                  <a:srgbClr val="2C3E50"/>
                </a:solidFill>
              </a:defRPr>
            </a:pPr>
            <a:r>
              <a:rPr>
                <a:latin typeface="Segoe UI"/>
                <a:ea typeface="Microsoft YaHei"/>
                <a:cs typeface="Microsoft YaHei"/>
              </a:rPr>
              <a:t>① 只列问题不给建议，或建议笼统（We should improve it.）</a:t>
            </a:r>
          </a:p>
          <a:p>
            <a:pPr>
              <a:spcAft>
                <a:spcPts val="700"/>
              </a:spcAft>
              <a:defRPr sz="1500" b="0">
                <a:solidFill>
                  <a:srgbClr val="2C3E50"/>
                </a:solidFill>
              </a:defRPr>
            </a:pPr>
            <a:r>
              <a:rPr>
                <a:latin typeface="Segoe UI"/>
                <a:ea typeface="Microsoft YaHei"/>
                <a:cs typeface="Microsoft YaHei"/>
              </a:rPr>
              <a:t>② 建议没有配套好处，逻辑链断裂</a:t>
            </a:r>
          </a:p>
          <a:p>
            <a:pPr>
              <a:spcAft>
                <a:spcPts val="700"/>
              </a:spcAft>
              <a:defRPr sz="1500" b="0">
                <a:solidFill>
                  <a:srgbClr val="2C3E50"/>
                </a:solidFill>
              </a:defRPr>
            </a:pPr>
            <a:r>
              <a:rPr>
                <a:latin typeface="Segoe UI"/>
                <a:ea typeface="Microsoft YaHei"/>
                <a:cs typeface="Microsoft YaHei"/>
              </a:rPr>
              <a:t>③ 语气生硬，通篇 You must / You should</a:t>
            </a:r>
          </a:p>
          <a:p>
            <a:pPr>
              <a:spcAft>
                <a:spcPts val="700"/>
              </a:spcAft>
              <a:defRPr sz="1500" b="0">
                <a:solidFill>
                  <a:srgbClr val="2C3E50"/>
                </a:solidFill>
              </a:defRPr>
            </a:pPr>
            <a:r>
              <a:rPr>
                <a:latin typeface="Segoe UI"/>
                <a:ea typeface="Microsoft YaHei"/>
                <a:cs typeface="Microsoft YaHei"/>
              </a:rPr>
              <a:t>④ 时态混用：现状写将来时，好处写现在时</a:t>
            </a:r>
          </a:p>
          <a:p>
            <a:pPr>
              <a:spcAft>
                <a:spcPts val="700"/>
              </a:spcAft>
              <a:defRPr sz="1500" b="0">
                <a:solidFill>
                  <a:srgbClr val="2C3E50"/>
                </a:solidFill>
              </a:defRPr>
            </a:pPr>
            <a:r>
              <a:rPr>
                <a:latin typeface="Segoe UI"/>
                <a:ea typeface="Microsoft YaHei"/>
                <a:cs typeface="Microsoft YaHei"/>
              </a:rPr>
              <a:t>⑤ 中式表达：I very like it. / Our school has many problems.</a:t>
            </a:r>
          </a:p>
          <a:p>
            <a:pPr>
              <a:spcAft>
                <a:spcPts val="700"/>
              </a:spcAft>
              <a:defRPr sz="1500" b="0">
                <a:solidFill>
                  <a:srgbClr val="2C3E50"/>
                </a:solidFill>
              </a:defRPr>
            </a:pPr>
            <a:r>
              <a:rPr>
                <a:latin typeface="Segoe UI"/>
                <a:ea typeface="Microsoft YaHei"/>
                <a:cs typeface="Microsoft YaHei"/>
              </a:rPr>
              <a:t>⑥ 漏称呼或落款，格式分与印象分双失</a:t>
            </a:r>
          </a:p>
          <a:p>
            <a:pPr>
              <a:spcAft>
                <a:spcPts val="700"/>
              </a:spcAft>
              <a:defRPr sz="1500" b="0">
                <a:solidFill>
                  <a:srgbClr val="2C3E50"/>
                </a:solidFill>
              </a:defRPr>
            </a:pPr>
            <a:r>
              <a:rPr>
                <a:latin typeface="Segoe UI"/>
                <a:ea typeface="Microsoft YaHei"/>
                <a:cs typeface="Microsoft YaHei"/>
              </a:rPr>
              <a:t>⑦ 建议条数超过 3 条，每条只剩一句空话</a:t>
            </a:r>
          </a:p>
        </p:txBody>
      </p:sp>
      <p:sp>
        <p:nvSpPr>
          <p:cNvPr id="9" name="TextBox 8"/>
          <p:cNvSpPr txBox="1"/>
          <p:nvPr/>
        </p:nvSpPr>
        <p:spPr>
          <a:xfrm>
            <a:off x="63093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【对症改法】</a:t>
            </a:r>
          </a:p>
          <a:p>
            <a:pPr>
              <a:spcAft>
                <a:spcPts val="700"/>
              </a:spcAft>
              <a:defRPr sz="1500" b="0">
                <a:solidFill>
                  <a:srgbClr val="2C3E50"/>
                </a:solidFill>
              </a:defRPr>
            </a:pPr>
            <a:r>
              <a:rPr>
                <a:latin typeface="Segoe UI"/>
                <a:ea typeface="Microsoft YaHei"/>
                <a:cs typeface="Microsoft YaHei"/>
              </a:rPr>
              <a:t>① 建议具体可落地：把开放时间延长至晚 8 点、设立图书捐赠角</a:t>
            </a:r>
          </a:p>
          <a:p>
            <a:pPr>
              <a:spcAft>
                <a:spcPts val="700"/>
              </a:spcAft>
              <a:defRPr sz="1500" b="0">
                <a:solidFill>
                  <a:srgbClr val="2C3E50"/>
                </a:solidFill>
              </a:defRPr>
            </a:pPr>
            <a:r>
              <a:rPr>
                <a:latin typeface="Segoe UI"/>
                <a:ea typeface="Microsoft YaHei"/>
                <a:cs typeface="Microsoft YaHei"/>
              </a:rPr>
              <a:t>② 每条建议后补一句 If so, we can... / which will help us...</a:t>
            </a:r>
          </a:p>
          <a:p>
            <a:pPr>
              <a:spcAft>
                <a:spcPts val="700"/>
              </a:spcAft>
              <a:defRPr sz="1500" b="0">
                <a:solidFill>
                  <a:srgbClr val="2C3E50"/>
                </a:solidFill>
              </a:defRPr>
            </a:pPr>
            <a:r>
              <a:rPr>
                <a:latin typeface="Segoe UI"/>
                <a:ea typeface="Microsoft YaHei"/>
                <a:cs typeface="Microsoft YaHei"/>
              </a:rPr>
              <a:t>③ 委婉表达：I would appreciate it if you could... / It would be better if...</a:t>
            </a:r>
          </a:p>
          <a:p>
            <a:pPr>
              <a:spcAft>
                <a:spcPts val="700"/>
              </a:spcAft>
              <a:defRPr sz="1500" b="0">
                <a:solidFill>
                  <a:srgbClr val="2C3E50"/>
                </a:solidFill>
              </a:defRPr>
            </a:pPr>
            <a:r>
              <a:rPr>
                <a:latin typeface="Segoe UI"/>
                <a:ea typeface="Microsoft YaHei"/>
                <a:cs typeface="Microsoft YaHei"/>
              </a:rPr>
              <a:t>④ 现状→现在时；好处→将来时；建议→情态动词</a:t>
            </a:r>
          </a:p>
          <a:p>
            <a:pPr>
              <a:spcAft>
                <a:spcPts val="700"/>
              </a:spcAft>
              <a:defRPr sz="1500" b="0">
                <a:solidFill>
                  <a:srgbClr val="2C3E50"/>
                </a:solidFill>
              </a:defRPr>
            </a:pPr>
            <a:r>
              <a:rPr>
                <a:latin typeface="Segoe UI"/>
                <a:ea typeface="Microsoft YaHei"/>
                <a:cs typeface="Microsoft YaHei"/>
              </a:rPr>
              <a:t>⑤ 背高频词块：take...into account / broaden our horizons</a:t>
            </a:r>
          </a:p>
          <a:p>
            <a:pPr>
              <a:spcAft>
                <a:spcPts val="700"/>
              </a:spcAft>
              <a:defRPr sz="1500" b="0">
                <a:solidFill>
                  <a:srgbClr val="2C3E50"/>
                </a:solidFill>
              </a:defRPr>
            </a:pPr>
            <a:r>
              <a:rPr>
                <a:latin typeface="Segoe UI"/>
                <a:ea typeface="Microsoft YaHei"/>
                <a:cs typeface="Microsoft YaHei"/>
              </a:rPr>
              <a:t>⑥ 正式用 Yours sincerely,；非正式用 Yours,；署名 Li Hua</a:t>
            </a:r>
          </a:p>
          <a:p>
            <a:pPr>
              <a:spcAft>
                <a:spcPts val="700"/>
              </a:spcAft>
              <a:defRPr sz="1500" b="0">
                <a:solidFill>
                  <a:srgbClr val="2C3E50"/>
                </a:solidFill>
              </a:defRPr>
            </a:pPr>
            <a:r>
              <a:rPr>
                <a:latin typeface="Segoe UI"/>
                <a:ea typeface="Microsoft YaHei"/>
                <a:cs typeface="Microsoft YaHei"/>
              </a:rPr>
              <a:t>⑦ 只保留 2-3 条最优建议，宁精不多</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1E3C72"/>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24</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3657600" y="3108960"/>
            <a:ext cx="48764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371600" y="1097280"/>
            <a:ext cx="9448495" cy="1828800"/>
          </a:xfrm>
          <a:prstGeom prst="rect">
            <a:avLst/>
          </a:prstGeom>
          <a:noFill/>
        </p:spPr>
        <p:txBody>
          <a:bodyPr wrap="square" tIns="25400" bIns="25400">
            <a:spAutoFit/>
          </a:bodyPr>
          <a:lstStyle/>
          <a:p>
            <a:pPr algn="ctr">
              <a:spcAft>
                <a:spcPts val="1000"/>
              </a:spcAft>
              <a:defRPr sz="3400" b="1">
                <a:solidFill>
                  <a:srgbClr val="FFFFFF"/>
                </a:solidFill>
              </a:defRPr>
            </a:pPr>
            <a:r>
              <a:rPr>
                <a:latin typeface="Segoe UI"/>
                <a:ea typeface="Microsoft YaHei"/>
                <a:cs typeface="Microsoft YaHei"/>
              </a:rPr>
              <a:t>PART 06　真题演练与新考向</a:t>
            </a:r>
          </a:p>
          <a:p>
            <a:pPr algn="ctr">
              <a:defRPr sz="1700" b="0">
                <a:solidFill>
                  <a:srgbClr val="ECF0F1"/>
                </a:solidFill>
              </a:defRPr>
            </a:pPr>
            <a:r>
              <a:rPr>
                <a:latin typeface="Segoe UI"/>
                <a:ea typeface="Microsoft YaHei"/>
                <a:cs typeface="Microsoft YaHei"/>
              </a:rPr>
              <a:t>北京真题范例 + 十个新情境预测题</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25</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真题范例 1 · 2024 北京（向校报投稿，推荐写作内容）</a:t>
            </a:r>
          </a:p>
        </p:txBody>
      </p:sp>
      <p:sp>
        <p:nvSpPr>
          <p:cNvPr id="7" name="TextBox 6"/>
          <p:cNvSpPr txBox="1"/>
          <p:nvPr/>
        </p:nvSpPr>
        <p:spPr>
          <a:xfrm>
            <a:off x="822960" y="1371600"/>
            <a:ext cx="10545775" cy="4846320"/>
          </a:xfrm>
          <a:prstGeom prst="rect">
            <a:avLst/>
          </a:prstGeom>
          <a:noFill/>
        </p:spPr>
        <p:txBody>
          <a:bodyPr wrap="square" tIns="25400" bIns="25400">
            <a:spAutoFit/>
          </a:bodyPr>
          <a:lstStyle/>
          <a:p>
            <a:pPr>
              <a:spcAft>
                <a:spcPts val="400"/>
              </a:spcAft>
              <a:defRPr sz="2000" b="1">
                <a:solidFill>
                  <a:srgbClr val="1E3C72"/>
                </a:solidFill>
              </a:defRPr>
            </a:pPr>
            <a:r>
              <a:rPr>
                <a:latin typeface="Segoe UI"/>
                <a:ea typeface="Microsoft YaHei"/>
                <a:cs typeface="Microsoft YaHei"/>
              </a:rPr>
              <a:t>【题目】</a:t>
            </a:r>
          </a:p>
          <a:p>
            <a:pPr lvl="1">
              <a:spcAft>
                <a:spcPts val="300"/>
              </a:spcAft>
              <a:defRPr sz="1500" b="0">
                <a:solidFill>
                  <a:srgbClr val="7F8C8D"/>
                </a:solidFill>
              </a:defRPr>
            </a:pPr>
            <a:r>
              <a:rPr>
                <a:latin typeface="Segoe UI"/>
                <a:ea typeface="Microsoft YaHei"/>
                <a:cs typeface="Microsoft YaHei"/>
              </a:rPr>
              <a:t>  假定你是李华，Jim 要给校报 Asia Today 投稿，介绍中国发展成就，向你征求建议：1. 推荐写作内容；2. 说明理由。</a:t>
            </a:r>
          </a:p>
          <a:p>
            <a:pPr>
              <a:spcAft>
                <a:spcPts val="400"/>
              </a:spcAft>
              <a:defRPr sz="2000" b="1">
                <a:solidFill>
                  <a:srgbClr val="1E3C72"/>
                </a:solidFill>
              </a:defRPr>
            </a:pPr>
            <a:r>
              <a:rPr>
                <a:latin typeface="Segoe UI"/>
                <a:ea typeface="Microsoft YaHei"/>
                <a:cs typeface="Microsoft YaHei"/>
              </a:rPr>
              <a:t>【范文】</a:t>
            </a:r>
          </a:p>
          <a:p>
            <a:pPr lvl="1">
              <a:spcAft>
                <a:spcPts val="300"/>
              </a:spcAft>
              <a:defRPr sz="1500" b="0">
                <a:solidFill>
                  <a:srgbClr val="7F8C8D"/>
                </a:solidFill>
              </a:defRPr>
            </a:pPr>
            <a:r>
              <a:rPr>
                <a:latin typeface="Segoe UI"/>
                <a:ea typeface="Microsoft YaHei"/>
                <a:cs typeface="Microsoft YaHei"/>
              </a:rPr>
              <a:t>  Dear Jim, I'm excited to hear you will write about China's development for the school newspaper. Here are my suggestions.</a:t>
            </a:r>
          </a:p>
          <a:p>
            <a:pPr lvl="1">
              <a:spcAft>
                <a:spcPts val="300"/>
              </a:spcAft>
              <a:defRPr sz="1500" b="0">
                <a:solidFill>
                  <a:srgbClr val="7F8C8D"/>
                </a:solidFill>
              </a:defRPr>
            </a:pPr>
            <a:r>
              <a:rPr>
                <a:latin typeface="Segoe UI"/>
                <a:ea typeface="Microsoft YaHei"/>
                <a:cs typeface="Microsoft YaHei"/>
              </a:rPr>
              <a:t>  First, you can write about high-speed railways. As a symbol of China's technology, they connect the whole country and greatly improve people's travel efficiency. Besides, you may mention the space industry, which shows our constant progress in science.</a:t>
            </a:r>
          </a:p>
          <a:p>
            <a:pPr lvl="1">
              <a:spcAft>
                <a:spcPts val="300"/>
              </a:spcAft>
              <a:defRPr sz="1500" b="0">
                <a:solidFill>
                  <a:srgbClr val="7F8C8D"/>
                </a:solidFill>
              </a:defRPr>
            </a:pPr>
            <a:r>
              <a:rPr>
                <a:latin typeface="Segoe UI"/>
                <a:ea typeface="Microsoft YaHei"/>
                <a:cs typeface="Microsoft YaHei"/>
              </a:rPr>
              <a:t>  These topics are impressive and easy for foreign readers to understand. Looking forward to your excellent article. Yours, Li Hua</a:t>
            </a:r>
          </a:p>
          <a:p>
            <a:pPr>
              <a:spcAft>
                <a:spcPts val="400"/>
              </a:spcAft>
              <a:defRPr sz="2000" b="1">
                <a:solidFill>
                  <a:srgbClr val="1E3C72"/>
                </a:solidFill>
              </a:defRPr>
            </a:pPr>
            <a:r>
              <a:rPr>
                <a:latin typeface="Segoe UI"/>
                <a:ea typeface="Microsoft YaHei"/>
                <a:cs typeface="Microsoft YaHei"/>
              </a:rPr>
              <a:t>【亮点拆解】</a:t>
            </a:r>
          </a:p>
          <a:p>
            <a:pPr lvl="1">
              <a:spcAft>
                <a:spcPts val="300"/>
              </a:spcAft>
              <a:defRPr sz="1500" b="0">
                <a:solidFill>
                  <a:srgbClr val="7F8C8D"/>
                </a:solidFill>
              </a:defRPr>
            </a:pPr>
            <a:r>
              <a:rPr>
                <a:latin typeface="Segoe UI"/>
                <a:ea typeface="Microsoft YaHei"/>
                <a:cs typeface="Microsoft YaHei"/>
              </a:rPr>
              <a:t>  As a symbol of... 同位语铺垫理由；which shows... 定语从句补充说明；First / Besides 双建议层次清晰，二选一题型给出明确推荐。</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26</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真题范例 2 · 2017 北京（推荐旅行路线，二选一）</a:t>
            </a:r>
          </a:p>
        </p:txBody>
      </p:sp>
      <p:sp>
        <p:nvSpPr>
          <p:cNvPr id="7" name="TextBox 6"/>
          <p:cNvSpPr txBox="1"/>
          <p:nvPr/>
        </p:nvSpPr>
        <p:spPr>
          <a:xfrm>
            <a:off x="822960" y="1371600"/>
            <a:ext cx="10545775" cy="4846320"/>
          </a:xfrm>
          <a:prstGeom prst="rect">
            <a:avLst/>
          </a:prstGeom>
          <a:noFill/>
        </p:spPr>
        <p:txBody>
          <a:bodyPr wrap="square" tIns="25400" bIns="25400">
            <a:spAutoFit/>
          </a:bodyPr>
          <a:lstStyle/>
          <a:p>
            <a:pPr>
              <a:spcAft>
                <a:spcPts val="400"/>
              </a:spcAft>
              <a:defRPr sz="2000" b="1">
                <a:solidFill>
                  <a:srgbClr val="1E3C72"/>
                </a:solidFill>
              </a:defRPr>
            </a:pPr>
            <a:r>
              <a:rPr>
                <a:latin typeface="Segoe UI"/>
                <a:ea typeface="Microsoft YaHei"/>
                <a:cs typeface="Microsoft YaHei"/>
              </a:rPr>
              <a:t>【题目】</a:t>
            </a:r>
          </a:p>
          <a:p>
            <a:pPr lvl="1">
              <a:spcAft>
                <a:spcPts val="300"/>
              </a:spcAft>
              <a:defRPr sz="1500" b="0">
                <a:solidFill>
                  <a:srgbClr val="7F8C8D"/>
                </a:solidFill>
              </a:defRPr>
            </a:pPr>
            <a:r>
              <a:rPr>
                <a:latin typeface="Segoe UI"/>
                <a:ea typeface="Microsoft YaHei"/>
                <a:cs typeface="Microsoft YaHei"/>
              </a:rPr>
              <a:t>  假定你是李华，英国朋友 Jim 要来中国旅行，二选一：长江行 / 泰山游。回信：1. 推荐线路；2. 理由；3. 祝愿。</a:t>
            </a:r>
          </a:p>
          <a:p>
            <a:pPr>
              <a:spcAft>
                <a:spcPts val="400"/>
              </a:spcAft>
              <a:defRPr sz="2000" b="1">
                <a:solidFill>
                  <a:srgbClr val="1E3C72"/>
                </a:solidFill>
              </a:defRPr>
            </a:pPr>
            <a:r>
              <a:rPr>
                <a:latin typeface="Segoe UI"/>
                <a:ea typeface="Microsoft YaHei"/>
                <a:cs typeface="Microsoft YaHei"/>
              </a:rPr>
              <a:t>【范文】</a:t>
            </a:r>
          </a:p>
          <a:p>
            <a:pPr lvl="1">
              <a:spcAft>
                <a:spcPts val="300"/>
              </a:spcAft>
              <a:defRPr sz="1500" b="0">
                <a:solidFill>
                  <a:srgbClr val="7F8C8D"/>
                </a:solidFill>
              </a:defRPr>
            </a:pPr>
            <a:r>
              <a:rPr>
                <a:latin typeface="Segoe UI"/>
                <a:ea typeface="Microsoft YaHei"/>
                <a:cs typeface="Microsoft YaHei"/>
              </a:rPr>
              <a:t>  Dear Jim, What a joy to know you're coming to China for a trip! Between the two routes, I'd recommend the tour to Mount Tai.</a:t>
            </a:r>
          </a:p>
          <a:p>
            <a:pPr lvl="1">
              <a:spcAft>
                <a:spcPts val="300"/>
              </a:spcAft>
              <a:defRPr sz="1500" b="0">
                <a:solidFill>
                  <a:srgbClr val="7F8C8D"/>
                </a:solidFill>
              </a:defRPr>
            </a:pPr>
            <a:r>
              <a:rPr>
                <a:latin typeface="Segoe UI"/>
                <a:ea typeface="Microsoft YaHei"/>
                <a:cs typeface="Microsoft YaHei"/>
              </a:rPr>
              <a:t>  Mount Tai carries profound traditional Chinese culture, with many ancient poems and legends left by historical figures. Climbing it allows you to feel the spirit of perseverance. In contrast, the Yangtze trip focuses more on natural scenery.</a:t>
            </a:r>
          </a:p>
          <a:p>
            <a:pPr lvl="1">
              <a:spcAft>
                <a:spcPts val="300"/>
              </a:spcAft>
              <a:defRPr sz="1500" b="0">
                <a:solidFill>
                  <a:srgbClr val="7F8C8D"/>
                </a:solidFill>
              </a:defRPr>
            </a:pPr>
            <a:r>
              <a:rPr>
                <a:latin typeface="Segoe UI"/>
                <a:ea typeface="Microsoft YaHei"/>
                <a:cs typeface="Microsoft YaHei"/>
              </a:rPr>
              <a:t>  Hope my advice works for you and wish you an unforgettable journey in China. Yours, Li Hua</a:t>
            </a:r>
          </a:p>
          <a:p>
            <a:pPr>
              <a:spcAft>
                <a:spcPts val="400"/>
              </a:spcAft>
              <a:defRPr sz="2000" b="1">
                <a:solidFill>
                  <a:srgbClr val="1E3C72"/>
                </a:solidFill>
              </a:defRPr>
            </a:pPr>
            <a:r>
              <a:rPr>
                <a:latin typeface="Segoe UI"/>
                <a:ea typeface="Microsoft YaHei"/>
                <a:cs typeface="Microsoft YaHei"/>
              </a:rPr>
              <a:t>【亮点拆解】</a:t>
            </a:r>
          </a:p>
          <a:p>
            <a:pPr lvl="1">
              <a:spcAft>
                <a:spcPts val="300"/>
              </a:spcAft>
              <a:defRPr sz="1500" b="0">
                <a:solidFill>
                  <a:srgbClr val="7F8C8D"/>
                </a:solidFill>
              </a:defRPr>
            </a:pPr>
            <a:r>
              <a:rPr>
                <a:latin typeface="Segoe UI"/>
                <a:ea typeface="Microsoft YaHei"/>
                <a:cs typeface="Microsoft YaHei"/>
              </a:rPr>
              <a:t>  What a joy to know... 感叹句开头亲切自然；In contrast 用对比强化推荐理由；二选一题型必须明确表态，不能两边都夸。</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27</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新考向预测 · 十个写作任务清单</a:t>
            </a:r>
          </a:p>
        </p:txBody>
      </p:sp>
      <p:sp>
        <p:nvSpPr>
          <p:cNvPr id="7" name="Rectangle 6"/>
          <p:cNvSpPr/>
          <p:nvPr/>
        </p:nvSpPr>
        <p:spPr>
          <a:xfrm>
            <a:off x="6035040" y="1188720"/>
            <a:ext cx="27432" cy="5029200"/>
          </a:xfrm>
          <a:prstGeom prst="rect">
            <a:avLst/>
          </a:prstGeom>
          <a:solidFill>
            <a:srgbClr val="ECF0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❶ 节能提案（给校长）｜发现教学区能源浪费：描述问题 + 改进方案 + 引用一句中国古典诗词表达期待（≥100 词）</a:t>
            </a:r>
          </a:p>
          <a:p>
            <a:pPr>
              <a:spcAft>
                <a:spcPts val="700"/>
              </a:spcAft>
              <a:defRPr sz="1500" b="0">
                <a:solidFill>
                  <a:srgbClr val="2C3E50"/>
                </a:solidFill>
              </a:defRPr>
            </a:pPr>
            <a:r>
              <a:rPr>
                <a:latin typeface="Segoe UI"/>
                <a:ea typeface="Microsoft YaHei"/>
                <a:cs typeface="Microsoft YaHei"/>
              </a:rPr>
              <a:t>❷ 英文校刊（给编辑）｜学校创办英文校刊征集建议：提供建议 + 表达期待（80 词左右）</a:t>
            </a:r>
          </a:p>
          <a:p>
            <a:pPr>
              <a:spcAft>
                <a:spcPts val="700"/>
              </a:spcAft>
              <a:defRPr sz="1500" b="0">
                <a:solidFill>
                  <a:srgbClr val="2C3E50"/>
                </a:solidFill>
              </a:defRPr>
            </a:pPr>
            <a:r>
              <a:rPr>
                <a:latin typeface="Segoe UI"/>
                <a:ea typeface="Microsoft YaHei"/>
                <a:cs typeface="Microsoft YaHei"/>
              </a:rPr>
              <a:t>❸ 图书馆改进（给校长）｜书籍更新缓慢、线上查询系统常故障：说明问题 + 改进措施（80 词左右）</a:t>
            </a:r>
          </a:p>
          <a:p>
            <a:pPr>
              <a:spcAft>
                <a:spcPts val="700"/>
              </a:spcAft>
              <a:defRPr sz="1500" b="0">
                <a:solidFill>
                  <a:srgbClr val="2C3E50"/>
                </a:solidFill>
              </a:defRPr>
            </a:pPr>
            <a:r>
              <a:rPr>
                <a:latin typeface="Segoe UI"/>
                <a:ea typeface="Microsoft YaHei"/>
                <a:cs typeface="Microsoft YaHei"/>
              </a:rPr>
              <a:t>❹ 缓解压力（给校报编辑）｜同学精神压力大：说明现象 + 建议（合理规划时间、减少电子设备、培养兴趣）</a:t>
            </a:r>
          </a:p>
          <a:p>
            <a:pPr>
              <a:spcAft>
                <a:spcPts val="700"/>
              </a:spcAft>
              <a:defRPr sz="1500" b="0">
                <a:solidFill>
                  <a:srgbClr val="2C3E50"/>
                </a:solidFill>
              </a:defRPr>
            </a:pPr>
            <a:r>
              <a:rPr>
                <a:latin typeface="Segoe UI"/>
                <a:ea typeface="Microsoft YaHei"/>
                <a:cs typeface="Microsoft YaHei"/>
              </a:rPr>
              <a:t>❺ 生态摄影课（给外教）｜为「校园生态摄影」选修课推荐拍摄主题并说明理由 + 作品展示方案</a:t>
            </a:r>
          </a:p>
        </p:txBody>
      </p:sp>
      <p:sp>
        <p:nvSpPr>
          <p:cNvPr id="9" name="TextBox 8"/>
          <p:cNvSpPr txBox="1"/>
          <p:nvPr/>
        </p:nvSpPr>
        <p:spPr>
          <a:xfrm>
            <a:off x="6309360" y="1280160"/>
            <a:ext cx="4846320" cy="4846320"/>
          </a:xfrm>
          <a:prstGeom prst="rect">
            <a:avLst/>
          </a:prstGeom>
          <a:noFill/>
        </p:spPr>
        <p:txBody>
          <a:bodyPr wrap="square" tIns="25400" bIns="25400">
            <a:spAutoFit/>
          </a:bodyPr>
          <a:lstStyle/>
          <a:p>
            <a:pPr>
              <a:spcAft>
                <a:spcPts val="700"/>
              </a:spcAft>
              <a:defRPr sz="1500" b="0">
                <a:solidFill>
                  <a:srgbClr val="2C3E50"/>
                </a:solidFill>
              </a:defRPr>
            </a:pPr>
            <a:r>
              <a:rPr>
                <a:latin typeface="Segoe UI"/>
                <a:ea typeface="Microsoft YaHei"/>
                <a:cs typeface="Microsoft YaHei"/>
              </a:rPr>
              <a:t>❻ 音乐课反馈（给校报）｜描述音乐课体验与感受 + 提出课程实施的优化建议</a:t>
            </a:r>
          </a:p>
          <a:p>
            <a:pPr>
              <a:spcAft>
                <a:spcPts val="700"/>
              </a:spcAft>
              <a:defRPr sz="1500" b="0">
                <a:solidFill>
                  <a:srgbClr val="2C3E50"/>
                </a:solidFill>
              </a:defRPr>
            </a:pPr>
            <a:r>
              <a:rPr>
                <a:latin typeface="Segoe UI"/>
                <a:ea typeface="Microsoft YaHei"/>
                <a:cs typeface="Microsoft YaHei"/>
              </a:rPr>
              <a:t>❼ 网上博物馆（给博物馆）｜结合参观体验，建议建设「网上博物馆」并说明理由</a:t>
            </a:r>
          </a:p>
          <a:p>
            <a:pPr>
              <a:spcAft>
                <a:spcPts val="700"/>
              </a:spcAft>
              <a:defRPr sz="1500" b="0">
                <a:solidFill>
                  <a:srgbClr val="2C3E50"/>
                </a:solidFill>
              </a:defRPr>
            </a:pPr>
            <a:r>
              <a:rPr>
                <a:latin typeface="Segoe UI"/>
                <a:ea typeface="Microsoft YaHei"/>
                <a:cs typeface="Microsoft YaHei"/>
              </a:rPr>
              <a:t>❽ 急救手册反馈（给好友 Brian）｜阅读感受 + 改进建议（增加术语简易解释、补充示范图片）</a:t>
            </a:r>
          </a:p>
          <a:p>
            <a:pPr>
              <a:spcAft>
                <a:spcPts val="700"/>
              </a:spcAft>
              <a:defRPr sz="1500" b="0">
                <a:solidFill>
                  <a:srgbClr val="2C3E50"/>
                </a:solidFill>
              </a:defRPr>
            </a:pPr>
            <a:r>
              <a:rPr>
                <a:latin typeface="Segoe UI"/>
                <a:ea typeface="Microsoft YaHei"/>
                <a:cs typeface="Microsoft YaHei"/>
              </a:rPr>
              <a:t>❾ 传统文化节（给学生会）｜现有活动互动性不足 + 两条优化建议及配套好处</a:t>
            </a:r>
          </a:p>
          <a:p>
            <a:pPr>
              <a:spcAft>
                <a:spcPts val="700"/>
              </a:spcAft>
              <a:defRPr sz="1500" b="0">
                <a:solidFill>
                  <a:srgbClr val="2C3E50"/>
                </a:solidFill>
              </a:defRPr>
            </a:pPr>
            <a:r>
              <a:rPr>
                <a:latin typeface="Segoe UI"/>
                <a:ea typeface="Microsoft YaHei"/>
                <a:cs typeface="Microsoft YaHei"/>
              </a:rPr>
              <a:t>❿ 低碳校园讲座（给校领导）｜现有安排缺少互动 + 增设问答环节与宣传物料</a:t>
            </a:r>
          </a:p>
          <a:p>
            <a:pPr>
              <a:spcAft>
                <a:spcPts val="700"/>
              </a:spcAft>
              <a:defRPr sz="1500" b="0">
                <a:solidFill>
                  <a:srgbClr val="2C3E50"/>
                </a:solidFill>
              </a:defRPr>
            </a:pPr>
            <a:r>
              <a:rPr>
                <a:latin typeface="Segoe UI"/>
                <a:ea typeface="Microsoft YaHei"/>
                <a:cs typeface="Microsoft YaHei"/>
              </a:rPr>
              <a:t>备考提示：十题覆盖「校园 — 文化 — 生活」三大情境，写法完全同构，练熟两套模板即可全部应对。</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28</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ounded Rectangle 3"/>
          <p:cNvSpPr/>
          <p:nvPr/>
        </p:nvSpPr>
        <p:spPr>
          <a:xfrm>
            <a:off x="1097280" y="1371600"/>
            <a:ext cx="9997135" cy="4114800"/>
          </a:xfrm>
          <a:prstGeom prst="roundRect">
            <a:avLst/>
          </a:prstGeom>
          <a:solidFill>
            <a:srgbClr val="ECF0F1"/>
          </a:solidFill>
          <a:ln w="19050">
            <a:solidFill>
              <a:srgbClr val="4682B4"/>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1188720"/>
            <a:ext cx="914400" cy="914400"/>
          </a:xfrm>
          <a:prstGeom prst="rect">
            <a:avLst/>
          </a:prstGeom>
          <a:noFill/>
        </p:spPr>
        <p:txBody>
          <a:bodyPr wrap="square" tIns="25400" bIns="25400">
            <a:spAutoFit/>
          </a:bodyPr>
          <a:lstStyle/>
          <a:p>
            <a:pPr algn="ctr">
              <a:defRPr sz="4400" b="0">
                <a:solidFill>
                  <a:srgbClr val="4682B4"/>
                </a:solidFill>
              </a:defRPr>
            </a:pPr>
            <a:r>
              <a:rPr>
                <a:latin typeface="Segoe UI"/>
                <a:ea typeface="Microsoft YaHei"/>
                <a:cs typeface="Microsoft YaHei"/>
              </a:rPr>
              <a:t>❝</a:t>
            </a:r>
          </a:p>
        </p:txBody>
      </p:sp>
      <p:sp>
        <p:nvSpPr>
          <p:cNvPr id="6" name="TextBox 5"/>
          <p:cNvSpPr txBox="1"/>
          <p:nvPr/>
        </p:nvSpPr>
        <p:spPr>
          <a:xfrm>
            <a:off x="2011680" y="1828800"/>
            <a:ext cx="8168335" cy="2743200"/>
          </a:xfrm>
          <a:prstGeom prst="rect">
            <a:avLst/>
          </a:prstGeom>
          <a:noFill/>
        </p:spPr>
        <p:txBody>
          <a:bodyPr wrap="square" tIns="25400" bIns="25400">
            <a:spAutoFit/>
          </a:bodyPr>
          <a:lstStyle/>
          <a:p>
            <a:pPr algn="l">
              <a:spcAft>
                <a:spcPts val="800"/>
              </a:spcAft>
              <a:defRPr sz="2200" b="0">
                <a:solidFill>
                  <a:srgbClr val="2C3E50"/>
                </a:solidFill>
              </a:defRPr>
            </a:pPr>
            <a:r>
              <a:rPr>
                <a:latin typeface="Segoe UI"/>
                <a:ea typeface="Microsoft YaHei"/>
                <a:cs typeface="Microsoft YaHei"/>
              </a:rPr>
              <a:t>建议信的分差，藏在「问题 — 建议 — 好处」这条完整逻辑链里。</a:t>
            </a:r>
            <a:br/>
            <a:r>
              <a:rPr>
                <a:latin typeface="Segoe UI"/>
                <a:ea typeface="Microsoft YaHei"/>
                <a:cs typeface="Microsoft YaHei"/>
              </a:rPr>
              <a:t>不是句子越难越好，而是每条建议都能落地、每个好处都说得清。</a:t>
            </a:r>
          </a:p>
        </p:txBody>
      </p:sp>
      <p:sp>
        <p:nvSpPr>
          <p:cNvPr id="7" name="TextBox 6"/>
          <p:cNvSpPr txBox="1"/>
          <p:nvPr/>
        </p:nvSpPr>
        <p:spPr>
          <a:xfrm>
            <a:off x="2011680" y="4389120"/>
            <a:ext cx="8168335" cy="640080"/>
          </a:xfrm>
          <a:prstGeom prst="rect">
            <a:avLst/>
          </a:prstGeom>
          <a:noFill/>
        </p:spPr>
        <p:txBody>
          <a:bodyPr wrap="square" tIns="25400" bIns="25400">
            <a:spAutoFit/>
          </a:bodyPr>
          <a:lstStyle/>
          <a:p>
            <a:pPr algn="r">
              <a:defRPr sz="1500" b="0">
                <a:solidFill>
                  <a:srgbClr val="7F8C8D"/>
                </a:solidFill>
              </a:defRPr>
            </a:pPr>
            <a:r>
              <a:rPr>
                <a:latin typeface="Segoe UI"/>
                <a:ea typeface="Microsoft YaHei"/>
                <a:cs typeface="Microsoft YaHei"/>
              </a:rPr>
              <a:t>— 一轮复习 · 应用文写作（建议信）专题</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29</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0" y="0"/>
            <a:ext cx="12191695" cy="914400"/>
          </a:xfrm>
          <a:prstGeom prst="rect">
            <a:avLst/>
          </a:prstGeom>
          <a:solidFill>
            <a:srgbClr val="1E3C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0" y="914400"/>
            <a:ext cx="121916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09728"/>
            <a:ext cx="10728655" cy="731520"/>
          </a:xfrm>
          <a:prstGeom prst="rect">
            <a:avLst/>
          </a:prstGeom>
          <a:noFill/>
        </p:spPr>
        <p:txBody>
          <a:bodyPr wrap="square" tIns="25400" bIns="25400">
            <a:spAutoFit/>
          </a:bodyPr>
          <a:lstStyle/>
          <a:p>
            <a:pPr algn="l">
              <a:defRPr sz="2600" b="1">
                <a:solidFill>
                  <a:srgbClr val="FFFFFF"/>
                </a:solidFill>
              </a:defRPr>
            </a:pPr>
            <a:r>
              <a:rPr>
                <a:latin typeface="Segoe UI"/>
                <a:ea typeface="Microsoft YaHei"/>
                <a:cs typeface="Microsoft YaHei"/>
              </a:rPr>
              <a:t>本讲要点回顾</a:t>
            </a:r>
          </a:p>
        </p:txBody>
      </p:sp>
      <p:sp>
        <p:nvSpPr>
          <p:cNvPr id="7" name="TextBox 6"/>
          <p:cNvSpPr txBox="1"/>
          <p:nvPr/>
        </p:nvSpPr>
        <p:spPr>
          <a:xfrm>
            <a:off x="1097280" y="1371600"/>
            <a:ext cx="9997135" cy="3657600"/>
          </a:xfrm>
          <a:prstGeom prst="rect">
            <a:avLst/>
          </a:prstGeom>
          <a:noFill/>
        </p:spPr>
        <p:txBody>
          <a:bodyPr wrap="square" tIns="25400" bIns="25400">
            <a:spAutoFit/>
          </a:bodyPr>
          <a:lstStyle/>
          <a:p>
            <a:pPr>
              <a:spcAft>
                <a:spcPts val="1000"/>
              </a:spcAft>
              <a:defRPr sz="1700" b="0">
                <a:solidFill>
                  <a:srgbClr val="2C3E50"/>
                </a:solidFill>
              </a:defRPr>
            </a:pPr>
            <a:r>
              <a:rPr>
                <a:latin typeface="Segoe UI"/>
                <a:ea typeface="Microsoft YaHei"/>
                <a:cs typeface="Microsoft YaHei"/>
              </a:rPr>
              <a:t>① 两类对象两种语气：正式（校方 / 报社）客观克制；非正式（好友）亲切自然。</a:t>
            </a:r>
          </a:p>
          <a:p>
            <a:pPr>
              <a:spcAft>
                <a:spcPts val="1000"/>
              </a:spcAft>
              <a:defRPr sz="1700" b="0">
                <a:solidFill>
                  <a:srgbClr val="2C3E50"/>
                </a:solidFill>
              </a:defRPr>
            </a:pPr>
            <a:r>
              <a:rPr>
                <a:latin typeface="Segoe UI"/>
                <a:ea typeface="Microsoft YaHei"/>
                <a:cs typeface="Microsoft YaHei"/>
              </a:rPr>
              <a:t>② 三种时态分工：现在时写问题，将来时写好处，情态动词提建议。</a:t>
            </a:r>
          </a:p>
          <a:p>
            <a:pPr>
              <a:spcAft>
                <a:spcPts val="1000"/>
              </a:spcAft>
              <a:defRPr sz="1700" b="0">
                <a:solidFill>
                  <a:srgbClr val="2C3E50"/>
                </a:solidFill>
              </a:defRPr>
            </a:pPr>
            <a:r>
              <a:rPr>
                <a:latin typeface="Segoe UI"/>
                <a:ea typeface="Microsoft YaHei"/>
                <a:cs typeface="Microsoft YaHei"/>
              </a:rPr>
              <a:t>③ 六要素闭环：身份缘由 → 现存问题 → 分条建议 → 配套好处 → 补充方案 → 礼貌收尾。</a:t>
            </a:r>
          </a:p>
          <a:p>
            <a:pPr>
              <a:spcAft>
                <a:spcPts val="1000"/>
              </a:spcAft>
              <a:defRPr sz="1700" b="0">
                <a:solidFill>
                  <a:srgbClr val="2C3E50"/>
                </a:solidFill>
              </a:defRPr>
            </a:pPr>
            <a:r>
              <a:rPr>
                <a:latin typeface="Segoe UI"/>
                <a:ea typeface="Microsoft YaHei"/>
                <a:cs typeface="Microsoft YaHei"/>
              </a:rPr>
              <a:t>④ 三段式篇幅分配：开头 1-2 句，主体 4-6 句，结尾 1-2 句。</a:t>
            </a:r>
          </a:p>
          <a:p>
            <a:pPr>
              <a:spcAft>
                <a:spcPts val="1000"/>
              </a:spcAft>
              <a:defRPr sz="1700" b="0">
                <a:solidFill>
                  <a:srgbClr val="2C3E50"/>
                </a:solidFill>
              </a:defRPr>
            </a:pPr>
            <a:r>
              <a:rPr>
                <a:latin typeface="Segoe UI"/>
                <a:ea typeface="Microsoft YaHei"/>
                <a:cs typeface="Microsoft YaHei"/>
              </a:rPr>
              <a:t>⑤ 四类高分句式：which 定语从句、分词作状语、only 倒装、宾语从句 + 虚拟语气。</a:t>
            </a:r>
          </a:p>
          <a:p>
            <a:pPr>
              <a:spcAft>
                <a:spcPts val="1000"/>
              </a:spcAft>
              <a:defRPr sz="1700" b="0">
                <a:solidFill>
                  <a:srgbClr val="2C3E50"/>
                </a:solidFill>
              </a:defRPr>
            </a:pPr>
            <a:r>
              <a:rPr>
                <a:latin typeface="Segoe UI"/>
                <a:ea typeface="Microsoft YaHei"/>
                <a:cs typeface="Microsoft YaHei"/>
              </a:rPr>
              <a:t>⑥ 每条建议都要回答一句「采纳后有什么好处」，这是拉开分差的关键。</a:t>
            </a:r>
          </a:p>
        </p:txBody>
      </p:sp>
      <p:sp>
        <p:nvSpPr>
          <p:cNvPr id="8" name="Rounded Rectangle 7"/>
          <p:cNvSpPr/>
          <p:nvPr/>
        </p:nvSpPr>
        <p:spPr>
          <a:xfrm>
            <a:off x="914400" y="5120640"/>
            <a:ext cx="10362895" cy="914400"/>
          </a:xfrm>
          <a:prstGeom prst="roundRect">
            <a:avLst/>
          </a:prstGeom>
          <a:solidFill>
            <a:srgbClr val="4682B4"/>
          </a:solidFill>
          <a:ln>
            <a:noFill/>
          </a:ln>
        </p:spPr>
        <p:style>
          <a:lnRef idx="1">
            <a:schemeClr val="accent1"/>
          </a:lnRef>
          <a:fillRef idx="3">
            <a:schemeClr val="accent1"/>
          </a:fillRef>
          <a:effectRef idx="2">
            <a:schemeClr val="accent1"/>
          </a:effectRef>
          <a:fontRef idx="minor">
            <a:schemeClr val="lt1"/>
          </a:fontRef>
        </p:style>
        <p:txBody>
          <a:bodyPr rtlCol="0" anchor="ctr" wrap="square" tIns="25400" bIns="25400"/>
          <a:lstStyle/>
          <a:p>
            <a:pPr algn="ctr">
              <a:defRPr sz="1700" b="1">
                <a:solidFill>
                  <a:srgbClr val="FFFFFF"/>
                </a:solidFill>
              </a:defRPr>
            </a:pPr>
            <a:r>
              <a:rPr>
                <a:latin typeface="Segoe UI"/>
                <a:ea typeface="Microsoft YaHei"/>
                <a:cs typeface="Microsoft YaHei"/>
              </a:rPr>
              <a:t>写作不是翻译中文思路，而是用英语把建议说清楚、说具体、说得让人愿意采纳。</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1E3C72"/>
        </a:solidFill>
        <a:effectLst/>
      </p:bgPr>
    </p:bg>
    <p:spTree>
      <p:nvGrpSpPr>
        <p:cNvPr id="1" name=""/>
        <p:cNvGrpSpPr/>
        <p:nvPr/>
      </p:nvGrpSpPr>
      <p:grpSpPr/>
      <p:sp>
        <p:nvSpPr>
          <p:cNvPr id="2" name="TextBox 1"/>
          <p:cNvSpPr txBox="1"/>
          <p:nvPr/>
        </p:nvSpPr>
        <p:spPr>
          <a:xfrm>
            <a:off x="274320" y="11825935"/>
            <a:ext cx="914400" cy="274320"/>
          </a:xfrm>
          <a:prstGeom prst="rect">
            <a:avLst/>
          </a:prstGeom>
          <a:noFill/>
        </p:spPr>
        <p:txBody>
          <a:bodyPr wrap="none">
            <a:spAutoFit/>
          </a:bodyPr>
          <a:lstStyle/>
          <a:p>
            <a:pPr algn="l">
              <a:defRPr sz="800">
                <a:solidFill>
                  <a:srgbClr val="7F8C8D"/>
                </a:solidFill>
              </a:defRPr>
            </a:pPr>
            <a:r>
              <a:t>30</a:t>
            </a:r>
          </a:p>
        </p:txBody>
      </p:sp>
      <p:sp>
        <p:nvSpPr>
          <p:cNvPr id="3" name="TextBox 2"/>
          <p:cNvSpPr txBox="1"/>
          <p:nvPr/>
        </p:nvSpPr>
        <p:spPr>
          <a:xfrm>
            <a:off x="4572000" y="11825935"/>
            <a:ext cx="4572000" cy="274320"/>
          </a:xfrm>
          <a:prstGeom prst="rect">
            <a:avLst/>
          </a:prstGeom>
          <a:noFill/>
        </p:spPr>
        <p:txBody>
          <a:bodyPr wrap="none">
            <a:spAutoFit/>
          </a:bodyPr>
          <a:lstStyle/>
          <a:p>
            <a:pPr algn="r">
              <a:defRPr sz="800">
                <a:solidFill>
                  <a:srgbClr val="7F8C8D"/>
                </a:solidFill>
              </a:defRPr>
            </a:pPr>
            <a:r>
              <a:t>高考英语一轮复习 · 应用文写作（建议信）专题</a:t>
            </a:r>
          </a:p>
        </p:txBody>
      </p:sp>
      <p:sp>
        <p:nvSpPr>
          <p:cNvPr id="4" name="Rectangle 3"/>
          <p:cNvSpPr/>
          <p:nvPr/>
        </p:nvSpPr>
        <p:spPr>
          <a:xfrm>
            <a:off x="3657600" y="3108960"/>
            <a:ext cx="4876495" cy="54864"/>
          </a:xfrm>
          <a:prstGeom prst="rect">
            <a:avLst/>
          </a:prstGeom>
          <a:solidFill>
            <a:srgbClr val="FFC10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371600" y="1371600"/>
            <a:ext cx="9448495" cy="1371600"/>
          </a:xfrm>
          <a:prstGeom prst="rect">
            <a:avLst/>
          </a:prstGeom>
          <a:noFill/>
        </p:spPr>
        <p:txBody>
          <a:bodyPr wrap="square" tIns="25400" bIns="25400">
            <a:spAutoFit/>
          </a:bodyPr>
          <a:lstStyle/>
          <a:p>
            <a:pPr algn="ctr">
              <a:spcAft>
                <a:spcPts val="1400"/>
              </a:spcAft>
              <a:defRPr sz="3400" b="1">
                <a:solidFill>
                  <a:srgbClr val="FFFFFF"/>
                </a:solidFill>
              </a:defRPr>
            </a:pPr>
            <a:r>
              <a:rPr>
                <a:latin typeface="Segoe UI"/>
                <a:ea typeface="Microsoft YaHei"/>
                <a:cs typeface="Microsoft YaHei"/>
              </a:rPr>
              <a:t>课后任务</a:t>
            </a:r>
          </a:p>
        </p:txBody>
      </p:sp>
      <p:sp>
        <p:nvSpPr>
          <p:cNvPr id="6" name="TextBox 5"/>
          <p:cNvSpPr txBox="1"/>
          <p:nvPr/>
        </p:nvSpPr>
        <p:spPr>
          <a:xfrm>
            <a:off x="1828800" y="3474720"/>
            <a:ext cx="8534095" cy="2743200"/>
          </a:xfrm>
          <a:prstGeom prst="rect">
            <a:avLst/>
          </a:prstGeom>
          <a:noFill/>
        </p:spPr>
        <p:txBody>
          <a:bodyPr wrap="square" tIns="25400" bIns="25400">
            <a:spAutoFit/>
          </a:bodyPr>
          <a:lstStyle/>
          <a:p>
            <a:pPr algn="ctr">
              <a:spcAft>
                <a:spcPts val="700"/>
              </a:spcAft>
              <a:defRPr sz="1700" b="0">
                <a:solidFill>
                  <a:srgbClr val="ECF0F1"/>
                </a:solidFill>
              </a:defRPr>
            </a:pPr>
            <a:r>
              <a:rPr>
                <a:latin typeface="Segoe UI"/>
                <a:ea typeface="Microsoft YaHei"/>
                <a:cs typeface="Microsoft YaHei"/>
              </a:rPr>
              <a:t>任务一：用模板 2 完成 Writing 4（给校长写图书馆改进建议，80 词左右）</a:t>
            </a:r>
            <a:br/>
            <a:r>
              <a:rPr>
                <a:latin typeface="Segoe UI"/>
                <a:ea typeface="Microsoft YaHei"/>
                <a:cs typeface="Microsoft YaHei"/>
              </a:rPr>
              <a:t>任务二：用模板 1 完成 Writing 8（给 Brian 的《校园急救手册》反馈，80 词左右）</a:t>
            </a:r>
            <a:br/>
            <a:r>
              <a:rPr>
                <a:latin typeface="Segoe UI"/>
                <a:ea typeface="Microsoft YaHei"/>
                <a:cs typeface="Microsoft YaHei"/>
              </a:rPr>
              <a:t>任务三：背诵本讲「必背开头句 / 中间句 / 结尾句」各 3 句，课堂抽查默写</a:t>
            </a:r>
            <a:br/>
            <a:r>
              <a:rPr>
                <a:latin typeface="Segoe UI"/>
                <a:ea typeface="Microsoft YaHei"/>
                <a:cs typeface="Microsoft YaHei"/>
              </a:rPr>
              <a:t>拓展练习：Writing 1（校园节能提案，引用一句中国古典诗词，不少于 100 词）</a:t>
            </a:r>
            <a:br/>
            <a:r>
              <a:rPr>
                <a:latin typeface="Segoe UI"/>
                <a:ea typeface="Microsoft YaHei"/>
                <a:cs typeface="Microsoft YaHei"/>
              </a:rPr>
              <a:t>批改重点：问题—建议—好处逻辑链是否完整，时态是否各就各位</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