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position: 'absolute', top: -70, right: -90, width: 470, height: 470, borderRadius: 235, background: 'linear-gradient(135deg, #FFB84D 0%, #F59E0B 100%)', opacity: 0.92 }} /&gt;&#10;  &lt;Box style={{ position: 'absolute', top: 120, right: 330, width: 130, height: 130, borderRadius: 65, background: '#2E86DE', opacity: 0.2 }} /&gt;&#10;  &lt;Box style={{ position: 'absolute', bottom: -150, left: -110, width: 400, height: 400, borderRadius: 200, background: '#2E86DE', opacity: 0.16 }} /&gt;&#10;  &lt;Box style={{ position: 'absolute', bottom: 150, left: 210, width: 56, height: 56, borderRadius: 28, background: '#F59E0B', opacity: 0.35 }} /&gt;&#10;&#10;  &lt;Box style={{ position: 'relative', zIndex: 1, width: '100%', height: '100%', flexDirection: 'column', justifyContent: 'center', paddingLeft: 96, paddingRight: 96 }}&gt;&#10;    &lt;Box style={{ flexDirection: 'row', alignItems: 'center', gap: 14, marginBottom: 26 }}&gt;&#10;      &lt;Box style={{ width: 34, height: 4, background: '#F59E0B', borderRadius: 2 }} /&gt;&#10;      &lt;Text style={{ fontSize: 15, fontWeight: 'bold', color: '#9E7020', letterSpacing: 3 }}&gt;CET-4 WRITING · 应用文专题&lt;/Text&gt;&#10;    &lt;/Box&gt;&#10;    &lt;Text style={{ fontFamily: &quot;'Source Han Serif SC', serif&quot;, fontSize: 76, fontWeight: 'bold', color: '#1E2A33', lineHeight: 1.15, marginBottom: 18 }}&gt;&#10;      四级英语&lt;span style={{ color: '#F59E0B' }}&gt;书信类&lt;/span&gt;写作&#10;    &lt;/Text&gt;&#10;    &lt;Text style={{ fontSize: 21, color: '#5F6B78', letterSpacing: 1, marginBottom: 56 }}&gt;&#10;      结构 · 句型 · 真题 —— 一套模板吃透十类书信&#10;    &lt;/Text&gt;&#10;    &lt;Box style={{ flexDirection: 'row', alignItems: 'center', background: '#FFFFFF', borderRadius: 14, padding: '20px 34px', gap: 36, boxShadow: '0 4px 20px rgba(30,42,51,0.08)', alignSelf: 'flex-start' }}&gt;&#10;      &lt;Box style={{ flexDirection: 'row', alignItems: 'center', gap: 10 }}&gt;&#10;        &lt;Box style={{ width: 10, height: 10, borderRadius: 5, background: '#F59E0B' }} /&gt;&#10;        &lt;Text style={{ fontSize: 15, color: '#1E2A33' }}&gt;适用：大学英语四级考试&lt;/Text&gt;&#10;      &lt;/Box&gt;&#10;      &lt;Box style={{ width: 1, height: 22, background: '#E5DFD2' }} /&gt;&#10;      &lt;Box style={{ flexDirection: 'row', alignItems: 'center', gap: 10 }}&gt;&#10;        &lt;Box style={{ width: 10, height: 10, borderRadius: 5, background: '#2E86DE' }} /&gt;&#10;        &lt;Text style={{ fontSize: 15, color: '#1E2A33' }}&gt;写作时长：30 分钟&lt;/Text&gt;&#10;      &lt;/Box&gt;&#10;      &lt;Box style={{ width: 1, height: 22, background: '#E5DFD2' }} /&gt;&#10;      &lt;Box style={{ flexDirection: 'row', alignItems: 'center', gap: 10 }}&gt;&#10;        &lt;Box style={{ width: 10, height: 10, borderRadius: 5, background: '#F59E0B' }} /&gt;&#10;        &lt;Text style={{ fontSize: 15, color: '#1E2A33' }}&gt;目标词数：120–180 词&lt;/Text&gt;&#10;      &lt;/Box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任意多边形: 形状 2"/>
          <p:cNvSpPr/>
          <p:nvPr/>
        </p:nvSpPr>
        <p:spPr>
          <a:xfrm>
            <a:off x="8572500" y="-666750"/>
            <a:ext cx="4476750" cy="4476750"/>
          </a:xfrm>
          <a:custGeom>
            <a:avLst/>
            <a:gdLst/>
            <a:ahLst/>
            <a:cxnLst/>
            <a:rect l="0" t="0" r="0" b="0"/>
            <a:pathLst>
              <a:path w="470" h="470">
                <a:moveTo>
                  <a:pt x="380" y="420"/>
                </a:moveTo>
                <a:lnTo>
                  <a:pt x="376" y="423"/>
                </a:lnTo>
                <a:lnTo>
                  <a:pt x="371" y="427"/>
                </a:lnTo>
                <a:lnTo>
                  <a:pt x="366" y="430"/>
                </a:lnTo>
                <a:lnTo>
                  <a:pt x="362" y="433"/>
                </a:lnTo>
                <a:lnTo>
                  <a:pt x="357" y="436"/>
                </a:lnTo>
                <a:lnTo>
                  <a:pt x="352" y="439"/>
                </a:lnTo>
                <a:lnTo>
                  <a:pt x="347" y="442"/>
                </a:lnTo>
                <a:lnTo>
                  <a:pt x="342" y="444"/>
                </a:lnTo>
                <a:lnTo>
                  <a:pt x="337" y="447"/>
                </a:lnTo>
                <a:lnTo>
                  <a:pt x="332" y="449"/>
                </a:lnTo>
                <a:lnTo>
                  <a:pt x="326" y="452"/>
                </a:lnTo>
                <a:lnTo>
                  <a:pt x="321" y="454"/>
                </a:lnTo>
                <a:lnTo>
                  <a:pt x="316" y="456"/>
                </a:lnTo>
                <a:lnTo>
                  <a:pt x="310" y="458"/>
                </a:lnTo>
                <a:lnTo>
                  <a:pt x="305" y="459"/>
                </a:lnTo>
                <a:lnTo>
                  <a:pt x="299" y="461"/>
                </a:lnTo>
                <a:lnTo>
                  <a:pt x="294" y="463"/>
                </a:lnTo>
                <a:lnTo>
                  <a:pt x="288" y="464"/>
                </a:lnTo>
                <a:lnTo>
                  <a:pt x="282" y="465"/>
                </a:lnTo>
                <a:lnTo>
                  <a:pt x="277" y="466"/>
                </a:lnTo>
                <a:lnTo>
                  <a:pt x="271" y="467"/>
                </a:lnTo>
                <a:lnTo>
                  <a:pt x="265" y="468"/>
                </a:lnTo>
                <a:lnTo>
                  <a:pt x="259" y="469"/>
                </a:lnTo>
                <a:lnTo>
                  <a:pt x="253" y="469"/>
                </a:lnTo>
                <a:lnTo>
                  <a:pt x="247" y="470"/>
                </a:lnTo>
                <a:lnTo>
                  <a:pt x="241" y="470"/>
                </a:lnTo>
                <a:lnTo>
                  <a:pt x="235" y="470"/>
                </a:lnTo>
                <a:lnTo>
                  <a:pt x="229" y="470"/>
                </a:lnTo>
                <a:lnTo>
                  <a:pt x="223" y="470"/>
                </a:lnTo>
                <a:lnTo>
                  <a:pt x="217" y="469"/>
                </a:lnTo>
                <a:lnTo>
                  <a:pt x="211" y="469"/>
                </a:lnTo>
                <a:lnTo>
                  <a:pt x="205" y="468"/>
                </a:lnTo>
                <a:lnTo>
                  <a:pt x="199" y="467"/>
                </a:lnTo>
                <a:lnTo>
                  <a:pt x="193" y="466"/>
                </a:lnTo>
                <a:lnTo>
                  <a:pt x="188" y="465"/>
                </a:lnTo>
                <a:lnTo>
                  <a:pt x="182" y="464"/>
                </a:lnTo>
                <a:lnTo>
                  <a:pt x="176" y="463"/>
                </a:lnTo>
                <a:lnTo>
                  <a:pt x="171" y="461"/>
                </a:lnTo>
                <a:lnTo>
                  <a:pt x="165" y="459"/>
                </a:lnTo>
                <a:lnTo>
                  <a:pt x="160" y="458"/>
                </a:lnTo>
                <a:lnTo>
                  <a:pt x="154" y="456"/>
                </a:lnTo>
                <a:lnTo>
                  <a:pt x="149" y="454"/>
                </a:lnTo>
                <a:lnTo>
                  <a:pt x="144" y="452"/>
                </a:lnTo>
                <a:lnTo>
                  <a:pt x="138" y="449"/>
                </a:lnTo>
                <a:lnTo>
                  <a:pt x="133" y="447"/>
                </a:lnTo>
                <a:lnTo>
                  <a:pt x="128" y="444"/>
                </a:lnTo>
                <a:lnTo>
                  <a:pt x="123" y="442"/>
                </a:lnTo>
                <a:lnTo>
                  <a:pt x="118" y="439"/>
                </a:lnTo>
                <a:lnTo>
                  <a:pt x="113" y="436"/>
                </a:lnTo>
                <a:lnTo>
                  <a:pt x="108" y="433"/>
                </a:lnTo>
                <a:lnTo>
                  <a:pt x="104" y="430"/>
                </a:lnTo>
                <a:lnTo>
                  <a:pt x="99" y="427"/>
                </a:lnTo>
                <a:lnTo>
                  <a:pt x="94" y="423"/>
                </a:lnTo>
                <a:lnTo>
                  <a:pt x="90" y="420"/>
                </a:lnTo>
                <a:lnTo>
                  <a:pt x="86" y="416"/>
                </a:lnTo>
                <a:lnTo>
                  <a:pt x="81" y="413"/>
                </a:lnTo>
                <a:lnTo>
                  <a:pt x="77" y="409"/>
                </a:lnTo>
                <a:lnTo>
                  <a:pt x="73" y="405"/>
                </a:lnTo>
                <a:lnTo>
                  <a:pt x="69" y="401"/>
                </a:lnTo>
                <a:lnTo>
                  <a:pt x="65" y="397"/>
                </a:lnTo>
                <a:lnTo>
                  <a:pt x="61" y="393"/>
                </a:lnTo>
                <a:lnTo>
                  <a:pt x="57" y="389"/>
                </a:lnTo>
                <a:lnTo>
                  <a:pt x="54" y="384"/>
                </a:lnTo>
                <a:lnTo>
                  <a:pt x="50" y="380"/>
                </a:lnTo>
                <a:lnTo>
                  <a:pt x="47" y="376"/>
                </a:lnTo>
                <a:lnTo>
                  <a:pt x="43" y="371"/>
                </a:lnTo>
                <a:lnTo>
                  <a:pt x="40" y="366"/>
                </a:lnTo>
                <a:lnTo>
                  <a:pt x="37" y="362"/>
                </a:lnTo>
                <a:lnTo>
                  <a:pt x="34" y="357"/>
                </a:lnTo>
                <a:lnTo>
                  <a:pt x="31" y="352"/>
                </a:lnTo>
                <a:lnTo>
                  <a:pt x="28" y="347"/>
                </a:lnTo>
                <a:lnTo>
                  <a:pt x="26" y="342"/>
                </a:lnTo>
                <a:lnTo>
                  <a:pt x="23" y="337"/>
                </a:lnTo>
                <a:lnTo>
                  <a:pt x="21" y="332"/>
                </a:lnTo>
                <a:lnTo>
                  <a:pt x="18" y="326"/>
                </a:lnTo>
                <a:lnTo>
                  <a:pt x="16" y="321"/>
                </a:lnTo>
                <a:lnTo>
                  <a:pt x="14" y="316"/>
                </a:lnTo>
                <a:lnTo>
                  <a:pt x="12" y="310"/>
                </a:lnTo>
                <a:lnTo>
                  <a:pt x="11" y="305"/>
                </a:lnTo>
                <a:lnTo>
                  <a:pt x="9" y="299"/>
                </a:lnTo>
                <a:lnTo>
                  <a:pt x="7" y="294"/>
                </a:lnTo>
                <a:lnTo>
                  <a:pt x="6" y="288"/>
                </a:lnTo>
                <a:lnTo>
                  <a:pt x="5" y="282"/>
                </a:lnTo>
                <a:lnTo>
                  <a:pt x="4" y="277"/>
                </a:lnTo>
                <a:lnTo>
                  <a:pt x="3" y="271"/>
                </a:lnTo>
                <a:lnTo>
                  <a:pt x="2" y="265"/>
                </a:lnTo>
                <a:lnTo>
                  <a:pt x="1" y="259"/>
                </a:lnTo>
                <a:lnTo>
                  <a:pt x="1" y="253"/>
                </a:lnTo>
                <a:lnTo>
                  <a:pt x="0" y="247"/>
                </a:lnTo>
                <a:lnTo>
                  <a:pt x="0" y="241"/>
                </a:lnTo>
                <a:lnTo>
                  <a:pt x="0" y="235"/>
                </a:lnTo>
                <a:lnTo>
                  <a:pt x="0" y="229"/>
                </a:lnTo>
                <a:lnTo>
                  <a:pt x="0" y="223"/>
                </a:lnTo>
                <a:lnTo>
                  <a:pt x="1" y="217"/>
                </a:lnTo>
                <a:lnTo>
                  <a:pt x="1" y="211"/>
                </a:lnTo>
                <a:lnTo>
                  <a:pt x="2" y="205"/>
                </a:lnTo>
                <a:lnTo>
                  <a:pt x="3" y="199"/>
                </a:lnTo>
                <a:lnTo>
                  <a:pt x="4" y="193"/>
                </a:lnTo>
                <a:lnTo>
                  <a:pt x="5" y="188"/>
                </a:lnTo>
                <a:lnTo>
                  <a:pt x="6" y="182"/>
                </a:lnTo>
                <a:lnTo>
                  <a:pt x="7" y="176"/>
                </a:lnTo>
                <a:lnTo>
                  <a:pt x="9" y="171"/>
                </a:lnTo>
                <a:lnTo>
                  <a:pt x="11" y="165"/>
                </a:lnTo>
                <a:lnTo>
                  <a:pt x="12" y="160"/>
                </a:lnTo>
                <a:lnTo>
                  <a:pt x="14" y="154"/>
                </a:lnTo>
                <a:lnTo>
                  <a:pt x="16" y="149"/>
                </a:lnTo>
                <a:lnTo>
                  <a:pt x="18" y="144"/>
                </a:lnTo>
                <a:lnTo>
                  <a:pt x="21" y="138"/>
                </a:lnTo>
                <a:lnTo>
                  <a:pt x="23" y="133"/>
                </a:lnTo>
                <a:lnTo>
                  <a:pt x="26" y="128"/>
                </a:lnTo>
                <a:lnTo>
                  <a:pt x="28" y="123"/>
                </a:lnTo>
                <a:lnTo>
                  <a:pt x="31" y="118"/>
                </a:lnTo>
                <a:lnTo>
                  <a:pt x="34" y="113"/>
                </a:lnTo>
                <a:lnTo>
                  <a:pt x="37" y="108"/>
                </a:lnTo>
                <a:lnTo>
                  <a:pt x="40" y="104"/>
                </a:lnTo>
                <a:lnTo>
                  <a:pt x="43" y="99"/>
                </a:lnTo>
                <a:lnTo>
                  <a:pt x="47" y="94"/>
                </a:lnTo>
                <a:lnTo>
                  <a:pt x="50" y="90"/>
                </a:lnTo>
                <a:lnTo>
                  <a:pt x="54" y="86"/>
                </a:lnTo>
                <a:lnTo>
                  <a:pt x="57" y="81"/>
                </a:lnTo>
                <a:lnTo>
                  <a:pt x="61" y="77"/>
                </a:lnTo>
                <a:lnTo>
                  <a:pt x="65" y="73"/>
                </a:lnTo>
                <a:lnTo>
                  <a:pt x="68" y="70"/>
                </a:lnTo>
                <a:lnTo>
                  <a:pt x="380" y="70"/>
                </a:lnTo>
                <a:close/>
              </a:path>
            </a:pathLst>
          </a:custGeom>
          <a:gradFill>
            <a:gsLst>
              <a:gs pos="0">
                <a:srgbClr val="FFB84D">
                  <a:alpha val="92000"/>
                </a:srgbClr>
              </a:gs>
              <a:gs pos="100000">
                <a:srgbClr val="F59E0B">
                  <a:alpha val="92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4" name="矩形: 圆角 3"/>
          <p:cNvSpPr/>
          <p:nvPr/>
        </p:nvSpPr>
        <p:spPr>
          <a:xfrm>
            <a:off x="7810500" y="1143000"/>
            <a:ext cx="1238250" cy="1238250"/>
          </a:xfrm>
          <a:prstGeom prst="roundRect">
            <a:avLst>
              <a:gd name="adj" fmla="val 50000"/>
            </a:avLst>
          </a:prstGeom>
          <a:solidFill>
            <a:srgbClr val="2E86DE">
              <a:alpha val="2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任意多边形: 形状 4"/>
          <p:cNvSpPr/>
          <p:nvPr/>
        </p:nvSpPr>
        <p:spPr>
          <a:xfrm>
            <a:off x="-1047750" y="4476750"/>
            <a:ext cx="3810000" cy="3810000"/>
          </a:xfrm>
          <a:custGeom>
            <a:avLst/>
            <a:gdLst/>
            <a:ahLst/>
            <a:cxnLst/>
            <a:rect l="0" t="0" r="0" b="0"/>
            <a:pathLst>
              <a:path w="400" h="400">
                <a:moveTo>
                  <a:pt x="205" y="0"/>
                </a:moveTo>
                <a:lnTo>
                  <a:pt x="210" y="0"/>
                </a:lnTo>
                <a:lnTo>
                  <a:pt x="215" y="1"/>
                </a:lnTo>
                <a:lnTo>
                  <a:pt x="220" y="1"/>
                </a:lnTo>
                <a:lnTo>
                  <a:pt x="225" y="2"/>
                </a:lnTo>
                <a:lnTo>
                  <a:pt x="230" y="2"/>
                </a:lnTo>
                <a:lnTo>
                  <a:pt x="235" y="3"/>
                </a:lnTo>
                <a:cubicBezTo>
                  <a:pt x="318" y="18"/>
                  <a:pt x="382" y="82"/>
                  <a:pt x="397" y="165"/>
                </a:cubicBezTo>
                <a:lnTo>
                  <a:pt x="398" y="170"/>
                </a:lnTo>
                <a:lnTo>
                  <a:pt x="398" y="175"/>
                </a:lnTo>
                <a:lnTo>
                  <a:pt x="399" y="180"/>
                </a:lnTo>
                <a:lnTo>
                  <a:pt x="399" y="185"/>
                </a:lnTo>
                <a:lnTo>
                  <a:pt x="400" y="190"/>
                </a:lnTo>
                <a:lnTo>
                  <a:pt x="400" y="195"/>
                </a:lnTo>
                <a:lnTo>
                  <a:pt x="400" y="200"/>
                </a:lnTo>
                <a:lnTo>
                  <a:pt x="400" y="205"/>
                </a:lnTo>
                <a:lnTo>
                  <a:pt x="400" y="210"/>
                </a:lnTo>
                <a:lnTo>
                  <a:pt x="399" y="215"/>
                </a:lnTo>
                <a:lnTo>
                  <a:pt x="399" y="220"/>
                </a:lnTo>
                <a:lnTo>
                  <a:pt x="398" y="225"/>
                </a:lnTo>
                <a:lnTo>
                  <a:pt x="398" y="230"/>
                </a:lnTo>
                <a:lnTo>
                  <a:pt x="397" y="235"/>
                </a:lnTo>
                <a:cubicBezTo>
                  <a:pt x="396" y="240"/>
                  <a:pt x="395" y="245"/>
                  <a:pt x="394" y="250"/>
                </a:cubicBezTo>
                <a:lnTo>
                  <a:pt x="110" y="250"/>
                </a:lnTo>
                <a:lnTo>
                  <a:pt x="110" y="21"/>
                </a:lnTo>
                <a:cubicBezTo>
                  <a:pt x="127" y="13"/>
                  <a:pt x="146" y="7"/>
                  <a:pt x="165" y="3"/>
                </a:cubicBezTo>
                <a:lnTo>
                  <a:pt x="170" y="2"/>
                </a:lnTo>
                <a:lnTo>
                  <a:pt x="175" y="2"/>
                </a:lnTo>
                <a:lnTo>
                  <a:pt x="180" y="1"/>
                </a:lnTo>
                <a:lnTo>
                  <a:pt x="185" y="1"/>
                </a:lnTo>
                <a:lnTo>
                  <a:pt x="190" y="0"/>
                </a:lnTo>
                <a:lnTo>
                  <a:pt x="195" y="0"/>
                </a:lnTo>
                <a:lnTo>
                  <a:pt x="200" y="0"/>
                </a:lnTo>
                <a:close/>
              </a:path>
            </a:pathLst>
          </a:custGeom>
          <a:solidFill>
            <a:srgbClr val="2E86DE">
              <a:alpha val="16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矩形: 圆角 5"/>
          <p:cNvSpPr/>
          <p:nvPr/>
        </p:nvSpPr>
        <p:spPr>
          <a:xfrm>
            <a:off x="2000250" y="489585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F59E0B">
              <a:alpha val="3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矩形: 圆角 6"/>
          <p:cNvSpPr/>
          <p:nvPr/>
        </p:nvSpPr>
        <p:spPr>
          <a:xfrm>
            <a:off x="914400" y="2019300"/>
            <a:ext cx="3238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文本框 7" descr="{&quot;isTemplate&quot;:true,&quot;type&quot;:&quot;text&quot;}"/>
          <p:cNvSpPr txBox="1"/>
          <p:nvPr/>
        </p:nvSpPr>
        <p:spPr>
          <a:xfrm>
            <a:off x="1371600" y="1952625"/>
            <a:ext cx="26098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225" dirty="0">
                <a:solidFill>
                  <a:srgbClr val="9E7020"/>
                </a:solidFill>
                <a:latin typeface="Source Han Sans SC"/>
                <a:ea typeface="Source Han Sans SC"/>
              </a:rPr>
              <a:t>CET-4 WRITING · </a:t>
            </a:r>
            <a:r>
              <a:rPr lang="zh-CN" sz="1125" b="1" spc="225" dirty="0">
                <a:solidFill>
                  <a:srgbClr val="9E7020"/>
                </a:solidFill>
                <a:latin typeface="Source Han Sans SC"/>
                <a:ea typeface="Source Han Sans SC"/>
              </a:rPr>
              <a:t>应用文专题</a:t>
            </a:r>
            <a:r>
              <a:rPr lang="en-US" altLang="zh-CN" sz="1125" b="1" spc="225" dirty="0">
                <a:solidFill>
                  <a:srgbClr val="9E7020"/>
                </a:solidFill>
                <a:latin typeface="Source Han Sans SC"/>
                <a:ea typeface="Source Han Sans SC"/>
              </a:rPr>
              <a:t>9.29</a:t>
            </a:r>
            <a:endParaRPr dirty="0"/>
          </a:p>
        </p:txBody>
      </p:sp>
      <p:sp>
        <p:nvSpPr>
          <p:cNvPr id="9" name="文本框 8" descr="{&quot;isTemplate&quot;:true,&quot;type&quot;:&quot;text&quot;}"/>
          <p:cNvSpPr txBox="1"/>
          <p:nvPr/>
        </p:nvSpPr>
        <p:spPr>
          <a:xfrm>
            <a:off x="914400" y="2371725"/>
            <a:ext cx="10363200" cy="1000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4999"/>
              </a:lnSpc>
            </a:pPr>
            <a:r>
              <a:rPr lang="zh-CN" sz="5700" b="1">
                <a:solidFill>
                  <a:srgbClr val="1E2A33"/>
                </a:solidFill>
                <a:latin typeface="Source Han Serif SC"/>
                <a:ea typeface="Source Han Serif SC"/>
              </a:rPr>
              <a:t>四级英语</a:t>
            </a:r>
            <a:r>
              <a:rPr lang="zh-CN" sz="5700" b="1">
                <a:solidFill>
                  <a:srgbClr val="F59E0B"/>
                </a:solidFill>
                <a:latin typeface="Source Han Serif SC"/>
                <a:ea typeface="Source Han Serif SC"/>
              </a:rPr>
              <a:t>书信类</a:t>
            </a:r>
            <a:r>
              <a:rPr lang="zh-CN" sz="5700" b="1">
                <a:solidFill>
                  <a:srgbClr val="1E2A33"/>
                </a:solidFill>
                <a:latin typeface="Source Han Serif SC"/>
                <a:ea typeface="Source Han Serif SC"/>
              </a:rPr>
              <a:t>写作</a:t>
            </a:r>
            <a:endParaRPr/>
          </a:p>
        </p:txBody>
      </p:sp>
      <p:sp>
        <p:nvSpPr>
          <p:cNvPr id="10" name="文本框 9" descr="{&quot;isTemplate&quot;:true,&quot;type&quot;:&quot;text&quot;}"/>
          <p:cNvSpPr txBox="1"/>
          <p:nvPr/>
        </p:nvSpPr>
        <p:spPr>
          <a:xfrm>
            <a:off x="914400" y="3543300"/>
            <a:ext cx="103632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spc="75" dirty="0">
                <a:solidFill>
                  <a:srgbClr val="5F6B78"/>
                </a:solidFill>
                <a:latin typeface="Source Han Sans SC"/>
                <a:ea typeface="Source Han Sans SC"/>
              </a:rPr>
              <a:t>结构</a:t>
            </a:r>
            <a:r>
              <a:rPr lang="en-US" sz="1575" spc="75" dirty="0">
                <a:solidFill>
                  <a:srgbClr val="5F6B78"/>
                </a:solidFill>
                <a:latin typeface="Source Han Sans SC"/>
                <a:ea typeface="Source Han Sans SC"/>
              </a:rPr>
              <a:t> · </a:t>
            </a:r>
            <a:r>
              <a:rPr lang="zh-CN" sz="1575" spc="75" dirty="0">
                <a:solidFill>
                  <a:srgbClr val="5F6B78"/>
                </a:solidFill>
                <a:latin typeface="Source Han Sans SC"/>
                <a:ea typeface="Source Han Sans SC"/>
              </a:rPr>
              <a:t>句型</a:t>
            </a:r>
            <a:r>
              <a:rPr lang="en-US" sz="1575" spc="75" dirty="0">
                <a:solidFill>
                  <a:srgbClr val="5F6B78"/>
                </a:solidFill>
                <a:latin typeface="Source Han Sans SC"/>
                <a:ea typeface="Source Han Sans SC"/>
              </a:rPr>
              <a:t> · </a:t>
            </a:r>
            <a:r>
              <a:rPr lang="zh-CN" sz="1575" spc="75" dirty="0">
                <a:solidFill>
                  <a:srgbClr val="5F6B78"/>
                </a:solidFill>
                <a:latin typeface="Source Han Sans SC"/>
                <a:ea typeface="Source Han Sans SC"/>
              </a:rPr>
              <a:t>真题</a:t>
            </a:r>
            <a:r>
              <a:rPr lang="en-US" sz="1575" spc="75" dirty="0">
                <a:solidFill>
                  <a:srgbClr val="5F6B78"/>
                </a:solidFill>
                <a:latin typeface="Source Han Sans SC"/>
                <a:ea typeface="Source Han Sans SC"/>
              </a:rPr>
              <a:t> —— </a:t>
            </a:r>
            <a:r>
              <a:rPr lang="zh-CN" sz="1575" spc="75" dirty="0">
                <a:solidFill>
                  <a:srgbClr val="5F6B78"/>
                </a:solidFill>
                <a:latin typeface="Source Han Sans SC"/>
                <a:ea typeface="Source Han Sans SC"/>
              </a:rPr>
              <a:t>一套模板吃透十类书信</a:t>
            </a:r>
            <a:endParaRPr dirty="0"/>
          </a:p>
        </p:txBody>
      </p:sp>
      <p:sp>
        <p:nvSpPr>
          <p:cNvPr id="11" name="矩形: 圆角 10"/>
          <p:cNvSpPr/>
          <p:nvPr/>
        </p:nvSpPr>
        <p:spPr>
          <a:xfrm>
            <a:off x="914400" y="4324350"/>
            <a:ext cx="6848475" cy="590550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矩形: 圆角 11"/>
          <p:cNvSpPr/>
          <p:nvPr/>
        </p:nvSpPr>
        <p:spPr>
          <a:xfrm>
            <a:off x="1238250" y="45720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文本框 12" descr="{&quot;isTemplate&quot;:true,&quot;type&quot;:&quot;text&quot;}"/>
          <p:cNvSpPr txBox="1"/>
          <p:nvPr/>
        </p:nvSpPr>
        <p:spPr>
          <a:xfrm>
            <a:off x="1428750" y="4533900"/>
            <a:ext cx="15716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1E2A33"/>
                </a:solidFill>
                <a:latin typeface="Source Han Sans SC"/>
                <a:ea typeface="Source Han Sans SC"/>
              </a:rPr>
              <a:t>适用：大学英语四级考试</a:t>
            </a:r>
            <a:endParaRPr/>
          </a:p>
        </p:txBody>
      </p:sp>
      <p:sp>
        <p:nvSpPr>
          <p:cNvPr id="14" name="矩形 13"/>
          <p:cNvSpPr/>
          <p:nvPr/>
        </p:nvSpPr>
        <p:spPr>
          <a:xfrm>
            <a:off x="3343275" y="4514850"/>
            <a:ext cx="9525" cy="209550"/>
          </a:xfrm>
          <a:prstGeom prst="rect">
            <a:avLst/>
          </a:prstGeom>
          <a:solidFill>
            <a:srgbClr val="E5DFD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矩形: 圆角 14"/>
          <p:cNvSpPr/>
          <p:nvPr/>
        </p:nvSpPr>
        <p:spPr>
          <a:xfrm>
            <a:off x="3695700" y="45720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E86D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文本框 15" descr="{&quot;isTemplate&quot;:true,&quot;type&quot;:&quot;text&quot;}"/>
          <p:cNvSpPr txBox="1"/>
          <p:nvPr/>
        </p:nvSpPr>
        <p:spPr>
          <a:xfrm>
            <a:off x="3886200" y="4533900"/>
            <a:ext cx="12096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1E2A33"/>
                </a:solidFill>
                <a:latin typeface="Source Han Sans SC"/>
                <a:ea typeface="Source Han Sans SC"/>
              </a:rPr>
              <a:t>写作时长：</a:t>
            </a:r>
            <a:r>
              <a:rPr lang="en-US" sz="1125">
                <a:solidFill>
                  <a:srgbClr val="1E2A33"/>
                </a:solidFill>
                <a:latin typeface="Source Han Sans SC"/>
                <a:ea typeface="Source Han Sans SC"/>
              </a:rPr>
              <a:t>30 </a:t>
            </a:r>
            <a:r>
              <a:rPr lang="zh-CN" sz="1125">
                <a:solidFill>
                  <a:srgbClr val="1E2A33"/>
                </a:solidFill>
                <a:latin typeface="Source Han Sans SC"/>
                <a:ea typeface="Source Han Sans SC"/>
              </a:rPr>
              <a:t>分钟</a:t>
            </a:r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5438775" y="4514850"/>
            <a:ext cx="9525" cy="209550"/>
          </a:xfrm>
          <a:prstGeom prst="rect">
            <a:avLst/>
          </a:prstGeom>
          <a:solidFill>
            <a:srgbClr val="E5DFD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矩形: 圆角 17"/>
          <p:cNvSpPr/>
          <p:nvPr/>
        </p:nvSpPr>
        <p:spPr>
          <a:xfrm>
            <a:off x="5791200" y="45720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文本框 18" descr="{&quot;isTemplate&quot;:true,&quot;type&quot;:&quot;text&quot;}"/>
          <p:cNvSpPr txBox="1"/>
          <p:nvPr/>
        </p:nvSpPr>
        <p:spPr>
          <a:xfrm>
            <a:off x="5981700" y="4533900"/>
            <a:ext cx="14573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1E2A33"/>
                </a:solidFill>
                <a:latin typeface="Source Han Sans SC"/>
                <a:ea typeface="Source Han Sans SC"/>
              </a:rPr>
              <a:t>目标词数：</a:t>
            </a:r>
            <a:r>
              <a:rPr lang="en-US" sz="1125">
                <a:solidFill>
                  <a:srgbClr val="1E2A33"/>
                </a:solidFill>
                <a:latin typeface="Source Han Sans SC"/>
                <a:ea typeface="Source Han Sans SC"/>
              </a:rPr>
              <a:t>120–180 </a:t>
            </a:r>
            <a:r>
              <a:rPr lang="zh-CN" sz="1125">
                <a:solidFill>
                  <a:srgbClr val="1E2A33"/>
                </a:solidFill>
                <a:latin typeface="Source Han Sans SC"/>
                <a:ea typeface="Source Han Sans SC"/>
              </a:rPr>
              <a:t>词</a:t>
            </a: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856000" y="5903999"/>
            <a:ext cx="2340000" cy="216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200" spc="150">
                <a:solidFill>
                  <a:srgbClr val="5F6B78"/>
                </a:solidFill>
                <a:latin typeface="Microsoft YaHei"/>
                <a:ea typeface="Microsoft YaHei"/>
              </a:rPr>
              <a:t>张浩英语课堂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position: 'absolute', top: 0, left: 0, width: 430, height: 720, background: '#1E2A33' }} /&gt;&#10;  &lt;Box style={{ position: 'absolute', bottom: -110, left: -90, width: 320, height: 320, borderRadius: 160, background: 'linear-gradient(135deg, #FFB84D 0%, #F59E0B 100%)', opacity: 0.85 }} /&gt;&#10;  &lt;Box style={{ position: 'absolute', top: 60, right: -60, width: 170, height: 170, borderRadius: 85, background: '#2E86DE', opacity: 0.14 }} /&gt;&#10;&#10;  &lt;Box style={{ position: 'absolute', top: 0, left: 0, width: 430, height: 720, padding: '96px 48px 0 64px', flexDirection: 'column' }}&gt;&#10;    &lt;Box style={{ flexDirection: 'row', alignItems: 'center', gap: 12, marginBottom: 24 }}&gt;&#10;      &lt;Box style={{ width: 30, height: 4, background: '#F59E0B', borderRadius: 2 }} /&gt;&#10;      &lt;Text style={{ fontSize: 13, fontWeight: 'bold', color: '#FFB84D', letterSpacing: 3 }}&gt;CATALOG · 课程目录&lt;/Text&gt;&#10;    &lt;/Box&gt;&#10;    &lt;Text style={{ fontFamily: &quot;'Source Han Serif SC', serif&quot;, fontSize: 46, fontWeight: 'bold', color: '#FFFFFF', lineHeight: 1.3 }}&gt;&#10;      三章吃透{'\n'}书信写作&#10;    &lt;/Text&gt;&#10;    &lt;Text style={{ fontSize: 15, color: '#B9C2CB', lineHeight: 1.7, marginTop: 22 }}&gt;&#10;      从考情认知到句型速查，{'\n'}一套课件覆盖考场全部书信题型。&#10;    &lt;/Text&gt;&#10;  &lt;/Box&gt;&#10;&#10;  &lt;Box style={{ position: 'absolute', top: 0, left: 430, width: 850, height: 720, padding: '92px 72px 0 64px', flexDirection: 'column', justifyContent: 'center', gap: 26 }}&gt;&#10;    &lt;Box style={{ flexDirection: 'row', alignItems: 'center', background: '#FFFFFF', borderRadius: 14, padding: '26px 32px', gap: 26, boxShadow: '0 4px 20px rgba(30,42,51,0.08)' }}&gt;&#10;      &lt;Text style={{ fontFamily: &quot;'Source Han Serif SC', serif&quot;, fontSize: 44, fontWeight: 'bold', color: '#F59E0B', width: 78 }}&gt;01&lt;/Text&gt;&#10;      &lt;Box style={{ flexDirection: 'column', flex: 1 }}&gt;&#10;        &lt;Text style={{ fontSize: 22, fontWeight: 'bold', color: '#1E2A33', marginBottom: 6 }}&gt;认识四级书信&lt;/Text&gt;&#10;        &lt;Text style={{ fontSize: 14, color: '#5F6B78', lineHeight: 1.55 }}&gt;考情盘点 · 格式五要素 · 三大格式避坑口诀&lt;/Text&gt;&#10;      &lt;/Box&gt;&#10;      &lt;Text style={{ fontSize: 13, color: '#9E7020', background: '#FDF3E3', borderRadius: 12, padding: '6px 14px' }}&gt;P03–06&lt;/Text&gt;&#10;    &lt;/Box&gt;&#10;    &lt;Box style={{ flexDirection: 'row', alignItems: 'center', background: '#FFFFFF', borderRadius: 14, padding: '26px 32px', gap: 26, boxShadow: '0 4px 20px rgba(30,42,51,0.08)' }}&gt;&#10;      &lt;Text style={{ fontFamily: &quot;'Source Han Serif SC', serif&quot;, fontSize: 44, fontWeight: 'bold', color: '#2E86DE', width: 78 }}&gt;02&lt;/Text&gt;&#10;      &lt;Box style={{ flexDirection: 'column', flex: 1 }}&gt;&#10;        &lt;Text style={{ fontSize: 22, fontWeight: 'bold', color: '#1E2A33', marginBottom: 6 }}&gt;万能结构与句型库&lt;/Text&gt;&#10;        &lt;Text style={{ fontSize: 14, color: '#5F6B78', lineHeight: 1.55 }}&gt;三段式黄金配比 30·80·30 · 开头正文结尾句型 · 语言升格&lt;/Text&gt;&#10;      &lt;/Box&gt;&#10;      &lt;Text style={{ fontSize: 13, color: '#2E6E9E', background: '#EAF3FC', borderRadius: 12, padding: '6px 14px' }}&gt;P07–11&lt;/Text&gt;&#10;    &lt;/Box&gt;&#10;    &lt;Box style={{ flexDirection: 'row', alignItems: 'center', background: '#FFFFFF', borderRadius: 14, padding: '26px 32px', gap: 26, boxShadow: '0 4px 20px rgba(30,42,51,0.08)' }}&gt;&#10;      &lt;Text style={{ fontFamily: &quot;'Source Han Serif SC', serif&quot;, fontSize: 44, fontWeight: 'bold', color: '#F59E0B', width: 78 }}&gt;03&lt;/Text&gt;&#10;      &lt;Box style={{ flexDirection: 'column', flex: 1 }}&gt;&#10;        &lt;Text style={{ fontSize: 22, fontWeight: 'bold', color: '#1E2A33', marginBottom: 6 }}&gt;高频题型与真题范文&lt;/Text&gt;&#10;        &lt;Text style={{ fontSize: 14, color: '#5F6B78', lineHeight: 1.55 }}&gt;十类书信句型速查表 · 五大高频题型要点 · 2019.12 真题范文&lt;/Text&gt;&#10;      &lt;/Box&gt;&#10;      &lt;Text style={{ fontSize: 13, color: '#9E7020', background: '#FDF3E3', borderRadius: 12, padding: '6px 14px' }}&gt;P12–15&lt;/Text&gt;&#10;    &lt;/Box&gt;&#10;  &lt;/Box&gt;&#10;&#10;  &lt;Text style={{ position: 'absolute', right: 72, bottom: 24, fontSize: 12, color: '#5F6B78' }}&gt;&#10;    &lt;span style={{ fontWeight: 'bold' }}&gt;02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矩形 2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7" name="矩形 286"/>
          <p:cNvSpPr/>
          <p:nvPr/>
        </p:nvSpPr>
        <p:spPr>
          <a:xfrm>
            <a:off x="0" y="0"/>
            <a:ext cx="4095750" cy="6858000"/>
          </a:xfrm>
          <a:prstGeom prst="rect">
            <a:avLst/>
          </a:pr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8" name="任意多边形: 形状 287"/>
          <p:cNvSpPr/>
          <p:nvPr/>
        </p:nvSpPr>
        <p:spPr>
          <a:xfrm>
            <a:off x="-857250" y="4857750"/>
            <a:ext cx="3048000" cy="3048000"/>
          </a:xfrm>
          <a:custGeom>
            <a:avLst/>
            <a:gdLst/>
            <a:ahLst/>
            <a:cxnLst/>
            <a:rect l="0" t="0" r="0" b="0"/>
            <a:pathLst>
              <a:path w="320" h="320">
                <a:moveTo>
                  <a:pt x="164" y="0"/>
                </a:moveTo>
                <a:cubicBezTo>
                  <a:pt x="215" y="1"/>
                  <a:pt x="262" y="27"/>
                  <a:pt x="291" y="68"/>
                </a:cubicBezTo>
                <a:cubicBezTo>
                  <a:pt x="320" y="109"/>
                  <a:pt x="328" y="162"/>
                  <a:pt x="312" y="210"/>
                </a:cubicBezTo>
                <a:lnTo>
                  <a:pt x="90" y="210"/>
                </a:lnTo>
                <a:lnTo>
                  <a:pt x="90" y="16"/>
                </a:lnTo>
                <a:cubicBezTo>
                  <a:pt x="112" y="5"/>
                  <a:pt x="136" y="0"/>
                  <a:pt x="160" y="0"/>
                </a:cubicBezTo>
                <a:close/>
              </a:path>
            </a:pathLst>
          </a:custGeom>
          <a:gradFill>
            <a:gsLst>
              <a:gs pos="0">
                <a:srgbClr val="FFB84D">
                  <a:alpha val="85000"/>
                </a:srgbClr>
              </a:gs>
              <a:gs pos="100000">
                <a:srgbClr val="F59E0B">
                  <a:alpha val="8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289" name="任意多边形: 形状 288"/>
          <p:cNvSpPr/>
          <p:nvPr/>
        </p:nvSpPr>
        <p:spPr>
          <a:xfrm>
            <a:off x="11144250" y="571500"/>
            <a:ext cx="1619250" cy="1619250"/>
          </a:xfrm>
          <a:custGeom>
            <a:avLst/>
            <a:gdLst/>
            <a:ahLst/>
            <a:cxnLst/>
            <a:rect l="0" t="0" r="0" b="0"/>
            <a:pathLst>
              <a:path w="170" h="170">
                <a:moveTo>
                  <a:pt x="87" y="0"/>
                </a:moveTo>
                <a:cubicBezTo>
                  <a:pt x="95" y="0"/>
                  <a:pt x="103" y="1"/>
                  <a:pt x="110" y="4"/>
                </a:cubicBezTo>
                <a:lnTo>
                  <a:pt x="110" y="166"/>
                </a:lnTo>
                <a:cubicBezTo>
                  <a:pt x="78" y="176"/>
                  <a:pt x="43" y="166"/>
                  <a:pt x="21" y="141"/>
                </a:cubicBezTo>
                <a:cubicBezTo>
                  <a:pt x="-1" y="116"/>
                  <a:pt x="-6" y="80"/>
                  <a:pt x="8" y="50"/>
                </a:cubicBezTo>
                <a:cubicBezTo>
                  <a:pt x="21" y="20"/>
                  <a:pt x="52" y="0"/>
                  <a:pt x="85" y="0"/>
                </a:cubicBezTo>
                <a:close/>
              </a:path>
            </a:pathLst>
          </a:custGeom>
          <a:solidFill>
            <a:srgbClr val="2E86DE">
              <a:alpha val="14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0" name="矩形: 圆角 289"/>
          <p:cNvSpPr/>
          <p:nvPr/>
        </p:nvSpPr>
        <p:spPr>
          <a:xfrm>
            <a:off x="609600" y="971550"/>
            <a:ext cx="2857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1" name="文本框 290" descr="{&quot;isTemplate&quot;:true,&quot;type&quot;:&quot;text&quot;}"/>
          <p:cNvSpPr txBox="1"/>
          <p:nvPr/>
        </p:nvSpPr>
        <p:spPr>
          <a:xfrm>
            <a:off x="1009650" y="914400"/>
            <a:ext cx="16002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225">
                <a:solidFill>
                  <a:srgbClr val="FFB84D"/>
                </a:solidFill>
                <a:latin typeface="Source Han Sans SC"/>
                <a:ea typeface="Source Han Sans SC"/>
              </a:rPr>
              <a:t>CATALOG · </a:t>
            </a:r>
            <a:r>
              <a:rPr lang="zh-CN" sz="975" b="1" spc="225">
                <a:solidFill>
                  <a:srgbClr val="FFB84D"/>
                </a:solidFill>
                <a:latin typeface="Source Han Sans SC"/>
                <a:ea typeface="Source Han Sans SC"/>
              </a:rPr>
              <a:t>课程目录</a:t>
            </a:r>
            <a:endParaRPr/>
          </a:p>
        </p:txBody>
      </p:sp>
      <p:sp>
        <p:nvSpPr>
          <p:cNvPr id="292" name="文本框 291" descr="{&quot;isTemplate&quot;:true,&quot;type&quot;:&quot;text&quot;}"/>
          <p:cNvSpPr txBox="1"/>
          <p:nvPr/>
        </p:nvSpPr>
        <p:spPr>
          <a:xfrm>
            <a:off x="609600" y="1295400"/>
            <a:ext cx="3028950" cy="1371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3450" b="1">
                <a:solidFill>
                  <a:srgbClr val="FFFFFF"/>
                </a:solidFill>
                <a:latin typeface="Source Han Serif SC"/>
                <a:ea typeface="Source Han Serif SC"/>
              </a:rPr>
              <a:t>三章吃透</a:t>
            </a:r>
            <a:endParaRPr/>
          </a:p>
          <a:p>
            <a:pPr>
              <a:lnSpc>
                <a:spcPct val="130000"/>
              </a:lnSpc>
            </a:pPr>
            <a:r>
              <a:rPr lang="zh-CN" sz="3450" b="1">
                <a:solidFill>
                  <a:srgbClr val="FFFFFF"/>
                </a:solidFill>
                <a:latin typeface="Source Han Serif SC"/>
                <a:ea typeface="Source Han Serif SC"/>
              </a:rPr>
              <a:t>书信写作</a:t>
            </a:r>
            <a:endParaRPr/>
          </a:p>
        </p:txBody>
      </p:sp>
      <p:sp>
        <p:nvSpPr>
          <p:cNvPr id="293" name="文本框 292" descr="{&quot;isTemplate&quot;:true,&quot;type&quot;:&quot;text&quot;}"/>
          <p:cNvSpPr txBox="1"/>
          <p:nvPr/>
        </p:nvSpPr>
        <p:spPr>
          <a:xfrm>
            <a:off x="609600" y="2876550"/>
            <a:ext cx="3028950" cy="590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0000"/>
              </a:lnSpc>
            </a:pPr>
            <a:r>
              <a:rPr lang="zh-CN" sz="1125">
                <a:solidFill>
                  <a:srgbClr val="B9C2CB"/>
                </a:solidFill>
                <a:latin typeface="Source Han Sans SC"/>
                <a:ea typeface="Source Han Sans SC"/>
              </a:rPr>
              <a:t>从考情认知到句型速查，</a:t>
            </a:r>
            <a:endParaRPr/>
          </a:p>
          <a:p>
            <a:pPr>
              <a:lnSpc>
                <a:spcPct val="170000"/>
              </a:lnSpc>
            </a:pPr>
            <a:r>
              <a:rPr lang="zh-CN" sz="1125">
                <a:solidFill>
                  <a:srgbClr val="B9C2CB"/>
                </a:solidFill>
                <a:latin typeface="Source Han Sans SC"/>
                <a:ea typeface="Source Han Sans SC"/>
              </a:rPr>
              <a:t>一套课件覆盖考场全部书信题型。</a:t>
            </a:r>
            <a:endParaRPr/>
          </a:p>
        </p:txBody>
      </p:sp>
      <p:sp>
        <p:nvSpPr>
          <p:cNvPr id="294" name="矩形: 圆角 293"/>
          <p:cNvSpPr/>
          <p:nvPr/>
        </p:nvSpPr>
        <p:spPr>
          <a:xfrm>
            <a:off x="4705350" y="2019300"/>
            <a:ext cx="6800850" cy="10668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5" name="文本框 294" descr="{&quot;isTemplate&quot;:true,&quot;type&quot;:&quot;text&quot;}"/>
          <p:cNvSpPr txBox="1"/>
          <p:nvPr/>
        </p:nvSpPr>
        <p:spPr>
          <a:xfrm>
            <a:off x="5010150" y="2305050"/>
            <a:ext cx="742950" cy="504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3300" b="1">
                <a:solidFill>
                  <a:srgbClr val="F59E0B"/>
                </a:solidFill>
                <a:latin typeface="Source Han Serif SC"/>
                <a:ea typeface="Source Han Serif SC"/>
              </a:rPr>
              <a:t>01</a:t>
            </a:r>
            <a:endParaRPr/>
          </a:p>
        </p:txBody>
      </p:sp>
      <p:sp>
        <p:nvSpPr>
          <p:cNvPr id="296" name="文本框 295" descr="{&quot;isTemplate&quot;:true,&quot;type&quot;:&quot;text&quot;}"/>
          <p:cNvSpPr txBox="1"/>
          <p:nvPr/>
        </p:nvSpPr>
        <p:spPr>
          <a:xfrm>
            <a:off x="6000750" y="2266950"/>
            <a:ext cx="42767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E2A33"/>
                </a:solidFill>
                <a:latin typeface="Source Han Sans SC"/>
                <a:ea typeface="Source Han Sans SC"/>
              </a:rPr>
              <a:t>认识四级书信</a:t>
            </a:r>
            <a:endParaRPr/>
          </a:p>
        </p:txBody>
      </p:sp>
      <p:sp>
        <p:nvSpPr>
          <p:cNvPr id="297" name="文本框 296" descr="{&quot;isTemplate&quot;:true,&quot;type&quot;:&quot;text&quot;}"/>
          <p:cNvSpPr txBox="1"/>
          <p:nvPr/>
        </p:nvSpPr>
        <p:spPr>
          <a:xfrm>
            <a:off x="6000750" y="2581275"/>
            <a:ext cx="42767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50">
                <a:solidFill>
                  <a:srgbClr val="5F6B78"/>
                </a:solidFill>
                <a:latin typeface="Source Han Sans SC"/>
                <a:ea typeface="Source Han Sans SC"/>
              </a:rPr>
              <a:t>考情盘点</a:t>
            </a:r>
            <a:r>
              <a:rPr lang="en-US" sz="1050">
                <a:solidFill>
                  <a:srgbClr val="5F6B78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5F6B78"/>
                </a:solidFill>
                <a:latin typeface="Source Han Sans SC"/>
                <a:ea typeface="Source Han Sans SC"/>
              </a:rPr>
              <a:t>格式五要素</a:t>
            </a:r>
            <a:r>
              <a:rPr lang="en-US" sz="1050">
                <a:solidFill>
                  <a:srgbClr val="5F6B78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5F6B78"/>
                </a:solidFill>
                <a:latin typeface="Source Han Sans SC"/>
                <a:ea typeface="Source Han Sans SC"/>
              </a:rPr>
              <a:t>三大格式避坑口诀</a:t>
            </a:r>
            <a:endParaRPr/>
          </a:p>
        </p:txBody>
      </p:sp>
      <p:sp>
        <p:nvSpPr>
          <p:cNvPr id="298" name="矩形: 圆角 297"/>
          <p:cNvSpPr/>
          <p:nvPr/>
        </p:nvSpPr>
        <p:spPr>
          <a:xfrm>
            <a:off x="10525125" y="2419350"/>
            <a:ext cx="676275" cy="266700"/>
          </a:xfrm>
          <a:prstGeom prst="roundRect">
            <a:avLst>
              <a:gd name="adj" fmla="val 42857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9" name="文本框 298" descr="{&quot;isTemplate&quot;:true,&quot;type&quot;:&quot;text&quot;}"/>
          <p:cNvSpPr txBox="1"/>
          <p:nvPr/>
        </p:nvSpPr>
        <p:spPr>
          <a:xfrm>
            <a:off x="10525125" y="2419350"/>
            <a:ext cx="676275" cy="266700"/>
          </a:xfrm>
          <a:prstGeom prst="rect">
            <a:avLst/>
          </a:prstGeom>
        </p:spPr>
        <p:txBody>
          <a:bodyPr wrap="none" lIns="100013" tIns="42863" rIns="100013" bIns="42863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P03–06</a:t>
            </a:r>
            <a:endParaRPr/>
          </a:p>
        </p:txBody>
      </p:sp>
      <p:sp>
        <p:nvSpPr>
          <p:cNvPr id="300" name="矩形: 圆角 299"/>
          <p:cNvSpPr/>
          <p:nvPr/>
        </p:nvSpPr>
        <p:spPr>
          <a:xfrm>
            <a:off x="4705350" y="3333750"/>
            <a:ext cx="6800850" cy="10668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1" name="文本框 300" descr="{&quot;isTemplate&quot;:true,&quot;type&quot;:&quot;text&quot;}"/>
          <p:cNvSpPr txBox="1"/>
          <p:nvPr/>
        </p:nvSpPr>
        <p:spPr>
          <a:xfrm>
            <a:off x="5010150" y="3619500"/>
            <a:ext cx="742950" cy="504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3300" b="1">
                <a:solidFill>
                  <a:srgbClr val="2E86DE"/>
                </a:solidFill>
                <a:latin typeface="Source Han Serif SC"/>
                <a:ea typeface="Source Han Serif SC"/>
              </a:rPr>
              <a:t>02</a:t>
            </a:r>
            <a:endParaRPr/>
          </a:p>
        </p:txBody>
      </p:sp>
      <p:sp>
        <p:nvSpPr>
          <p:cNvPr id="302" name="文本框 301" descr="{&quot;isTemplate&quot;:true,&quot;type&quot;:&quot;text&quot;}"/>
          <p:cNvSpPr txBox="1"/>
          <p:nvPr/>
        </p:nvSpPr>
        <p:spPr>
          <a:xfrm>
            <a:off x="6000750" y="3581400"/>
            <a:ext cx="42767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E2A33"/>
                </a:solidFill>
                <a:latin typeface="Source Han Sans SC"/>
                <a:ea typeface="Source Han Sans SC"/>
              </a:rPr>
              <a:t>万能结构与句型库</a:t>
            </a:r>
            <a:endParaRPr/>
          </a:p>
        </p:txBody>
      </p:sp>
      <p:sp>
        <p:nvSpPr>
          <p:cNvPr id="303" name="文本框 302" descr="{&quot;isTemplate&quot;:true,&quot;type&quot;:&quot;text&quot;}"/>
          <p:cNvSpPr txBox="1"/>
          <p:nvPr/>
        </p:nvSpPr>
        <p:spPr>
          <a:xfrm>
            <a:off x="6000750" y="3895725"/>
            <a:ext cx="42767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50">
                <a:solidFill>
                  <a:srgbClr val="5F6B78"/>
                </a:solidFill>
                <a:latin typeface="Source Han Sans SC"/>
                <a:ea typeface="Source Han Sans SC"/>
              </a:rPr>
              <a:t>三段式黄金配比</a:t>
            </a:r>
            <a:r>
              <a:rPr lang="en-US" sz="1050">
                <a:solidFill>
                  <a:srgbClr val="5F6B78"/>
                </a:solidFill>
                <a:latin typeface="Source Han Sans SC"/>
                <a:ea typeface="Source Han Sans SC"/>
              </a:rPr>
              <a:t> 30·80·30 · </a:t>
            </a:r>
            <a:r>
              <a:rPr lang="zh-CN" sz="1050">
                <a:solidFill>
                  <a:srgbClr val="5F6B78"/>
                </a:solidFill>
                <a:latin typeface="Source Han Sans SC"/>
                <a:ea typeface="Source Han Sans SC"/>
              </a:rPr>
              <a:t>开头正文结尾句型</a:t>
            </a:r>
            <a:r>
              <a:rPr lang="en-US" sz="1050">
                <a:solidFill>
                  <a:srgbClr val="5F6B78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5F6B78"/>
                </a:solidFill>
                <a:latin typeface="Source Han Sans SC"/>
                <a:ea typeface="Source Han Sans SC"/>
              </a:rPr>
              <a:t>语言升格</a:t>
            </a:r>
            <a:endParaRPr/>
          </a:p>
        </p:txBody>
      </p:sp>
      <p:sp>
        <p:nvSpPr>
          <p:cNvPr id="304" name="矩形: 圆角 303"/>
          <p:cNvSpPr/>
          <p:nvPr/>
        </p:nvSpPr>
        <p:spPr>
          <a:xfrm>
            <a:off x="10525125" y="3733800"/>
            <a:ext cx="676275" cy="266700"/>
          </a:xfrm>
          <a:prstGeom prst="roundRect">
            <a:avLst>
              <a:gd name="adj" fmla="val 42857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05" name="文本框 304" descr="{&quot;isTemplate&quot;:true,&quot;type&quot;:&quot;text&quot;}"/>
          <p:cNvSpPr txBox="1"/>
          <p:nvPr/>
        </p:nvSpPr>
        <p:spPr>
          <a:xfrm>
            <a:off x="10525125" y="3733800"/>
            <a:ext cx="676275" cy="266700"/>
          </a:xfrm>
          <a:prstGeom prst="rect">
            <a:avLst/>
          </a:prstGeom>
        </p:spPr>
        <p:txBody>
          <a:bodyPr wrap="none" lIns="100013" tIns="42863" rIns="100013" bIns="42863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P07–11</a:t>
            </a:r>
            <a:endParaRPr/>
          </a:p>
        </p:txBody>
      </p:sp>
      <p:sp>
        <p:nvSpPr>
          <p:cNvPr id="306" name="矩形: 圆角 305"/>
          <p:cNvSpPr/>
          <p:nvPr/>
        </p:nvSpPr>
        <p:spPr>
          <a:xfrm>
            <a:off x="4705350" y="4648200"/>
            <a:ext cx="6800850" cy="10668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7" name="文本框 306" descr="{&quot;isTemplate&quot;:true,&quot;type&quot;:&quot;text&quot;}"/>
          <p:cNvSpPr txBox="1"/>
          <p:nvPr/>
        </p:nvSpPr>
        <p:spPr>
          <a:xfrm>
            <a:off x="5010150" y="4933950"/>
            <a:ext cx="742950" cy="504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3300" b="1">
                <a:solidFill>
                  <a:srgbClr val="F59E0B"/>
                </a:solidFill>
                <a:latin typeface="Source Han Serif SC"/>
                <a:ea typeface="Source Han Serif SC"/>
              </a:rPr>
              <a:t>03</a:t>
            </a:r>
            <a:endParaRPr/>
          </a:p>
        </p:txBody>
      </p:sp>
      <p:sp>
        <p:nvSpPr>
          <p:cNvPr id="308" name="文本框 307" descr="{&quot;isTemplate&quot;:true,&quot;type&quot;:&quot;text&quot;}"/>
          <p:cNvSpPr txBox="1"/>
          <p:nvPr/>
        </p:nvSpPr>
        <p:spPr>
          <a:xfrm>
            <a:off x="6000750" y="4895850"/>
            <a:ext cx="42767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E2A33"/>
                </a:solidFill>
                <a:latin typeface="Source Han Sans SC"/>
                <a:ea typeface="Source Han Sans SC"/>
              </a:rPr>
              <a:t>高频题型与真题范文</a:t>
            </a:r>
            <a:endParaRPr/>
          </a:p>
        </p:txBody>
      </p:sp>
      <p:sp>
        <p:nvSpPr>
          <p:cNvPr id="309" name="文本框 308" descr="{&quot;isTemplate&quot;:true,&quot;type&quot;:&quot;text&quot;}"/>
          <p:cNvSpPr txBox="1"/>
          <p:nvPr/>
        </p:nvSpPr>
        <p:spPr>
          <a:xfrm>
            <a:off x="6000750" y="5210175"/>
            <a:ext cx="42767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50">
                <a:solidFill>
                  <a:srgbClr val="5F6B78"/>
                </a:solidFill>
                <a:latin typeface="Source Han Sans SC"/>
                <a:ea typeface="Source Han Sans SC"/>
              </a:rPr>
              <a:t>十类书信句型速查表</a:t>
            </a:r>
            <a:r>
              <a:rPr lang="en-US" sz="1050">
                <a:solidFill>
                  <a:srgbClr val="5F6B78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5F6B78"/>
                </a:solidFill>
                <a:latin typeface="Source Han Sans SC"/>
                <a:ea typeface="Source Han Sans SC"/>
              </a:rPr>
              <a:t>五大高频题型要点</a:t>
            </a:r>
            <a:r>
              <a:rPr lang="en-US" sz="1050">
                <a:solidFill>
                  <a:srgbClr val="5F6B78"/>
                </a:solidFill>
                <a:latin typeface="Source Han Sans SC"/>
                <a:ea typeface="Source Han Sans SC"/>
              </a:rPr>
              <a:t> · 2019.12 </a:t>
            </a:r>
            <a:r>
              <a:rPr lang="zh-CN" sz="1050">
                <a:solidFill>
                  <a:srgbClr val="5F6B78"/>
                </a:solidFill>
                <a:latin typeface="Source Han Sans SC"/>
                <a:ea typeface="Source Han Sans SC"/>
              </a:rPr>
              <a:t>真题范文</a:t>
            </a:r>
            <a:endParaRPr/>
          </a:p>
        </p:txBody>
      </p:sp>
      <p:sp>
        <p:nvSpPr>
          <p:cNvPr id="310" name="矩形: 圆角 309"/>
          <p:cNvSpPr/>
          <p:nvPr/>
        </p:nvSpPr>
        <p:spPr>
          <a:xfrm>
            <a:off x="10525125" y="5048250"/>
            <a:ext cx="676275" cy="266700"/>
          </a:xfrm>
          <a:prstGeom prst="roundRect">
            <a:avLst>
              <a:gd name="adj" fmla="val 42857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1" name="文本框 310" descr="{&quot;isTemplate&quot;:true,&quot;type&quot;:&quot;text&quot;}"/>
          <p:cNvSpPr txBox="1"/>
          <p:nvPr/>
        </p:nvSpPr>
        <p:spPr>
          <a:xfrm>
            <a:off x="10525125" y="5048250"/>
            <a:ext cx="676275" cy="266700"/>
          </a:xfrm>
          <a:prstGeom prst="rect">
            <a:avLst/>
          </a:prstGeom>
        </p:spPr>
        <p:txBody>
          <a:bodyPr wrap="none" lIns="100013" tIns="42863" rIns="100013" bIns="42863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P12–15</a:t>
            </a:r>
            <a:endParaRPr/>
          </a:p>
        </p:txBody>
      </p:sp>
      <p:sp>
        <p:nvSpPr>
          <p:cNvPr id="312" name="文本框 311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02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1E2A33', position: 'relative', overflow: 'hidden', fontFamily: &quot;'Source Han Sans SC', sans-serif&quot; }}&gt;&#10;  &lt;Box style={{ position: 'absolute', top: -120, right: -100, width: 440, height: 440, borderRadius: 220, background: 'linear-gradient(135deg, #FFB84D 0%, #F59E0B 100%)', opacity: 0.9 }} /&gt;&#10;  &lt;Box style={{ position: 'absolute', bottom: -130, left: -80, width: 340, height: 340, borderRadius: 170, background: '#2E86DE', opacity: 0.22 }} /&gt;&#10;  &lt;Text style={{ position: 'absolute', right: 70, bottom: -60, fontFamily: &quot;'Source Han Serif SC', serif&quot;, fontSize: 260, fontWeight: 'bold', color: '#FFFFFF', opacity: 0.07 }}&gt;01&lt;/Text&gt;&#10;&#10;  &lt;Box style={{ position: 'relative', zIndex: 1, width: '100%', height: '100%', flexDirection: 'column', justifyContent: 'center', paddingLeft: 96 }}&gt;&#10;    &lt;Box style={{ flexDirection: 'row', alignItems: 'center', gap: 14, marginBottom: 28 }}&gt;&#10;      &lt;Box style={{ width: 34, height: 4, background: '#F59E0B', borderRadius: 2 }} /&gt;&#10;      &lt;Text style={{ fontSize: 15, fontWeight: 'bold', color: '#FFB84D', letterSpacing: 4 }}&gt;PART 01 · CHAPTER ONE&lt;/Text&gt;&#10;    &lt;/Box&gt;&#10;    &lt;Text style={{ fontFamily: &quot;'Source Han Serif SC', serif&quot;, fontSize: 62, fontWeight: 'bold', color: '#FFFFFF', letterSpacing: 4, marginBottom: 26 }}&gt;&#10;      认识四级书信&#10;    &lt;/Text&gt;&#10;    &lt;Text style={{ fontSize: 17, color: '#B9C2CB', lineHeight: 1.8 }}&gt;&#10;      书信是近年四级写作的高频考查体裁——{'\n'}格式规范是基础分，套路句型是提分项。&#10;    &lt;/Text&gt;&#10;  &lt;/Box&gt;&#10;&#10;  &lt;Text style={{ position: 'absolute', right: 72, bottom: 24, fontSize: 12, color: '#8A97A3' }}&gt;&#10;    &lt;span style={{ fontWeight: 'bold' }}&gt;03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矩形 3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5" name="任意多边形: 形状 314"/>
          <p:cNvSpPr/>
          <p:nvPr/>
        </p:nvSpPr>
        <p:spPr>
          <a:xfrm>
            <a:off x="8953500" y="-1143000"/>
            <a:ext cx="4191000" cy="4191000"/>
          </a:xfrm>
          <a:custGeom>
            <a:avLst/>
            <a:gdLst/>
            <a:ahLst/>
            <a:cxnLst/>
            <a:rect l="0" t="0" r="0" b="0"/>
            <a:pathLst>
              <a:path w="440" h="440">
                <a:moveTo>
                  <a:pt x="340" y="404"/>
                </a:moveTo>
                <a:lnTo>
                  <a:pt x="339" y="405"/>
                </a:lnTo>
                <a:lnTo>
                  <a:pt x="334" y="408"/>
                </a:lnTo>
                <a:lnTo>
                  <a:pt x="329" y="411"/>
                </a:lnTo>
                <a:lnTo>
                  <a:pt x="325" y="413"/>
                </a:lnTo>
                <a:lnTo>
                  <a:pt x="320" y="416"/>
                </a:lnTo>
                <a:lnTo>
                  <a:pt x="315" y="418"/>
                </a:lnTo>
                <a:lnTo>
                  <a:pt x="311" y="421"/>
                </a:lnTo>
                <a:lnTo>
                  <a:pt x="306" y="423"/>
                </a:lnTo>
                <a:lnTo>
                  <a:pt x="301" y="425"/>
                </a:lnTo>
                <a:lnTo>
                  <a:pt x="296" y="427"/>
                </a:lnTo>
                <a:lnTo>
                  <a:pt x="291" y="428"/>
                </a:lnTo>
                <a:lnTo>
                  <a:pt x="285" y="430"/>
                </a:lnTo>
                <a:lnTo>
                  <a:pt x="280" y="432"/>
                </a:lnTo>
                <a:lnTo>
                  <a:pt x="275" y="433"/>
                </a:lnTo>
                <a:lnTo>
                  <a:pt x="270" y="434"/>
                </a:lnTo>
                <a:lnTo>
                  <a:pt x="264" y="436"/>
                </a:lnTo>
                <a:lnTo>
                  <a:pt x="259" y="437"/>
                </a:lnTo>
                <a:lnTo>
                  <a:pt x="253" y="437"/>
                </a:lnTo>
                <a:lnTo>
                  <a:pt x="248" y="438"/>
                </a:lnTo>
                <a:lnTo>
                  <a:pt x="242" y="439"/>
                </a:lnTo>
                <a:lnTo>
                  <a:pt x="237" y="439"/>
                </a:lnTo>
                <a:lnTo>
                  <a:pt x="231" y="440"/>
                </a:lnTo>
                <a:lnTo>
                  <a:pt x="226" y="440"/>
                </a:lnTo>
                <a:lnTo>
                  <a:pt x="220" y="440"/>
                </a:lnTo>
                <a:lnTo>
                  <a:pt x="214" y="440"/>
                </a:lnTo>
                <a:lnTo>
                  <a:pt x="209" y="440"/>
                </a:lnTo>
                <a:lnTo>
                  <a:pt x="203" y="439"/>
                </a:lnTo>
                <a:lnTo>
                  <a:pt x="198" y="439"/>
                </a:lnTo>
                <a:lnTo>
                  <a:pt x="192" y="438"/>
                </a:lnTo>
                <a:lnTo>
                  <a:pt x="187" y="437"/>
                </a:lnTo>
                <a:lnTo>
                  <a:pt x="181" y="437"/>
                </a:lnTo>
                <a:lnTo>
                  <a:pt x="176" y="436"/>
                </a:lnTo>
                <a:lnTo>
                  <a:pt x="170" y="434"/>
                </a:lnTo>
                <a:lnTo>
                  <a:pt x="165" y="433"/>
                </a:lnTo>
                <a:lnTo>
                  <a:pt x="160" y="432"/>
                </a:lnTo>
                <a:lnTo>
                  <a:pt x="155" y="430"/>
                </a:lnTo>
                <a:lnTo>
                  <a:pt x="149" y="428"/>
                </a:lnTo>
                <a:lnTo>
                  <a:pt x="144" y="427"/>
                </a:lnTo>
                <a:lnTo>
                  <a:pt x="139" y="425"/>
                </a:lnTo>
                <a:lnTo>
                  <a:pt x="134" y="423"/>
                </a:lnTo>
                <a:lnTo>
                  <a:pt x="129" y="421"/>
                </a:lnTo>
                <a:lnTo>
                  <a:pt x="125" y="418"/>
                </a:lnTo>
                <a:lnTo>
                  <a:pt x="120" y="416"/>
                </a:lnTo>
                <a:lnTo>
                  <a:pt x="115" y="413"/>
                </a:lnTo>
                <a:lnTo>
                  <a:pt x="111" y="411"/>
                </a:lnTo>
                <a:lnTo>
                  <a:pt x="106" y="408"/>
                </a:lnTo>
                <a:lnTo>
                  <a:pt x="101" y="405"/>
                </a:lnTo>
                <a:lnTo>
                  <a:pt x="97" y="402"/>
                </a:lnTo>
                <a:lnTo>
                  <a:pt x="93" y="399"/>
                </a:lnTo>
                <a:lnTo>
                  <a:pt x="88" y="396"/>
                </a:lnTo>
                <a:lnTo>
                  <a:pt x="84" y="393"/>
                </a:lnTo>
                <a:lnTo>
                  <a:pt x="80" y="390"/>
                </a:lnTo>
                <a:lnTo>
                  <a:pt x="76" y="386"/>
                </a:lnTo>
                <a:lnTo>
                  <a:pt x="72" y="383"/>
                </a:lnTo>
                <a:lnTo>
                  <a:pt x="68" y="379"/>
                </a:lnTo>
                <a:lnTo>
                  <a:pt x="64" y="376"/>
                </a:lnTo>
                <a:lnTo>
                  <a:pt x="61" y="372"/>
                </a:lnTo>
                <a:lnTo>
                  <a:pt x="57" y="368"/>
                </a:lnTo>
                <a:lnTo>
                  <a:pt x="54" y="364"/>
                </a:lnTo>
                <a:lnTo>
                  <a:pt x="50" y="360"/>
                </a:lnTo>
                <a:lnTo>
                  <a:pt x="47" y="356"/>
                </a:lnTo>
                <a:lnTo>
                  <a:pt x="44" y="352"/>
                </a:lnTo>
                <a:lnTo>
                  <a:pt x="41" y="347"/>
                </a:lnTo>
                <a:lnTo>
                  <a:pt x="38" y="343"/>
                </a:lnTo>
                <a:lnTo>
                  <a:pt x="35" y="339"/>
                </a:lnTo>
                <a:lnTo>
                  <a:pt x="32" y="334"/>
                </a:lnTo>
                <a:lnTo>
                  <a:pt x="29" y="329"/>
                </a:lnTo>
                <a:lnTo>
                  <a:pt x="27" y="325"/>
                </a:lnTo>
                <a:lnTo>
                  <a:pt x="24" y="320"/>
                </a:lnTo>
                <a:lnTo>
                  <a:pt x="22" y="315"/>
                </a:lnTo>
                <a:lnTo>
                  <a:pt x="19" y="311"/>
                </a:lnTo>
                <a:lnTo>
                  <a:pt x="17" y="306"/>
                </a:lnTo>
                <a:lnTo>
                  <a:pt x="15" y="301"/>
                </a:lnTo>
                <a:lnTo>
                  <a:pt x="13" y="296"/>
                </a:lnTo>
                <a:lnTo>
                  <a:pt x="12" y="291"/>
                </a:lnTo>
                <a:lnTo>
                  <a:pt x="10" y="285"/>
                </a:lnTo>
                <a:lnTo>
                  <a:pt x="8" y="280"/>
                </a:lnTo>
                <a:lnTo>
                  <a:pt x="7" y="275"/>
                </a:lnTo>
                <a:lnTo>
                  <a:pt x="6" y="270"/>
                </a:lnTo>
                <a:lnTo>
                  <a:pt x="4" y="264"/>
                </a:lnTo>
                <a:lnTo>
                  <a:pt x="3" y="259"/>
                </a:lnTo>
                <a:lnTo>
                  <a:pt x="3" y="253"/>
                </a:lnTo>
                <a:lnTo>
                  <a:pt x="2" y="248"/>
                </a:lnTo>
                <a:lnTo>
                  <a:pt x="1" y="242"/>
                </a:lnTo>
                <a:lnTo>
                  <a:pt x="1" y="237"/>
                </a:lnTo>
                <a:lnTo>
                  <a:pt x="0" y="231"/>
                </a:lnTo>
                <a:lnTo>
                  <a:pt x="0" y="226"/>
                </a:lnTo>
                <a:lnTo>
                  <a:pt x="0" y="220"/>
                </a:lnTo>
                <a:lnTo>
                  <a:pt x="0" y="214"/>
                </a:lnTo>
                <a:lnTo>
                  <a:pt x="0" y="209"/>
                </a:lnTo>
                <a:lnTo>
                  <a:pt x="1" y="203"/>
                </a:lnTo>
                <a:lnTo>
                  <a:pt x="1" y="198"/>
                </a:lnTo>
                <a:lnTo>
                  <a:pt x="2" y="192"/>
                </a:lnTo>
                <a:lnTo>
                  <a:pt x="3" y="187"/>
                </a:lnTo>
                <a:lnTo>
                  <a:pt x="3" y="181"/>
                </a:lnTo>
                <a:lnTo>
                  <a:pt x="4" y="176"/>
                </a:lnTo>
                <a:lnTo>
                  <a:pt x="6" y="170"/>
                </a:lnTo>
                <a:lnTo>
                  <a:pt x="7" y="165"/>
                </a:lnTo>
                <a:lnTo>
                  <a:pt x="8" y="160"/>
                </a:lnTo>
                <a:lnTo>
                  <a:pt x="10" y="155"/>
                </a:lnTo>
                <a:lnTo>
                  <a:pt x="12" y="149"/>
                </a:lnTo>
                <a:lnTo>
                  <a:pt x="13" y="144"/>
                </a:lnTo>
                <a:lnTo>
                  <a:pt x="15" y="139"/>
                </a:lnTo>
                <a:lnTo>
                  <a:pt x="17" y="134"/>
                </a:lnTo>
                <a:lnTo>
                  <a:pt x="19" y="129"/>
                </a:lnTo>
                <a:lnTo>
                  <a:pt x="22" y="125"/>
                </a:lnTo>
                <a:lnTo>
                  <a:pt x="24" y="120"/>
                </a:lnTo>
                <a:lnTo>
                  <a:pt x="340" y="120"/>
                </a:lnTo>
                <a:close/>
              </a:path>
            </a:pathLst>
          </a:custGeom>
          <a:gradFill>
            <a:gsLst>
              <a:gs pos="0">
                <a:srgbClr val="FFB84D">
                  <a:alpha val="90000"/>
                </a:srgbClr>
              </a:gs>
              <a:gs pos="100000">
                <a:srgbClr val="F59E0B">
                  <a:alpha val="9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316" name="任意多边形: 形状 315"/>
          <p:cNvSpPr/>
          <p:nvPr/>
        </p:nvSpPr>
        <p:spPr>
          <a:xfrm>
            <a:off x="-762000" y="4857750"/>
            <a:ext cx="3238500" cy="3238500"/>
          </a:xfrm>
          <a:custGeom>
            <a:avLst/>
            <a:gdLst/>
            <a:ahLst/>
            <a:cxnLst/>
            <a:rect l="0" t="0" r="0" b="0"/>
            <a:pathLst>
              <a:path w="340" h="340">
                <a:moveTo>
                  <a:pt x="174" y="0"/>
                </a:moveTo>
                <a:cubicBezTo>
                  <a:pt x="226" y="1"/>
                  <a:pt x="274" y="26"/>
                  <a:pt x="305" y="67"/>
                </a:cubicBezTo>
                <a:cubicBezTo>
                  <a:pt x="336" y="107"/>
                  <a:pt x="347" y="160"/>
                  <a:pt x="335" y="210"/>
                </a:cubicBezTo>
                <a:lnTo>
                  <a:pt x="80" y="210"/>
                </a:lnTo>
                <a:lnTo>
                  <a:pt x="80" y="26"/>
                </a:lnTo>
                <a:cubicBezTo>
                  <a:pt x="107" y="9"/>
                  <a:pt x="138" y="0"/>
                  <a:pt x="170" y="0"/>
                </a:cubicBezTo>
                <a:close/>
              </a:path>
            </a:pathLst>
          </a:custGeom>
          <a:solidFill>
            <a:srgbClr val="2E86DE">
              <a:alpha val="2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7" name="文本框 316" descr="{&quot;isTemplate&quot;:true,&quot;type&quot;:&quot;text&quot;}"/>
          <p:cNvSpPr txBox="1"/>
          <p:nvPr/>
        </p:nvSpPr>
        <p:spPr>
          <a:xfrm>
            <a:off x="8572500" y="4457700"/>
            <a:ext cx="2952750" cy="2971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0" b="1">
                <a:solidFill>
                  <a:srgbClr val="FFFFFF">
                    <a:alpha val="7000"/>
                  </a:srgbClr>
                </a:solidFill>
                <a:latin typeface="Source Han Serif SC"/>
                <a:ea typeface="Source Han Serif SC"/>
              </a:rPr>
              <a:t>01</a:t>
            </a:r>
            <a:endParaRPr/>
          </a:p>
        </p:txBody>
      </p:sp>
      <p:sp>
        <p:nvSpPr>
          <p:cNvPr id="318" name="文本框 317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8A97A3"/>
                </a:solidFill>
                <a:latin typeface="Source Han Sans SC"/>
                <a:ea typeface="Source Han Sans SC"/>
              </a:rPr>
              <a:t>03</a:t>
            </a:r>
            <a:r>
              <a:rPr lang="en-US" sz="900">
                <a:solidFill>
                  <a:srgbClr val="8A97A3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  <p:sp>
        <p:nvSpPr>
          <p:cNvPr id="319" name="矩形: 圆角 318"/>
          <p:cNvSpPr/>
          <p:nvPr/>
        </p:nvSpPr>
        <p:spPr>
          <a:xfrm>
            <a:off x="914400" y="2447925"/>
            <a:ext cx="3238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0" name="文本框 319" descr="{&quot;isTemplate&quot;:true,&quot;type&quot;:&quot;text&quot;}"/>
          <p:cNvSpPr txBox="1"/>
          <p:nvPr/>
        </p:nvSpPr>
        <p:spPr>
          <a:xfrm>
            <a:off x="1371600" y="2381250"/>
            <a:ext cx="25717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300">
                <a:solidFill>
                  <a:srgbClr val="FFB84D"/>
                </a:solidFill>
                <a:latin typeface="Source Han Sans SC"/>
                <a:ea typeface="Source Han Sans SC"/>
              </a:rPr>
              <a:t>PART 01 · CHAPTER ONE</a:t>
            </a:r>
            <a:endParaRPr/>
          </a:p>
        </p:txBody>
      </p:sp>
      <p:sp>
        <p:nvSpPr>
          <p:cNvPr id="321" name="文本框 320" descr="{&quot;isTemplate&quot;:true,&quot;type&quot;:&quot;text&quot;}"/>
          <p:cNvSpPr txBox="1"/>
          <p:nvPr/>
        </p:nvSpPr>
        <p:spPr>
          <a:xfrm>
            <a:off x="914400" y="2819400"/>
            <a:ext cx="11277600" cy="7143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4650" b="1" spc="300">
                <a:solidFill>
                  <a:srgbClr val="FFFFFF"/>
                </a:solidFill>
                <a:latin typeface="Source Han Serif SC"/>
                <a:ea typeface="Source Han Serif SC"/>
              </a:rPr>
              <a:t>认识四级书信</a:t>
            </a:r>
            <a:endParaRPr/>
          </a:p>
        </p:txBody>
      </p:sp>
      <p:sp>
        <p:nvSpPr>
          <p:cNvPr id="322" name="文本框 321" descr="{&quot;isTemplate&quot;:true,&quot;type&quot;:&quot;text&quot;}"/>
          <p:cNvSpPr txBox="1"/>
          <p:nvPr/>
        </p:nvSpPr>
        <p:spPr>
          <a:xfrm>
            <a:off x="914400" y="3781425"/>
            <a:ext cx="11277600" cy="704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80000"/>
              </a:lnSpc>
            </a:pPr>
            <a:r>
              <a:rPr lang="zh-CN" sz="1275">
                <a:solidFill>
                  <a:srgbClr val="B9C2CB"/>
                </a:solidFill>
                <a:latin typeface="Source Han Sans SC"/>
                <a:ea typeface="Source Han Sans SC"/>
              </a:rPr>
              <a:t>书信是近年四级写作的高频考查体裁——</a:t>
            </a:r>
            <a:endParaRPr/>
          </a:p>
          <a:p>
            <a:pPr>
              <a:lnSpc>
                <a:spcPct val="180000"/>
              </a:lnSpc>
            </a:pPr>
            <a:r>
              <a:rPr lang="zh-CN" sz="1275">
                <a:solidFill>
                  <a:srgbClr val="B9C2CB"/>
                </a:solidFill>
                <a:latin typeface="Source Han Sans SC"/>
                <a:ea typeface="Source Han Sans SC"/>
              </a:rPr>
              <a:t>格式规范是基础分，套路句型是提分项。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position: 'absolute', top: 40, right: -70, width: 230, height: 230, borderRadius: 115, background: '#2E86DE', opacity: 0.1 }} /&gt;&#10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PART 01 · 认识四级书信&lt;/Text&gt;&#10;    &lt;/Box&gt;&#10;    &lt;Text style={{ fontSize: 34, fontWeight: 'bold', color: '#1E2A33' }}&gt;考情速览：书信几乎每卷必考&lt;/Text&gt;&#10;  &lt;/Box&gt;&#10;  &lt;Box style={{ position: 'absolute', top: 118, left: 72, width: 1136, height: 1, background: '#E0D9CA' }} /&gt;&#10;&#10;  &lt;Box style={{ position: 'absolute', top: 132, left: 72, width: 1136, height: 508, flexDirection: 'row', gap: 44 }}&gt;&#10;    &lt;Box style={{ width: 400, flexDirection: 'column', justifyContent: 'center' }}&gt;&#10;      &lt;Box style={{ flexDirection: 'row', alignItems: 'flex-end' }}&gt;&#10;        &lt;Text style={{ fontFamily: &quot;'Source Han Serif SC', serif&quot;, fontSize: 150, fontWeight: 'bold', color: '#F59E0B', lineHeight: 1 }}&gt;13&lt;/Text&gt;&#10;        &lt;Text style={{ fontFamily: &quot;'Source Han Serif SC', serif&quot;, fontSize: 56, fontWeight: 'bold', color: '#5F6B78', lineHeight: 1.4 }}&gt; / 15&lt;/Text&gt;&#10;      &lt;/Box&gt;&#10;      &lt;Text style={{ fontSize: 19, fontWeight: 'bold', color: '#1E2A33', marginTop: 14, marginBottom: 12 }}&gt;套真题考了书信及应用文&lt;/Text&gt;&#10;      &lt;Box style={{ width: 44, height: 4, background: '#F59E0B', borderRadius: 2, marginBottom: 12 }} /&gt;&#10;      &lt;Text style={{ fontSize: 15, color: '#5F6B78', lineHeight: 1.75 }}&gt;&#10;        2019.12–2023.3 的 15 套真题中，13 套写作题落在书信及应用文上。&lt;span style={{ fontWeight: 'bold', color: '#1E2A33' }}&gt;专项准备不是可选项，而是必选项。&lt;/span&gt;&#10;      &lt;/Text&gt;&#10;    &lt;/Box&gt;&#10;&#10;    &lt;Box style={{ flex: 1, flexDirection: 'column', justifyContent: 'center', gap: 12 }}&gt;&#10;      &lt;Box style={{ flexDirection: 'row', alignItems: 'center', background: '#FFFFFF', borderRadius: 12, padding: '14px 22px', gap: 18, boxShadow: '0 4px 20px rgba(30,42,51,0.06)' }}&gt;&#10;        &lt;Text style={{ fontSize: 14, fontWeight: 'bold', color: '#9E7020', background: '#FDF3E3', borderRadius: 10, padding: '4px 12px' }}&gt;2019.12&lt;/Text&gt;&#10;        &lt;Text style={{ fontSize: 14.5, color: '#1E2A33', flex: 1 }}&gt;推荐信 ×3：推荐一所大学 / 推荐一座城市 / 推荐学汉语的地方&lt;/Text&gt;&#10;      &lt;/Box&gt;&#10;      &lt;Box style={{ flexDirection: 'row', alignItems: 'center', background: '#FFFFFF', borderRadius: 12, padding: '14px 22px', gap: 18, boxShadow: '0 4px 20px rgba(30,42,51,0.06)' }}&gt;&#10;        &lt;Text style={{ fontSize: 14, fontWeight: 'bold', color: '#2E6E9E', background: '#EAF3FC', borderRadius: 10, padding: '4px 12px' }}&gt;2021.12&lt;/Text&gt;&#10;        &lt;Text style={{ fontSize: 14.5, color: '#1E2A33', flex: 1 }}&gt;提案 / 建议信：新生迎新活动提案 · 英语演讲比赛组织建议&lt;/Text&gt;&#10;      &lt;/Box&gt;&#10;      &lt;Box style={{ flexDirection: 'row', alignItems: 'center', background: '#FFFFFF', borderRadius: 12, padding: '14px 22px', gap: 18, boxShadow: '0 4px 20px rgba(30,42,51,0.06)' }}&gt;&#10;        &lt;Text style={{ fontSize: 14, fontWeight: 'bold', color: '#9E7020', background: '#FDF3E3', borderRadius: 10, padding: '4px 12px' }}&gt;2022.6&lt;/Text&gt;&#10;        &lt;Text style={{ fontSize: 14.5, color: '#1E2A33', flex: 1 }}&gt;建议信 ×3：图书馆服务改进 · 丰富课外活动 · 学校诊所服务&lt;/Text&gt;&#10;      &lt;/Box&gt;&#10;      &lt;Box style={{ flexDirection: 'row', alignItems: 'center', background: '#FFFFFF', borderRadius: 12, padding: '14px 22px', gap: 18, boxShadow: '0 4px 20px rgba(30,42,51,0.06)' }}&gt;&#10;        &lt;Text style={{ fontSize: 14, fontWeight: 'bold', color: '#2E6E9E', background: '#EAF3FC', borderRadius: 10, padding: '4px 12px' }}&gt;2022.9&lt;/Text&gt;&#10;        &lt;Text style={{ fontSize: 14.5, color: '#1E2A33', flex: 1 }}&gt;申请信（偏远地区支教志愿者）· 邀请信（校友分享求职经验）&lt;/Text&gt;&#10;      &lt;/Box&gt;&#10;      &lt;Box style={{ flexDirection: 'row', alignItems: 'center', background: '#FFFFFF', borderRadius: 12, padding: '14px 22px', gap: 18, boxShadow: '0 4px 20px rgba(30,42,51,0.06)' }}&gt;&#10;        &lt;Text style={{ fontSize: 14, fontWeight: 'bold', color: '#9E7020', background: '#FDF3E3', borderRadius: 10, padding: '4px 12px' }}&gt;2023.3&lt;/Text&gt;&#10;        &lt;Text style={{ fontSize: 14.5, color: '#1E2A33', flex: 1 }}&gt;推荐信（介绍一本书）· 倡议信（反食物浪费）· 通知信（校庆庆典）&lt;/Text&gt;&#10;      &lt;/Box&gt;&#10;    &lt;/Box&gt;&#10;  &lt;/Box&gt;&#10;&#10;  &lt;Text style={{ position: 'absolute', right: 72, bottom: 24, fontSize: 12, color: '#5F6B78' }}&gt;&#10;    &lt;span style={{ fontWeight: 'bold' }}&gt;04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矩形 3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5" name="矩形: 圆角 324"/>
          <p:cNvSpPr/>
          <p:nvPr/>
        </p:nvSpPr>
        <p:spPr>
          <a:xfrm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6" name="文本框 325" descr="{&quot;isTemplate&quot;:true,&quot;type&quot;:&quot;text&quot;}"/>
          <p:cNvSpPr txBox="1"/>
          <p:nvPr/>
        </p:nvSpPr>
        <p:spPr>
          <a:xfrm>
            <a:off x="1028700" y="285750"/>
            <a:ext cx="16954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PART 01 ·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认识四级书信</a:t>
            </a:r>
            <a:endParaRPr/>
          </a:p>
        </p:txBody>
      </p:sp>
      <p:sp>
        <p:nvSpPr>
          <p:cNvPr id="327" name="文本框 326" descr="{&quot;isTemplate&quot;:true,&quot;type&quot;:&quot;text&quot;}"/>
          <p:cNvSpPr txBox="1"/>
          <p:nvPr/>
        </p:nvSpPr>
        <p:spPr>
          <a:xfrm>
            <a:off x="685800" y="533400"/>
            <a:ext cx="108204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考情速览：书信几乎每卷必考</a:t>
            </a:r>
            <a:endParaRPr/>
          </a:p>
        </p:txBody>
      </p:sp>
      <p:sp>
        <p:nvSpPr>
          <p:cNvPr id="328" name="任意多边形: 形状 327"/>
          <p:cNvSpPr/>
          <p:nvPr/>
        </p:nvSpPr>
        <p:spPr>
          <a:xfrm>
            <a:off x="10668000" y="381000"/>
            <a:ext cx="2190750" cy="2190750"/>
          </a:xfrm>
          <a:custGeom>
            <a:avLst/>
            <a:gdLst/>
            <a:ahLst/>
            <a:cxnLst/>
            <a:rect l="0" t="0" r="0" b="0"/>
            <a:pathLst>
              <a:path w="230" h="230">
                <a:moveTo>
                  <a:pt x="118" y="0"/>
                </a:moveTo>
                <a:cubicBezTo>
                  <a:pt x="132" y="0"/>
                  <a:pt x="147" y="3"/>
                  <a:pt x="160" y="9"/>
                </a:cubicBezTo>
                <a:lnTo>
                  <a:pt x="160" y="221"/>
                </a:lnTo>
                <a:cubicBezTo>
                  <a:pt x="117" y="239"/>
                  <a:pt x="67" y="230"/>
                  <a:pt x="34" y="197"/>
                </a:cubicBezTo>
                <a:cubicBezTo>
                  <a:pt x="1" y="164"/>
                  <a:pt x="-9" y="114"/>
                  <a:pt x="9" y="71"/>
                </a:cubicBezTo>
                <a:cubicBezTo>
                  <a:pt x="26" y="28"/>
                  <a:pt x="68" y="0"/>
                  <a:pt x="115" y="0"/>
                </a:cubicBezTo>
                <a:close/>
              </a:path>
            </a:pathLst>
          </a:custGeom>
          <a:solidFill>
            <a:srgbClr val="2E86DE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9" name="矩形 328"/>
          <p:cNvSpPr/>
          <p:nvPr/>
        </p:nvSpPr>
        <p:spPr>
          <a:xfrm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0" name="文本框 329" descr="{&quot;isTemplate&quot;:true,&quot;type&quot;:&quot;text&quot;}"/>
          <p:cNvSpPr txBox="1"/>
          <p:nvPr/>
        </p:nvSpPr>
        <p:spPr>
          <a:xfrm>
            <a:off x="685800" y="2209800"/>
            <a:ext cx="1600200" cy="1714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0" b="1">
                <a:solidFill>
                  <a:srgbClr val="F59E0B"/>
                </a:solidFill>
                <a:latin typeface="Source Han Serif SC"/>
                <a:ea typeface="Source Han Serif SC"/>
              </a:rPr>
              <a:t>13</a:t>
            </a:r>
            <a:endParaRPr/>
          </a:p>
        </p:txBody>
      </p:sp>
      <p:sp>
        <p:nvSpPr>
          <p:cNvPr id="331" name="文本框 330" descr="{&quot;isTemplate&quot;:true,&quot;type&quot;:&quot;text&quot;}"/>
          <p:cNvSpPr txBox="1"/>
          <p:nvPr/>
        </p:nvSpPr>
        <p:spPr>
          <a:xfrm>
            <a:off x="2286000" y="3019425"/>
            <a:ext cx="1104900" cy="904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4200" b="1">
                <a:solidFill>
                  <a:srgbClr val="5F6B78"/>
                </a:solidFill>
                <a:latin typeface="Source Han Serif SC"/>
                <a:ea typeface="Source Han Serif SC"/>
              </a:rPr>
              <a:t> / 15</a:t>
            </a:r>
            <a:endParaRPr/>
          </a:p>
        </p:txBody>
      </p:sp>
      <p:sp>
        <p:nvSpPr>
          <p:cNvPr id="332" name="文本框 331" descr="{&quot;isTemplate&quot;:true,&quot;type&quot;:&quot;text&quot;}"/>
          <p:cNvSpPr txBox="1"/>
          <p:nvPr/>
        </p:nvSpPr>
        <p:spPr>
          <a:xfrm>
            <a:off x="685800" y="4057650"/>
            <a:ext cx="38100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A33"/>
                </a:solidFill>
                <a:latin typeface="Source Han Sans SC"/>
                <a:ea typeface="Source Han Sans SC"/>
              </a:rPr>
              <a:t>套真题考了书信及应用文</a:t>
            </a:r>
            <a:endParaRPr/>
          </a:p>
        </p:txBody>
      </p:sp>
      <p:sp>
        <p:nvSpPr>
          <p:cNvPr id="333" name="矩形: 圆角 332"/>
          <p:cNvSpPr/>
          <p:nvPr/>
        </p:nvSpPr>
        <p:spPr>
          <a:xfrm>
            <a:off x="685800" y="4391025"/>
            <a:ext cx="41910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4" name="文本框 333" descr="{&quot;isTemplate&quot;:true,&quot;type&quot;:&quot;text&quot;}"/>
          <p:cNvSpPr txBox="1"/>
          <p:nvPr/>
        </p:nvSpPr>
        <p:spPr>
          <a:xfrm>
            <a:off x="685800" y="4543425"/>
            <a:ext cx="3810000" cy="600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sz="1125">
                <a:solidFill>
                  <a:srgbClr val="5F6B78"/>
                </a:solidFill>
                <a:latin typeface="Source Han Sans SC"/>
                <a:ea typeface="Source Han Sans SC"/>
              </a:rPr>
              <a:t>2019.12–2023.3 </a:t>
            </a:r>
            <a:r>
              <a:rPr lang="zh-CN" sz="1125">
                <a:solidFill>
                  <a:srgbClr val="5F6B78"/>
                </a:solidFill>
                <a:latin typeface="Source Han Sans SC"/>
                <a:ea typeface="Source Han Sans SC"/>
              </a:rPr>
              <a:t>的</a:t>
            </a:r>
            <a:r>
              <a:rPr lang="en-US" sz="1125">
                <a:solidFill>
                  <a:srgbClr val="5F6B78"/>
                </a:solidFill>
                <a:latin typeface="Source Han Sans SC"/>
                <a:ea typeface="Source Han Sans SC"/>
              </a:rPr>
              <a:t> 15 </a:t>
            </a:r>
            <a:r>
              <a:rPr lang="zh-CN" sz="1125">
                <a:solidFill>
                  <a:srgbClr val="5F6B78"/>
                </a:solidFill>
                <a:latin typeface="Source Han Sans SC"/>
                <a:ea typeface="Source Han Sans SC"/>
              </a:rPr>
              <a:t>套真题中，</a:t>
            </a:r>
            <a:r>
              <a:rPr lang="en-US" sz="1125">
                <a:solidFill>
                  <a:srgbClr val="5F6B78"/>
                </a:solidFill>
                <a:latin typeface="Source Han Sans SC"/>
                <a:ea typeface="Source Han Sans SC"/>
              </a:rPr>
              <a:t>13 </a:t>
            </a:r>
            <a:r>
              <a:rPr lang="zh-CN" sz="1125">
                <a:solidFill>
                  <a:srgbClr val="5F6B78"/>
                </a:solidFill>
                <a:latin typeface="Source Han Sans SC"/>
                <a:ea typeface="Source Han Sans SC"/>
              </a:rPr>
              <a:t>套写作题落在书信及应用文上。</a:t>
            </a:r>
            <a:r>
              <a:rPr lang="zh-CN" sz="1125" b="1">
                <a:solidFill>
                  <a:srgbClr val="1E2A33"/>
                </a:solidFill>
                <a:latin typeface="Source Han Sans SC"/>
                <a:ea typeface="Source Han Sans SC"/>
              </a:rPr>
              <a:t>专项准备不是可选项，而是必选项。</a:t>
            </a:r>
            <a:endParaRPr/>
          </a:p>
        </p:txBody>
      </p:sp>
      <p:sp>
        <p:nvSpPr>
          <p:cNvPr id="335" name="矩形: 圆角 334"/>
          <p:cNvSpPr/>
          <p:nvPr/>
        </p:nvSpPr>
        <p:spPr>
          <a:xfrm>
            <a:off x="4914900" y="2190750"/>
            <a:ext cx="6591300" cy="504825"/>
          </a:xfrm>
          <a:prstGeom prst="roundRect">
            <a:avLst>
              <a:gd name="adj" fmla="val 22642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6" name="矩形: 圆角 335"/>
          <p:cNvSpPr/>
          <p:nvPr/>
        </p:nvSpPr>
        <p:spPr>
          <a:xfrm>
            <a:off x="5124450" y="2324100"/>
            <a:ext cx="781050" cy="238125"/>
          </a:xfrm>
          <a:prstGeom prst="roundRect">
            <a:avLst>
              <a:gd name="adj" fmla="val 4000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7" name="文本框 336" descr="{&quot;isTemplate&quot;:true,&quot;type&quot;:&quot;text&quot;}"/>
          <p:cNvSpPr txBox="1"/>
          <p:nvPr/>
        </p:nvSpPr>
        <p:spPr>
          <a:xfrm>
            <a:off x="5124450" y="2324100"/>
            <a:ext cx="781050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2019.12</a:t>
            </a:r>
            <a:endParaRPr/>
          </a:p>
        </p:txBody>
      </p:sp>
      <p:sp>
        <p:nvSpPr>
          <p:cNvPr id="338" name="文本框 337" descr="{&quot;isTemplate&quot;:true,&quot;type&quot;:&quot;text&quot;}"/>
          <p:cNvSpPr txBox="1"/>
          <p:nvPr/>
        </p:nvSpPr>
        <p:spPr>
          <a:xfrm>
            <a:off x="6076950" y="2362200"/>
            <a:ext cx="52197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推荐信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×3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：推荐一所大学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/ 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推荐一座城市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/ 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推荐学汉语的地方</a:t>
            </a:r>
            <a:endParaRPr/>
          </a:p>
        </p:txBody>
      </p:sp>
      <p:sp>
        <p:nvSpPr>
          <p:cNvPr id="339" name="矩形: 圆角 338"/>
          <p:cNvSpPr/>
          <p:nvPr/>
        </p:nvSpPr>
        <p:spPr>
          <a:xfrm>
            <a:off x="4914900" y="2809875"/>
            <a:ext cx="6591300" cy="504825"/>
          </a:xfrm>
          <a:prstGeom prst="roundRect">
            <a:avLst>
              <a:gd name="adj" fmla="val 22642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0" name="矩形: 圆角 339"/>
          <p:cNvSpPr/>
          <p:nvPr/>
        </p:nvSpPr>
        <p:spPr>
          <a:xfrm>
            <a:off x="5124450" y="2943225"/>
            <a:ext cx="781050" cy="238125"/>
          </a:xfrm>
          <a:prstGeom prst="roundRect">
            <a:avLst>
              <a:gd name="adj" fmla="val 40000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1" name="文本框 340" descr="{&quot;isTemplate&quot;:true,&quot;type&quot;:&quot;text&quot;}"/>
          <p:cNvSpPr txBox="1"/>
          <p:nvPr/>
        </p:nvSpPr>
        <p:spPr>
          <a:xfrm>
            <a:off x="5124450" y="2943225"/>
            <a:ext cx="781050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2021.12</a:t>
            </a:r>
            <a:endParaRPr/>
          </a:p>
        </p:txBody>
      </p:sp>
      <p:sp>
        <p:nvSpPr>
          <p:cNvPr id="342" name="文本框 341" descr="{&quot;isTemplate&quot;:true,&quot;type&quot;:&quot;text&quot;}"/>
          <p:cNvSpPr txBox="1"/>
          <p:nvPr/>
        </p:nvSpPr>
        <p:spPr>
          <a:xfrm>
            <a:off x="6076950" y="2981325"/>
            <a:ext cx="52197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提案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/ 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建议信：新生迎新活动提案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· 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英语演讲比赛组织建议</a:t>
            </a:r>
            <a:endParaRPr/>
          </a:p>
        </p:txBody>
      </p:sp>
      <p:sp>
        <p:nvSpPr>
          <p:cNvPr id="343" name="矩形: 圆角 342"/>
          <p:cNvSpPr/>
          <p:nvPr/>
        </p:nvSpPr>
        <p:spPr>
          <a:xfrm>
            <a:off x="4914900" y="3429000"/>
            <a:ext cx="6591300" cy="504825"/>
          </a:xfrm>
          <a:prstGeom prst="roundRect">
            <a:avLst>
              <a:gd name="adj" fmla="val 22642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4" name="矩形: 圆角 343"/>
          <p:cNvSpPr/>
          <p:nvPr/>
        </p:nvSpPr>
        <p:spPr>
          <a:xfrm>
            <a:off x="5124450" y="3562350"/>
            <a:ext cx="695325" cy="238125"/>
          </a:xfrm>
          <a:prstGeom prst="roundRect">
            <a:avLst>
              <a:gd name="adj" fmla="val 4000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5" name="文本框 344" descr="{&quot;isTemplate&quot;:true,&quot;type&quot;:&quot;text&quot;}"/>
          <p:cNvSpPr txBox="1"/>
          <p:nvPr/>
        </p:nvSpPr>
        <p:spPr>
          <a:xfrm>
            <a:off x="5124450" y="3562350"/>
            <a:ext cx="695325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2022.6</a:t>
            </a:r>
            <a:endParaRPr/>
          </a:p>
        </p:txBody>
      </p:sp>
      <p:sp>
        <p:nvSpPr>
          <p:cNvPr id="346" name="文本框 345" descr="{&quot;isTemplate&quot;:true,&quot;type&quot;:&quot;text&quot;}"/>
          <p:cNvSpPr txBox="1"/>
          <p:nvPr/>
        </p:nvSpPr>
        <p:spPr>
          <a:xfrm>
            <a:off x="5991225" y="3600450"/>
            <a:ext cx="53054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建议信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×3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：图书馆服务改进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· 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丰富课外活动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· 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学校诊所服务</a:t>
            </a:r>
            <a:endParaRPr/>
          </a:p>
        </p:txBody>
      </p:sp>
      <p:sp>
        <p:nvSpPr>
          <p:cNvPr id="347" name="矩形: 圆角 346"/>
          <p:cNvSpPr/>
          <p:nvPr/>
        </p:nvSpPr>
        <p:spPr>
          <a:xfrm>
            <a:off x="4914900" y="4048125"/>
            <a:ext cx="6591300" cy="504825"/>
          </a:xfrm>
          <a:prstGeom prst="roundRect">
            <a:avLst>
              <a:gd name="adj" fmla="val 22642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8" name="矩形: 圆角 347"/>
          <p:cNvSpPr/>
          <p:nvPr/>
        </p:nvSpPr>
        <p:spPr>
          <a:xfrm>
            <a:off x="5124450" y="4181475"/>
            <a:ext cx="695325" cy="238125"/>
          </a:xfrm>
          <a:prstGeom prst="roundRect">
            <a:avLst>
              <a:gd name="adj" fmla="val 40000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9" name="文本框 348" descr="{&quot;isTemplate&quot;:true,&quot;type&quot;:&quot;text&quot;}"/>
          <p:cNvSpPr txBox="1"/>
          <p:nvPr/>
        </p:nvSpPr>
        <p:spPr>
          <a:xfrm>
            <a:off x="5124450" y="4181475"/>
            <a:ext cx="695325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2022.9</a:t>
            </a:r>
            <a:endParaRPr/>
          </a:p>
        </p:txBody>
      </p:sp>
      <p:sp>
        <p:nvSpPr>
          <p:cNvPr id="350" name="文本框 349" descr="{&quot;isTemplate&quot;:true,&quot;type&quot;:&quot;text&quot;}"/>
          <p:cNvSpPr txBox="1"/>
          <p:nvPr/>
        </p:nvSpPr>
        <p:spPr>
          <a:xfrm>
            <a:off x="5991225" y="4219575"/>
            <a:ext cx="53054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申请信（偏远地区支教志愿者）·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邀请信（校友分享求职经验）</a:t>
            </a:r>
            <a:endParaRPr/>
          </a:p>
        </p:txBody>
      </p:sp>
      <p:sp>
        <p:nvSpPr>
          <p:cNvPr id="351" name="矩形: 圆角 350"/>
          <p:cNvSpPr/>
          <p:nvPr/>
        </p:nvSpPr>
        <p:spPr>
          <a:xfrm>
            <a:off x="4914900" y="4667250"/>
            <a:ext cx="6591300" cy="504825"/>
          </a:xfrm>
          <a:prstGeom prst="roundRect">
            <a:avLst>
              <a:gd name="adj" fmla="val 22642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2" name="矩形: 圆角 351"/>
          <p:cNvSpPr/>
          <p:nvPr/>
        </p:nvSpPr>
        <p:spPr>
          <a:xfrm>
            <a:off x="5124450" y="4800600"/>
            <a:ext cx="695325" cy="238125"/>
          </a:xfrm>
          <a:prstGeom prst="roundRect">
            <a:avLst>
              <a:gd name="adj" fmla="val 4000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3" name="文本框 352" descr="{&quot;isTemplate&quot;:true,&quot;type&quot;:&quot;text&quot;}"/>
          <p:cNvSpPr txBox="1"/>
          <p:nvPr/>
        </p:nvSpPr>
        <p:spPr>
          <a:xfrm>
            <a:off x="5124450" y="4800600"/>
            <a:ext cx="695325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2023.3</a:t>
            </a:r>
            <a:endParaRPr/>
          </a:p>
        </p:txBody>
      </p:sp>
      <p:sp>
        <p:nvSpPr>
          <p:cNvPr id="354" name="文本框 353" descr="{&quot;isTemplate&quot;:true,&quot;type&quot;:&quot;text&quot;}"/>
          <p:cNvSpPr txBox="1"/>
          <p:nvPr/>
        </p:nvSpPr>
        <p:spPr>
          <a:xfrm>
            <a:off x="5991225" y="4838700"/>
            <a:ext cx="53054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推荐信（介绍一本书）·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倡议信（反食物浪费）·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通知信（校庆庆典）</a:t>
            </a:r>
            <a:endParaRPr/>
          </a:p>
        </p:txBody>
      </p:sp>
      <p:sp>
        <p:nvSpPr>
          <p:cNvPr id="355" name="文本框 354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04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PART 01 · 认识四级书信&lt;/Text&gt;&#10;    &lt;/Box&gt;&#10;    &lt;Text style={{ fontSize: 34, fontWeight: 'bold', color: '#1E2A33' }}&gt;书信格式五要素：从称呼到落款&lt;/Text&gt;&#10;  &lt;/Box&gt;&#10;  &lt;Box style={{ position: 'absolute', top: 118, left: 72, width: 1136, height: 1, background: '#E0D9CA' }} /&gt;&#10;&#10;  &lt;Box style={{ position: 'absolute', top: 134, left: 72, width: 1136, height: 502, flexDirection: 'row', gap: 36 }}&gt;&#10;    &lt;Box style={{ width: 388, background: '#FFFFFF', borderRadius: 14, padding: '22px 26px', boxShadow: '0 4px 20px rgba(30,42,51,0.08)', flexDirection: 'column' }}&gt;&#10;      &lt;Text style={{ fontSize: 12, fontWeight: 'bold', color: '#9E7020', letterSpacing: 2, marginBottom: 14 }}&gt;一封标准四级书信 · 结构示意&lt;/Text&gt;&#10;      &lt;Box style={{ flexDirection: 'row', alignItems: 'center', gap: 10, marginBottom: 12 }}&gt;&#10;        &lt;Box style={{ width: 8, height: 8, borderRadius: 4, background: '#F59E0B' }} /&gt;&#10;        &lt;Text style={{ fontSize: 15, fontWeight: 'bold', color: '#1E2A33' }}&gt;Dear Mike,&lt;/Text&gt;&#10;      &lt;/Box&gt;&#10;      &lt;Box style={{ background: '#FAF7F0', borderRadius: 8, padding: '8px 12px', marginBottom: 10 }}&gt;&#10;        &lt;Text style={{ fontSize: 12.5, color: '#5F6B78', lineHeight: 1.5 }}&gt;I am writing to express my sincere gratitude for your generous help...&lt;/Text&gt;&#10;      &lt;/Box&gt;&#10;      &lt;Box style={{ background: '#FAF7F0', borderRadius: 8, padding: '8px 12px', marginBottom: 10 }}&gt;&#10;        &lt;Text style={{ fontSize: 12.5, color: '#5F6B78', lineHeight: 1.5 }}&gt;First of all, ... Secondly, ... Finally, ...&lt;/Text&gt;&#10;      &lt;/Box&gt;&#10;      &lt;Box style={{ background: '#FAF7F0', borderRadius: 8, padding: '8px 12px', marginBottom: 14 }}&gt;&#10;        &lt;Text style={{ fontSize: 12.5, color: '#5F6B78', lineHeight: 1.5 }}&gt;I look forward to your reply.&lt;/Text&gt;&#10;      &lt;/Box&gt;&#10;      &lt;Box style={{ flexDirection: 'column', alignItems: 'flex-end', gap: 2 }}&gt;&#10;        &lt;Text style={{ fontSize: 14, fontWeight: 'bold', color: '#1E2A33' }}&gt;Yours sincerely,&lt;/Text&gt;&#10;        &lt;Text style={{ fontSize: 14, fontWeight: 'bold', color: '#1E2A33' }}&gt;Li Ming&lt;/Text&gt;&#10;      &lt;/Box&gt;&#10;      &lt;Box style={{ marginTop: 'auto', background: '#FDF3E3', borderRadius: 8, padding: '10px 14px' }}&gt;&#10;        &lt;Text style={{ fontSize: 12.5, color: '#9E7020', lineHeight: 1.55 }}&gt;&#10;          &lt;span style={{ fontWeight: 'bold' }}&gt;关键提示：&lt;/span&gt;四级不要求写日期与地址——格式越简洁越不容易出错。&#10;        &lt;/Text&gt;&#10;      &lt;/Box&gt;&#10;    &lt;/Box&gt;&#10;&#10;    &lt;Box style={{ flex: 1, flexDirection: 'column', justifyContent: 'space-between' }}&gt;&#10;      &lt;Box style={{ flexDirection: 'row', gap: 14, alignItems: 'flex-start' }}&gt;&#10;        &lt;Text style={{ fontFamily: &quot;'Source Han Serif SC', serif&quot;, fontSize: 26, fontWeight: 'bold', color: '#F59E0B', width: 34 }}&gt;1&lt;/Text&gt;&#10;        &lt;Box style={{ flex: 1 }}&gt;&#10;          &lt;Text style={{ fontSize: 17, fontWeight: 'bold', color: '#1E2A33', marginBottom: 4 }}&gt;称呼 Salutation&lt;/Text&gt;&#10;          &lt;Text style={{ fontSize: 13.5, color: '#5F6B78', lineHeight: 1.55 }}&gt;左上角顶格书写，后面加&lt;span style={{ fontWeight: 'bold', color: '#F59E0B' }}&gt;逗号&lt;/span&gt;（四级不用冒号）。认识的人用 Dear Tom，写给机构用 Dear Sir or Madam。&lt;/Text&gt;&#10;        &lt;/Box&gt;&#10;      &lt;/Box&gt;&#10;      &lt;Box style={{ flexDirection: 'row', gap: 14, alignItems: 'flex-start' }}&gt;&#10;        &lt;Text style={{ fontFamily: &quot;'Source Han Serif SC', serif&quot;, fontSize: 26, fontWeight: 'bold', color: '#2E86DE', width: 34 }}&gt;2&lt;/Text&gt;&#10;        &lt;Box style={{ flex: 1 }}&gt;&#10;          &lt;Text style={{ fontSize: 17, fontWeight: 'bold', color: '#1E2A33', marginBottom: 4 }}&gt;开头段 Opening&lt;/Text&gt;&#10;          &lt;Text style={{ fontSize: 13.5, color: '#5F6B78', lineHeight: 1.55 }}&gt;自我介绍（对方不认识你时）+ 写信目的，一句话直白点题，是开头段的核心。&lt;/Text&gt;&#10;        &lt;/Box&gt;&#10;      &lt;/Box&gt;&#10;      &lt;Box style={{ flexDirection: 'row', gap: 14, alignItems: 'flex-start' }}&gt;&#10;        &lt;Text style={{ fontFamily: &quot;'Source Han Serif SC', serif&quot;, fontSize: 26, fontWeight: 'bold', color: '#F59E0B', width: 34 }}&gt;3&lt;/Text&gt;&#10;        &lt;Box style={{ flex: 1 }}&gt;&#10;          &lt;Text style={{ fontSize: 17, fontWeight: 'bold', color: '#1E2A33', marginBottom: 4 }}&gt;主体段 Body&lt;/Text&gt;&#10;          &lt;Text style={{ fontSize: 13.5, color: '#5F6B78', lineHeight: 1.55 }}&gt;占全信&lt;span style={{ fontWeight: 'bold', color: '#1E2A33' }}&gt;七成以上&lt;/span&gt;篇幅，按题干要点逐一展开，用 First of all / Secondly / Finally 隔开。&lt;/Text&gt;&#10;        &lt;/Box&gt;&#10;      &lt;/Box&gt;&#10;      &lt;Box style={{ flexDirection: 'row', gap: 14, alignItems: 'flex-start' }}&gt;&#10;        &lt;Text style={{ fontFamily: &quot;'Source Han Serif SC', serif&quot;, fontSize: 26, fontWeight: 'bold', color: '#2E86DE', width: 34 }}&gt;4&lt;/Text&gt;&#10;        &lt;Box style={{ flex: 1 }}&gt;&#10;          &lt;Text style={{ fontSize: 17, fontWeight: 'bold', color: '#1E2A33', marginBottom: 4 }}&gt;结尾段 Closing&lt;/Text&gt;&#10;          &lt;Text style={{ fontSize: 13.5, color: '#5F6B78', lineHeight: 1.55 }}&gt;一句话总结或期待回应，如 I look forward to your reply.&lt;/Text&gt;&#10;        &lt;/Box&gt;&#10;      &lt;/Box&gt;&#10;      &lt;Box style={{ flexDirection: 'row', gap: 14, alignItems: 'flex-start' }}&gt;&#10;        &lt;Text style={{ fontFamily: &quot;'Source Han Serif SC', serif&quot;, fontSize: 26, fontWeight: 'bold', color: '#F59E0B', width: 34 }}&gt;5&lt;/Text&gt;&#10;        &lt;Box style={{ flex: 1 }}&gt;&#10;          &lt;Text style={{ fontSize: 17, fontWeight: 'bold', color: '#1E2A33', marginBottom: 4 }}&gt;落款 Sign-off&lt;/Text&gt;&#10;          &lt;Text style={{ fontSize: 13.5, color: '#5F6B78', lineHeight: 1.55 }}&gt;结束语首字母大写 + 逗号，签名写在下一行：Yours sincerely（正式）/ Yours faithfully（Dear Sir or Madam 专用）/ Best regards（朋友）。&lt;/Text&gt;&#10;        &lt;/Box&gt;&#10;      &lt;/Box&gt;&#10;    &lt;/Box&gt;&#10;  &lt;/Box&gt;&#10;&#10;  &lt;Text style={{ position: 'absolute', right: 72, bottom: 24, fontSize: 12, color: '#5F6B78' }}&gt;&#10;    &lt;span style={{ fontWeight: 'bold' }}&gt;05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矩形 3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8" name="矩形: 圆角 357"/>
          <p:cNvSpPr/>
          <p:nvPr/>
        </p:nvSpPr>
        <p:spPr>
          <a:xfrm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9" name="文本框 358" descr="{&quot;isTemplate&quot;:true,&quot;type&quot;:&quot;text&quot;}"/>
          <p:cNvSpPr txBox="1"/>
          <p:nvPr/>
        </p:nvSpPr>
        <p:spPr>
          <a:xfrm>
            <a:off x="1028700" y="285750"/>
            <a:ext cx="16954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PART 01 ·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认识四级书信</a:t>
            </a:r>
            <a:endParaRPr/>
          </a:p>
        </p:txBody>
      </p:sp>
      <p:sp>
        <p:nvSpPr>
          <p:cNvPr id="360" name="文本框 359" descr="{&quot;isTemplate&quot;:true,&quot;type&quot;:&quot;text&quot;}"/>
          <p:cNvSpPr txBox="1"/>
          <p:nvPr/>
        </p:nvSpPr>
        <p:spPr>
          <a:xfrm>
            <a:off x="685800" y="533400"/>
            <a:ext cx="108204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书信格式五要素：从称呼到落款</a:t>
            </a:r>
            <a:endParaRPr/>
          </a:p>
        </p:txBody>
      </p:sp>
      <p:sp>
        <p:nvSpPr>
          <p:cNvPr id="361" name="矩形 360"/>
          <p:cNvSpPr/>
          <p:nvPr/>
        </p:nvSpPr>
        <p:spPr>
          <a:xfrm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62" name="矩形: 圆角 361"/>
          <p:cNvSpPr/>
          <p:nvPr/>
        </p:nvSpPr>
        <p:spPr>
          <a:xfrm>
            <a:off x="685800" y="1276350"/>
            <a:ext cx="3695700" cy="4781550"/>
          </a:xfrm>
          <a:prstGeom prst="roundRect">
            <a:avLst>
              <a:gd name="adj" fmla="val 36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63" name="文本框 362" descr="{&quot;isTemplate&quot;:true,&quot;type&quot;:&quot;text&quot;}"/>
          <p:cNvSpPr txBox="1"/>
          <p:nvPr/>
        </p:nvSpPr>
        <p:spPr>
          <a:xfrm>
            <a:off x="933450" y="1485900"/>
            <a:ext cx="3200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 spc="150">
                <a:solidFill>
                  <a:srgbClr val="9E7020"/>
                </a:solidFill>
                <a:latin typeface="Source Han Sans SC"/>
                <a:ea typeface="Source Han Sans SC"/>
              </a:rPr>
              <a:t>一封标准四级书信</a:t>
            </a:r>
            <a:r>
              <a:rPr lang="en-US" sz="900" b="1" spc="150">
                <a:solidFill>
                  <a:srgbClr val="9E7020"/>
                </a:solidFill>
                <a:latin typeface="Source Han Sans SC"/>
                <a:ea typeface="Source Han Sans SC"/>
              </a:rPr>
              <a:t> · </a:t>
            </a:r>
            <a:r>
              <a:rPr lang="zh-CN" sz="900" b="1" spc="150">
                <a:solidFill>
                  <a:srgbClr val="9E7020"/>
                </a:solidFill>
                <a:latin typeface="Source Han Sans SC"/>
                <a:ea typeface="Source Han Sans SC"/>
              </a:rPr>
              <a:t>结构示意</a:t>
            </a:r>
            <a:endParaRPr/>
          </a:p>
        </p:txBody>
      </p:sp>
      <p:sp>
        <p:nvSpPr>
          <p:cNvPr id="364" name="矩形: 圆角 363"/>
          <p:cNvSpPr/>
          <p:nvPr/>
        </p:nvSpPr>
        <p:spPr>
          <a:xfrm>
            <a:off x="933450" y="18097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65" name="文本框 364" descr="{&quot;isTemplate&quot;:true,&quot;type&quot;:&quot;text&quot;}"/>
          <p:cNvSpPr txBox="1"/>
          <p:nvPr/>
        </p:nvSpPr>
        <p:spPr>
          <a:xfrm>
            <a:off x="1104900" y="1762125"/>
            <a:ext cx="7715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2A33"/>
                </a:solidFill>
                <a:latin typeface="Source Han Sans SC"/>
                <a:ea typeface="Source Han Sans SC"/>
              </a:rPr>
              <a:t>Dear Mike,</a:t>
            </a:r>
            <a:endParaRPr/>
          </a:p>
        </p:txBody>
      </p:sp>
      <p:sp>
        <p:nvSpPr>
          <p:cNvPr id="366" name="矩形: 圆角 365"/>
          <p:cNvSpPr/>
          <p:nvPr/>
        </p:nvSpPr>
        <p:spPr>
          <a:xfrm>
            <a:off x="933450" y="2047875"/>
            <a:ext cx="3200400" cy="581025"/>
          </a:xfrm>
          <a:prstGeom prst="roundRect">
            <a:avLst>
              <a:gd name="adj" fmla="val 13115"/>
            </a:avLst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67" name="文本框 366" descr="{&quot;isTemplate&quot;:true,&quot;type&quot;:&quot;text&quot;}"/>
          <p:cNvSpPr txBox="1"/>
          <p:nvPr/>
        </p:nvSpPr>
        <p:spPr>
          <a:xfrm>
            <a:off x="1047750" y="2124075"/>
            <a:ext cx="2971800" cy="428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I am writing to express my sincere gratitude for your generous help...</a:t>
            </a:r>
            <a:endParaRPr/>
          </a:p>
        </p:txBody>
      </p:sp>
      <p:sp>
        <p:nvSpPr>
          <p:cNvPr id="368" name="矩形: 圆角 367"/>
          <p:cNvSpPr/>
          <p:nvPr/>
        </p:nvSpPr>
        <p:spPr>
          <a:xfrm>
            <a:off x="933450" y="2724150"/>
            <a:ext cx="3200400" cy="371475"/>
          </a:xfrm>
          <a:prstGeom prst="roundRect">
            <a:avLst>
              <a:gd name="adj" fmla="val 20513"/>
            </a:avLst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69" name="文本框 368" descr="{&quot;isTemplate&quot;:true,&quot;type&quot;:&quot;text&quot;}"/>
          <p:cNvSpPr txBox="1"/>
          <p:nvPr/>
        </p:nvSpPr>
        <p:spPr>
          <a:xfrm>
            <a:off x="1047750" y="2800350"/>
            <a:ext cx="29718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First of all, ... Secondly, ... Finally, ...</a:t>
            </a:r>
            <a:endParaRPr/>
          </a:p>
        </p:txBody>
      </p:sp>
      <p:sp>
        <p:nvSpPr>
          <p:cNvPr id="370" name="矩形: 圆角 369"/>
          <p:cNvSpPr/>
          <p:nvPr/>
        </p:nvSpPr>
        <p:spPr>
          <a:xfrm>
            <a:off x="933450" y="3190875"/>
            <a:ext cx="3200400" cy="371475"/>
          </a:xfrm>
          <a:prstGeom prst="roundRect">
            <a:avLst>
              <a:gd name="adj" fmla="val 20513"/>
            </a:avLst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1" name="文本框 370" descr="{&quot;isTemplate&quot;:true,&quot;type&quot;:&quot;text&quot;}"/>
          <p:cNvSpPr txBox="1"/>
          <p:nvPr/>
        </p:nvSpPr>
        <p:spPr>
          <a:xfrm>
            <a:off x="1047750" y="3267075"/>
            <a:ext cx="29718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I look forward to your reply.</a:t>
            </a:r>
            <a:endParaRPr/>
          </a:p>
        </p:txBody>
      </p:sp>
      <p:sp>
        <p:nvSpPr>
          <p:cNvPr id="372" name="文本框 371" descr="{&quot;isTemplate&quot;:true,&quot;type&quot;:&quot;text&quot;}"/>
          <p:cNvSpPr txBox="1"/>
          <p:nvPr/>
        </p:nvSpPr>
        <p:spPr>
          <a:xfrm>
            <a:off x="3067050" y="369570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2A33"/>
                </a:solidFill>
                <a:latin typeface="Source Han Sans SC"/>
                <a:ea typeface="Source Han Sans SC"/>
              </a:rPr>
              <a:t>Yours sincerely,</a:t>
            </a:r>
            <a:endParaRPr/>
          </a:p>
        </p:txBody>
      </p:sp>
      <p:sp>
        <p:nvSpPr>
          <p:cNvPr id="373" name="文本框 372" descr="{&quot;isTemplate&quot;:true,&quot;type&quot;:&quot;text&quot;}"/>
          <p:cNvSpPr txBox="1"/>
          <p:nvPr/>
        </p:nvSpPr>
        <p:spPr>
          <a:xfrm>
            <a:off x="3648075" y="3876675"/>
            <a:ext cx="485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2A33"/>
                </a:solidFill>
                <a:latin typeface="Source Han Sans SC"/>
                <a:ea typeface="Source Han Sans SC"/>
              </a:rPr>
              <a:t>Li Ming</a:t>
            </a:r>
            <a:endParaRPr/>
          </a:p>
        </p:txBody>
      </p:sp>
      <p:sp>
        <p:nvSpPr>
          <p:cNvPr id="374" name="矩形: 圆角 373"/>
          <p:cNvSpPr/>
          <p:nvPr/>
        </p:nvSpPr>
        <p:spPr>
          <a:xfrm>
            <a:off x="933450" y="5210175"/>
            <a:ext cx="3200400" cy="638175"/>
          </a:xfrm>
          <a:prstGeom prst="roundRect">
            <a:avLst>
              <a:gd name="adj" fmla="val 1194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5" name="文本框 374" descr="{&quot;isTemplate&quot;:true,&quot;type&quot;:&quot;text&quot;}"/>
          <p:cNvSpPr txBox="1"/>
          <p:nvPr/>
        </p:nvSpPr>
        <p:spPr>
          <a:xfrm>
            <a:off x="1066800" y="5305425"/>
            <a:ext cx="2933700" cy="447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938" b="1">
                <a:solidFill>
                  <a:srgbClr val="9E7020"/>
                </a:solidFill>
                <a:latin typeface="Source Han Sans SC"/>
                <a:ea typeface="Source Han Sans SC"/>
              </a:rPr>
              <a:t>关键提示：</a:t>
            </a:r>
            <a:r>
              <a:rPr lang="zh-CN" sz="938">
                <a:solidFill>
                  <a:srgbClr val="9E7020"/>
                </a:solidFill>
                <a:latin typeface="Source Han Sans SC"/>
                <a:ea typeface="Source Han Sans SC"/>
              </a:rPr>
              <a:t>四级不要求写日期与地址——格式越简洁越不容易出错。</a:t>
            </a:r>
            <a:endParaRPr/>
          </a:p>
        </p:txBody>
      </p:sp>
      <p:sp>
        <p:nvSpPr>
          <p:cNvPr id="376" name="文本框 375" descr="{&quot;isTemplate&quot;:true,&quot;type&quot;:&quot;text&quot;}"/>
          <p:cNvSpPr txBox="1"/>
          <p:nvPr/>
        </p:nvSpPr>
        <p:spPr>
          <a:xfrm>
            <a:off x="4724400" y="1276350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59E0B"/>
                </a:solidFill>
                <a:latin typeface="Source Han Serif SC"/>
                <a:ea typeface="Source Han Serif SC"/>
              </a:rPr>
              <a:t>1</a:t>
            </a:r>
            <a:endParaRPr/>
          </a:p>
        </p:txBody>
      </p:sp>
      <p:sp>
        <p:nvSpPr>
          <p:cNvPr id="377" name="文本框 376" descr="{&quot;isTemplate&quot;:true,&quot;type&quot;:&quot;text&quot;}"/>
          <p:cNvSpPr txBox="1"/>
          <p:nvPr/>
        </p:nvSpPr>
        <p:spPr>
          <a:xfrm>
            <a:off x="5181600" y="1276350"/>
            <a:ext cx="63246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称呼</a:t>
            </a:r>
            <a:r>
              <a:rPr lang="en-US" sz="1275" b="1">
                <a:solidFill>
                  <a:srgbClr val="1E2A33"/>
                </a:solidFill>
                <a:latin typeface="Source Han Sans SC"/>
                <a:ea typeface="Source Han Sans SC"/>
              </a:rPr>
              <a:t> Salutation</a:t>
            </a:r>
            <a:endParaRPr/>
          </a:p>
        </p:txBody>
      </p:sp>
      <p:sp>
        <p:nvSpPr>
          <p:cNvPr id="378" name="文本框 377" descr="{&quot;isTemplate&quot;:true,&quot;type&quot;:&quot;text&quot;}"/>
          <p:cNvSpPr txBox="1"/>
          <p:nvPr/>
        </p:nvSpPr>
        <p:spPr>
          <a:xfrm>
            <a:off x="5181600" y="1514475"/>
            <a:ext cx="63246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左上角顶格书写，后面加</a:t>
            </a:r>
            <a:r>
              <a:rPr lang="zh-CN" sz="1013" b="1">
                <a:solidFill>
                  <a:srgbClr val="F59E0B"/>
                </a:solidFill>
                <a:latin typeface="Source Han Sans SC"/>
                <a:ea typeface="Source Han Sans SC"/>
              </a:rPr>
              <a:t>逗号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（四级不用冒号）。认识的人用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Dear Tom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，写给机构用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Dear Sir or Madam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。</a:t>
            </a:r>
            <a:endParaRPr/>
          </a:p>
        </p:txBody>
      </p:sp>
      <p:sp>
        <p:nvSpPr>
          <p:cNvPr id="379" name="文本框 378" descr="{&quot;isTemplate&quot;:true,&quot;type&quot;:&quot;text&quot;}"/>
          <p:cNvSpPr txBox="1"/>
          <p:nvPr/>
        </p:nvSpPr>
        <p:spPr>
          <a:xfrm>
            <a:off x="4724400" y="2295525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2E86DE"/>
                </a:solidFill>
                <a:latin typeface="Source Han Serif SC"/>
                <a:ea typeface="Source Han Serif SC"/>
              </a:rPr>
              <a:t>2</a:t>
            </a:r>
            <a:endParaRPr/>
          </a:p>
        </p:txBody>
      </p:sp>
      <p:sp>
        <p:nvSpPr>
          <p:cNvPr id="380" name="文本框 379" descr="{&quot;isTemplate&quot;:true,&quot;type&quot;:&quot;text&quot;}"/>
          <p:cNvSpPr txBox="1"/>
          <p:nvPr/>
        </p:nvSpPr>
        <p:spPr>
          <a:xfrm>
            <a:off x="5181600" y="2295525"/>
            <a:ext cx="63246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开头段</a:t>
            </a:r>
            <a:r>
              <a:rPr lang="en-US" sz="1275" b="1">
                <a:solidFill>
                  <a:srgbClr val="1E2A33"/>
                </a:solidFill>
                <a:latin typeface="Source Han Sans SC"/>
                <a:ea typeface="Source Han Sans SC"/>
              </a:rPr>
              <a:t> Opening</a:t>
            </a:r>
            <a:endParaRPr/>
          </a:p>
        </p:txBody>
      </p:sp>
      <p:sp>
        <p:nvSpPr>
          <p:cNvPr id="381" name="文本框 380" descr="{&quot;isTemplate&quot;:true,&quot;type&quot;:&quot;text&quot;}"/>
          <p:cNvSpPr txBox="1"/>
          <p:nvPr/>
        </p:nvSpPr>
        <p:spPr>
          <a:xfrm>
            <a:off x="5181600" y="2533650"/>
            <a:ext cx="63246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自我介绍（对方不认识你时）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+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写信目的，一句话直白点题，是开头段的核心。</a:t>
            </a:r>
            <a:endParaRPr/>
          </a:p>
        </p:txBody>
      </p:sp>
      <p:sp>
        <p:nvSpPr>
          <p:cNvPr id="382" name="文本框 381" descr="{&quot;isTemplate&quot;:true,&quot;type&quot;:&quot;text&quot;}"/>
          <p:cNvSpPr txBox="1"/>
          <p:nvPr/>
        </p:nvSpPr>
        <p:spPr>
          <a:xfrm>
            <a:off x="4724400" y="3305175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59E0B"/>
                </a:solidFill>
                <a:latin typeface="Source Han Serif SC"/>
                <a:ea typeface="Source Han Serif SC"/>
              </a:rPr>
              <a:t>3</a:t>
            </a:r>
            <a:endParaRPr/>
          </a:p>
        </p:txBody>
      </p:sp>
      <p:sp>
        <p:nvSpPr>
          <p:cNvPr id="383" name="文本框 382" descr="{&quot;isTemplate&quot;:true,&quot;type&quot;:&quot;text&quot;}"/>
          <p:cNvSpPr txBox="1"/>
          <p:nvPr/>
        </p:nvSpPr>
        <p:spPr>
          <a:xfrm>
            <a:off x="5181600" y="3305175"/>
            <a:ext cx="63246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主体段</a:t>
            </a:r>
            <a:r>
              <a:rPr lang="en-US" sz="1275" b="1">
                <a:solidFill>
                  <a:srgbClr val="1E2A33"/>
                </a:solidFill>
                <a:latin typeface="Source Han Sans SC"/>
                <a:ea typeface="Source Han Sans SC"/>
              </a:rPr>
              <a:t> Body</a:t>
            </a:r>
            <a:endParaRPr/>
          </a:p>
        </p:txBody>
      </p:sp>
      <p:sp>
        <p:nvSpPr>
          <p:cNvPr id="384" name="文本框 383" descr="{&quot;isTemplate&quot;:true,&quot;type&quot;:&quot;text&quot;}"/>
          <p:cNvSpPr txBox="1"/>
          <p:nvPr/>
        </p:nvSpPr>
        <p:spPr>
          <a:xfrm>
            <a:off x="5181600" y="3543300"/>
            <a:ext cx="63246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占全信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七成以上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篇幅，按题干要点逐一展开，用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First of all / Secondly / Finally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隔开。</a:t>
            </a:r>
            <a:endParaRPr/>
          </a:p>
        </p:txBody>
      </p:sp>
      <p:sp>
        <p:nvSpPr>
          <p:cNvPr id="385" name="文本框 384" descr="{&quot;isTemplate&quot;:true,&quot;type&quot;:&quot;text&quot;}"/>
          <p:cNvSpPr txBox="1"/>
          <p:nvPr/>
        </p:nvSpPr>
        <p:spPr>
          <a:xfrm>
            <a:off x="4724400" y="4324350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2E86DE"/>
                </a:solidFill>
                <a:latin typeface="Source Han Serif SC"/>
                <a:ea typeface="Source Han Serif SC"/>
              </a:rPr>
              <a:t>4</a:t>
            </a:r>
            <a:endParaRPr/>
          </a:p>
        </p:txBody>
      </p:sp>
      <p:sp>
        <p:nvSpPr>
          <p:cNvPr id="386" name="文本框 385" descr="{&quot;isTemplate&quot;:true,&quot;type&quot;:&quot;text&quot;}"/>
          <p:cNvSpPr txBox="1"/>
          <p:nvPr/>
        </p:nvSpPr>
        <p:spPr>
          <a:xfrm>
            <a:off x="5181600" y="4324350"/>
            <a:ext cx="63246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结尾段</a:t>
            </a:r>
            <a:r>
              <a:rPr lang="en-US" sz="1275" b="1">
                <a:solidFill>
                  <a:srgbClr val="1E2A33"/>
                </a:solidFill>
                <a:latin typeface="Source Han Sans SC"/>
                <a:ea typeface="Source Han Sans SC"/>
              </a:rPr>
              <a:t> Closing</a:t>
            </a:r>
            <a:endParaRPr/>
          </a:p>
        </p:txBody>
      </p:sp>
      <p:sp>
        <p:nvSpPr>
          <p:cNvPr id="387" name="文本框 386" descr="{&quot;isTemplate&quot;:true,&quot;type&quot;:&quot;text&quot;}"/>
          <p:cNvSpPr txBox="1"/>
          <p:nvPr/>
        </p:nvSpPr>
        <p:spPr>
          <a:xfrm>
            <a:off x="5181600" y="4562475"/>
            <a:ext cx="63246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一句话总结或期待回应，如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I look forward to your reply.</a:t>
            </a:r>
            <a:endParaRPr/>
          </a:p>
        </p:txBody>
      </p:sp>
      <p:sp>
        <p:nvSpPr>
          <p:cNvPr id="388" name="文本框 387" descr="{&quot;isTemplate&quot;:true,&quot;type&quot;:&quot;text&quot;}"/>
          <p:cNvSpPr txBox="1"/>
          <p:nvPr/>
        </p:nvSpPr>
        <p:spPr>
          <a:xfrm>
            <a:off x="4724400" y="5334000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59E0B"/>
                </a:solidFill>
                <a:latin typeface="Source Han Serif SC"/>
                <a:ea typeface="Source Han Serif SC"/>
              </a:rPr>
              <a:t>5</a:t>
            </a:r>
            <a:endParaRPr/>
          </a:p>
        </p:txBody>
      </p:sp>
      <p:sp>
        <p:nvSpPr>
          <p:cNvPr id="389" name="文本框 388" descr="{&quot;isTemplate&quot;:true,&quot;type&quot;:&quot;text&quot;}"/>
          <p:cNvSpPr txBox="1"/>
          <p:nvPr/>
        </p:nvSpPr>
        <p:spPr>
          <a:xfrm>
            <a:off x="5181600" y="5334000"/>
            <a:ext cx="63246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落款</a:t>
            </a:r>
            <a:r>
              <a:rPr lang="en-US" sz="1275" b="1">
                <a:solidFill>
                  <a:srgbClr val="1E2A33"/>
                </a:solidFill>
                <a:latin typeface="Source Han Sans SC"/>
                <a:ea typeface="Source Han Sans SC"/>
              </a:rPr>
              <a:t> Sign-off</a:t>
            </a:r>
            <a:endParaRPr/>
          </a:p>
        </p:txBody>
      </p:sp>
      <p:sp>
        <p:nvSpPr>
          <p:cNvPr id="390" name="文本框 389" descr="{&quot;isTemplate&quot;:true,&quot;type&quot;:&quot;text&quot;}"/>
          <p:cNvSpPr txBox="1"/>
          <p:nvPr/>
        </p:nvSpPr>
        <p:spPr>
          <a:xfrm>
            <a:off x="5181600" y="5572125"/>
            <a:ext cx="6324600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结束语首字母大写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+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逗号，签名写在下一行：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Yours sincerely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（正式）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/ Yours faithfully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（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Dear Sir or Madam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专用）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/ Best regards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（朋友）。</a:t>
            </a:r>
            <a:endParaRPr/>
          </a:p>
        </p:txBody>
      </p:sp>
      <p:sp>
        <p:nvSpPr>
          <p:cNvPr id="391" name="文本框 390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05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PART 01 · 认识四级书信&lt;/Text&gt;&#10;    &lt;/Box&gt;&#10;    &lt;Text style={{ fontSize: 34, fontWeight: 'bold', color: '#1E2A33' }}&gt;三大格式错误与纠正口诀&lt;/Text&gt;&#10;  &lt;/Box&gt;&#10;  &lt;Box style={{ position: 'absolute', top: 118, left: 72, width: 1136, height: 1, background: '#E0D9CA' }} /&gt;&#10;&#10;  &lt;Box style={{ position: 'absolute', top: 134, left: 72, width: 1136, height: 502, flexDirection: 'column' }}&gt;&#10;    &lt;Text style={{ fontSize: 15.5, color: '#5F6B78', marginBottom: 18 }}&gt;&#10;      格式错误不直接扣内容分，却会拉低&lt;span style={{ fontWeight: 'bold', color: '#1E2A33' }}&gt;语言准确度&lt;/span&gt;的整体评分——三个口诀，考前默念三遍。&#10;    &lt;/Text&gt;&#10;    &lt;Box style={{ flexDirection: 'row', gap: 24, flex: 1 }}&gt;&#10;      &lt;Box style={{ flex: 1, background: '#FFFFFF', borderRadius: 14, padding: '24px 26px', boxShadow: '0 4px 20px rgba(30,42,51,0.08)', flexDirection: 'column' }}&gt;&#10;        &lt;Text style={{ fontSize: 12, fontWeight: 'bold', color: '#9E7020', background: '#FDF3E3', borderRadius: 10, padding: '4px 12px', alignSelf: 'flex-start', marginBottom: 12 }}&gt;错误一&lt;/Text&gt;&#10;        &lt;Text style={{ fontSize: 19, fontWeight: 'bold', color: '#1E2A33', marginBottom: 10 }}&gt;称呼后误用冒号&lt;/Text&gt;&#10;        &lt;Text style={{ fontSize: 13.5, color: '#5F6B78', lineHeight: 1.65, marginBottom: 14 }}&gt;&#10;          受中文书信影响写了冒号，属于格式扣分项。英文四级书信中，称呼后使用&lt;span style={{ fontWeight: 'bold', color: '#1E2A33' }}&gt;逗号&lt;/span&gt;才是标准格式。&#10;        &lt;/Text&gt;&#10;        &lt;Box style={{ background: '#FAF7F0', borderRadius: 8, padding: '10px 14px', marginBottom: 10 }}&gt;&#10;          &lt;Text style={{ fontSize: 14, color: '#9E7020', fontWeight: 'bold' }}&gt;× Dear Mr. Smith:&lt;/Text&gt;&#10;          &lt;Text style={{ fontSize: 14, color: '#2E6E9E', fontWeight: 'bold', marginTop: 2 }}&gt;√ Dear Mr. Smith,&lt;/Text&gt;&#10;        &lt;/Box&gt;&#10;        &lt;Box style={{ marginTop: 'auto', background: '#FDF3E3', borderRadius: 8, padding: '10px 14px' }}&gt;&#10;          &lt;Text style={{ fontSize: 13, color: '#9E7020', lineHeight: 1.5 }}&gt;&lt;span style={{ fontWeight: 'bold' }}&gt;口诀：&lt;/span&gt;每次写完称呼，默念一遍&quot;Dear xxx comma&quot;。&lt;/Text&gt;&#10;        &lt;/Box&gt;&#10;      &lt;/Box&gt;&#10;&#10;      &lt;Box style={{ flex: 1, background: '#FFFFFF', borderRadius: 14, padding: '24px 26px', boxShadow: '0 4px 20px rgba(30,42,51,0.08)', flexDirection: 'column' }}&gt;&#10;        &lt;Text style={{ fontSize: 12, fontWeight: 'bold', color: '#9E7020', background: '#FDF3E3', borderRadius: 10, padding: '4px 12px', alignSelf: 'flex-start', marginBottom: 12 }}&gt;错误二&lt;/Text&gt;&#10;        &lt;Text style={{ fontSize: 19, fontWeight: 'bold', color: '#1E2A33', marginBottom: 10 }}&gt;结束语与签名位置颠倒&lt;/Text&gt;&#10;        &lt;Text style={{ fontSize: 13.5, color: '#5F6B78', lineHeight: 1.65, marginBottom: 14 }}&gt;&#10;          常见错误是把签名写在中间或右上角。正确写法：结束语写在左下方，&lt;span style={{ fontWeight: 'bold', color: '#1E2A33' }}&gt;签名写在结束语的下一行&lt;/span&gt;并与它对齐。&#10;        &lt;/Text&gt;&#10;        &lt;Box style={{ background: '#FAF7F0', borderRadius: 8, padding: '10px 14px', marginBottom: 10 }}&gt;&#10;          &lt;Text style={{ fontSize: 14, color: '#1E2A33', fontWeight: 'bold' }}&gt;Yours sincerely,&lt;/Text&gt;&#10;          &lt;Text style={{ fontSize: 14, color: '#1E2A33', fontWeight: 'bold', marginTop: 2 }}&gt;Li Ming&lt;/Text&gt;&#10;        &lt;/Box&gt;&#10;        &lt;Box style={{ marginTop: 'auto', background: '#FDF3E3', borderRadius: 8, padding: '10px 14px' }}&gt;&#10;          &lt;Text style={{ fontSize: 13, color: '#9E7020', lineHeight: 1.5 }}&gt;&lt;span style={{ fontWeight: 'bold' }}&gt;口诀：&lt;/span&gt;结束语在上，签名在下，左对齐。&lt;/Text&gt;&#10;        &lt;/Box&gt;&#10;      &lt;/Box&gt;&#10;&#10;      &lt;Box style={{ flex: 1, background: '#FFFFFF', borderRadius: 14, padding: '24px 26px', boxShadow: '0 4px 20px rgba(30,42,51,0.08)', flexDirection: 'column' }}&gt;&#10;        &lt;Text style={{ fontSize: 12, fontWeight: 'bold', color: '#9E7020', background: '#FDF3E3', borderRadius: 10, padding: '4px 12px', alignSelf: 'flex-start', marginBottom: 12 }}&gt;错误三&lt;/Text&gt;&#10;        &lt;Text style={{ fontSize: 19, fontWeight: 'bold', color: '#1E2A33', marginBottom: 10 }}&gt;漏写或写错签名&lt;/Text&gt;&#10;        &lt;Text style={{ fontSize: 13.5, color: '#5F6B78', lineHeight: 1.65, marginBottom: 14 }}&gt;&#10;          题干给出 Li Ming 就必须&lt;span style={{ fontWeight: 'bold', color: '#1E2A33' }}&gt;原样照写&lt;/span&gt;，不要改成自己的真实姓名；若题目标注 &quot;You do not need to write the address&quot;，只写签名即可。&#10;        &lt;/Text&gt;&#10;        &lt;Box style={{ background: '#FAF7F0', borderRadius: 8, padding: '10px 14px', marginBottom: 10 }}&gt;&#10;          &lt;Text style={{ fontSize: 14, color: '#9E7020', fontWeight: 'bold' }}&gt;× 签名写成自己的名字&lt;/Text&gt;&#10;          &lt;Text style={{ fontSize: 14, color: '#2E6E9E', fontWeight: 'bold', marginTop: 2 }}&gt;√ 按题干要求写 Li Ming&lt;/Text&gt;&#10;        &lt;/Box&gt;&#10;        &lt;Box style={{ marginTop: 'auto', background: '#FDF3E3', borderRadius: 8, padding: '10px 14px' }}&gt;&#10;          &lt;Text style={{ fontSize: 13, color: '#9E7020', lineHeight: 1.5 }}&gt;&lt;span style={{ fontWeight: 'bold' }}&gt;口诀：&lt;/span&gt;审题时用下划线标出签名要求。&lt;/Text&gt;&#10;        &lt;/Box&gt;&#10;      &lt;/Box&gt;&#10;    &lt;/Box&gt;&#10;  &lt;/Box&gt;&#10;&#10;  &lt;Text style={{ position: 'absolute', right: 72, bottom: 24, fontSize: 12, color: '#5F6B78' }}&gt;&#10;    &lt;span style={{ fontWeight: 'bold' }}&gt;06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矩形 3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4" name="矩形: 圆角 393"/>
          <p:cNvSpPr/>
          <p:nvPr/>
        </p:nvSpPr>
        <p:spPr>
          <a:xfrm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5" name="文本框 394" descr="{&quot;isTemplate&quot;:true,&quot;type&quot;:&quot;text&quot;}"/>
          <p:cNvSpPr txBox="1"/>
          <p:nvPr/>
        </p:nvSpPr>
        <p:spPr>
          <a:xfrm>
            <a:off x="1028700" y="285750"/>
            <a:ext cx="16954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PART 01 ·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认识四级书信</a:t>
            </a:r>
            <a:endParaRPr/>
          </a:p>
        </p:txBody>
      </p:sp>
      <p:sp>
        <p:nvSpPr>
          <p:cNvPr id="396" name="文本框 395" descr="{&quot;isTemplate&quot;:true,&quot;type&quot;:&quot;text&quot;}"/>
          <p:cNvSpPr txBox="1"/>
          <p:nvPr/>
        </p:nvSpPr>
        <p:spPr>
          <a:xfrm>
            <a:off x="685800" y="533400"/>
            <a:ext cx="108204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三大格式错误与纠正口诀</a:t>
            </a:r>
            <a:endParaRPr/>
          </a:p>
        </p:txBody>
      </p:sp>
      <p:sp>
        <p:nvSpPr>
          <p:cNvPr id="397" name="矩形 396"/>
          <p:cNvSpPr/>
          <p:nvPr/>
        </p:nvSpPr>
        <p:spPr>
          <a:xfrm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8" name="文本框 397" descr="{&quot;isTemplate&quot;:true,&quot;type&quot;:&quot;text&quot;}"/>
          <p:cNvSpPr txBox="1"/>
          <p:nvPr/>
        </p:nvSpPr>
        <p:spPr>
          <a:xfrm>
            <a:off x="685800" y="1276350"/>
            <a:ext cx="1082040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>
                <a:solidFill>
                  <a:srgbClr val="5F6B78"/>
                </a:solidFill>
                <a:latin typeface="Source Han Sans SC"/>
                <a:ea typeface="Source Han Sans SC"/>
              </a:rPr>
              <a:t>格式错误不直接扣内容分，却会拉低</a:t>
            </a:r>
            <a:r>
              <a:rPr lang="zh-CN" sz="1163" b="1">
                <a:solidFill>
                  <a:srgbClr val="1E2A33"/>
                </a:solidFill>
                <a:latin typeface="Source Han Sans SC"/>
                <a:ea typeface="Source Han Sans SC"/>
              </a:rPr>
              <a:t>语言准确度</a:t>
            </a:r>
            <a:r>
              <a:rPr lang="zh-CN" sz="1163">
                <a:solidFill>
                  <a:srgbClr val="5F6B78"/>
                </a:solidFill>
                <a:latin typeface="Source Han Sans SC"/>
                <a:ea typeface="Source Han Sans SC"/>
              </a:rPr>
              <a:t>的整体评分——三个口诀，考前默念三遍。</a:t>
            </a:r>
            <a:endParaRPr/>
          </a:p>
        </p:txBody>
      </p:sp>
      <p:sp>
        <p:nvSpPr>
          <p:cNvPr id="399" name="矩形: 圆角 398"/>
          <p:cNvSpPr/>
          <p:nvPr/>
        </p:nvSpPr>
        <p:spPr>
          <a:xfrm>
            <a:off x="685800" y="1628775"/>
            <a:ext cx="3457575" cy="4429125"/>
          </a:xfrm>
          <a:prstGeom prst="roundRect">
            <a:avLst>
              <a:gd name="adj" fmla="val 3857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00" name="矩形: 圆角 399"/>
          <p:cNvSpPr/>
          <p:nvPr/>
        </p:nvSpPr>
        <p:spPr>
          <a:xfrm>
            <a:off x="933450" y="1857375"/>
            <a:ext cx="571500" cy="219075"/>
          </a:xfrm>
          <a:prstGeom prst="roundRect">
            <a:avLst>
              <a:gd name="adj" fmla="val 43478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01" name="文本框 400" descr="{&quot;isTemplate&quot;:true,&quot;type&quot;:&quot;text&quot;}"/>
          <p:cNvSpPr txBox="1"/>
          <p:nvPr/>
        </p:nvSpPr>
        <p:spPr>
          <a:xfrm>
            <a:off x="933450" y="1857375"/>
            <a:ext cx="571500" cy="21907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错误一</a:t>
            </a:r>
            <a:endParaRPr/>
          </a:p>
        </p:txBody>
      </p:sp>
      <p:sp>
        <p:nvSpPr>
          <p:cNvPr id="402" name="文本框 401" descr="{&quot;isTemplate&quot;:true,&quot;type&quot;:&quot;text&quot;}"/>
          <p:cNvSpPr txBox="1"/>
          <p:nvPr/>
        </p:nvSpPr>
        <p:spPr>
          <a:xfrm>
            <a:off x="933450" y="2190750"/>
            <a:ext cx="29622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A33"/>
                </a:solidFill>
                <a:latin typeface="Source Han Sans SC"/>
                <a:ea typeface="Source Han Sans SC"/>
              </a:rPr>
              <a:t>称呼后误用冒号</a:t>
            </a:r>
            <a:endParaRPr/>
          </a:p>
        </p:txBody>
      </p:sp>
      <p:sp>
        <p:nvSpPr>
          <p:cNvPr id="403" name="文本框 402" descr="{&quot;isTemplate&quot;:true,&quot;type&quot;:&quot;text&quot;}"/>
          <p:cNvSpPr txBox="1"/>
          <p:nvPr/>
        </p:nvSpPr>
        <p:spPr>
          <a:xfrm>
            <a:off x="933450" y="2505075"/>
            <a:ext cx="2962275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受中文书信影响写了冒号，属于格式扣分项。英文四级书信中，称呼后使用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逗号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才是标准格式。</a:t>
            </a:r>
            <a:endParaRPr/>
          </a:p>
        </p:txBody>
      </p:sp>
      <p:sp>
        <p:nvSpPr>
          <p:cNvPr id="404" name="矩形: 圆角 403"/>
          <p:cNvSpPr/>
          <p:nvPr/>
        </p:nvSpPr>
        <p:spPr>
          <a:xfrm>
            <a:off x="933450" y="3152775"/>
            <a:ext cx="2962275" cy="533400"/>
          </a:xfrm>
          <a:prstGeom prst="roundRect">
            <a:avLst>
              <a:gd name="adj" fmla="val 14286"/>
            </a:avLst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05" name="文本框 404" descr="{&quot;isTemplate&quot;:true,&quot;type&quot;:&quot;text&quot;}"/>
          <p:cNvSpPr txBox="1"/>
          <p:nvPr/>
        </p:nvSpPr>
        <p:spPr>
          <a:xfrm>
            <a:off x="1066800" y="3248025"/>
            <a:ext cx="2695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9E7020"/>
                </a:solidFill>
                <a:latin typeface="Source Han Sans SC"/>
                <a:ea typeface="Source Han Sans SC"/>
              </a:rPr>
              <a:t>× Dear Mr. Smith:</a:t>
            </a:r>
            <a:endParaRPr/>
          </a:p>
        </p:txBody>
      </p:sp>
      <p:sp>
        <p:nvSpPr>
          <p:cNvPr id="406" name="文本框 405" descr="{&quot;isTemplate&quot;:true,&quot;type&quot;:&quot;text&quot;}"/>
          <p:cNvSpPr txBox="1"/>
          <p:nvPr/>
        </p:nvSpPr>
        <p:spPr>
          <a:xfrm>
            <a:off x="1066800" y="3429000"/>
            <a:ext cx="2695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2E6E9E"/>
                </a:solidFill>
                <a:latin typeface="Source Han Sans SC"/>
                <a:ea typeface="Source Han Sans SC"/>
              </a:rPr>
              <a:t>√ Dear Mr. Smith,</a:t>
            </a:r>
            <a:endParaRPr/>
          </a:p>
        </p:txBody>
      </p:sp>
      <p:sp>
        <p:nvSpPr>
          <p:cNvPr id="407" name="矩形: 圆角 406"/>
          <p:cNvSpPr/>
          <p:nvPr/>
        </p:nvSpPr>
        <p:spPr>
          <a:xfrm>
            <a:off x="933450" y="5191125"/>
            <a:ext cx="2962275" cy="638175"/>
          </a:xfrm>
          <a:prstGeom prst="roundRect">
            <a:avLst>
              <a:gd name="adj" fmla="val 1194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08" name="文本框 407" descr="{&quot;isTemplate&quot;:true,&quot;type&quot;:&quot;text&quot;}"/>
          <p:cNvSpPr txBox="1"/>
          <p:nvPr/>
        </p:nvSpPr>
        <p:spPr>
          <a:xfrm>
            <a:off x="1066800" y="5286375"/>
            <a:ext cx="2695575" cy="447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口诀：</a:t>
            </a:r>
            <a:r>
              <a:rPr lang="zh-CN" sz="975">
                <a:solidFill>
                  <a:srgbClr val="9E7020"/>
                </a:solidFill>
                <a:latin typeface="Source Han Sans SC"/>
                <a:ea typeface="Source Han Sans SC"/>
              </a:rPr>
              <a:t>每次写完称呼，默念一遍</a:t>
            </a:r>
            <a:r>
              <a:rPr lang="en-US" sz="975">
                <a:solidFill>
                  <a:srgbClr val="9E7020"/>
                </a:solidFill>
                <a:latin typeface="Source Han Sans SC"/>
                <a:ea typeface="Source Han Sans SC"/>
              </a:rPr>
              <a:t>"Dear xxx comma"</a:t>
            </a:r>
            <a:r>
              <a:rPr lang="zh-CN" sz="975">
                <a:solidFill>
                  <a:srgbClr val="9E7020"/>
                </a:solidFill>
                <a:latin typeface="Source Han Sans SC"/>
                <a:ea typeface="Source Han Sans SC"/>
              </a:rPr>
              <a:t>。</a:t>
            </a:r>
            <a:endParaRPr/>
          </a:p>
        </p:txBody>
      </p:sp>
      <p:sp>
        <p:nvSpPr>
          <p:cNvPr id="409" name="矩形: 圆角 408"/>
          <p:cNvSpPr/>
          <p:nvPr/>
        </p:nvSpPr>
        <p:spPr>
          <a:xfrm>
            <a:off x="4371975" y="1628775"/>
            <a:ext cx="3448050" cy="4429125"/>
          </a:xfrm>
          <a:prstGeom prst="roundRect">
            <a:avLst>
              <a:gd name="adj" fmla="val 3867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10" name="矩形: 圆角 409"/>
          <p:cNvSpPr/>
          <p:nvPr/>
        </p:nvSpPr>
        <p:spPr>
          <a:xfrm>
            <a:off x="4619625" y="1857375"/>
            <a:ext cx="571500" cy="219075"/>
          </a:xfrm>
          <a:prstGeom prst="roundRect">
            <a:avLst>
              <a:gd name="adj" fmla="val 43478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11" name="文本框 410" descr="{&quot;isTemplate&quot;:true,&quot;type&quot;:&quot;text&quot;}"/>
          <p:cNvSpPr txBox="1"/>
          <p:nvPr/>
        </p:nvSpPr>
        <p:spPr>
          <a:xfrm>
            <a:off x="4619625" y="1857375"/>
            <a:ext cx="571500" cy="21907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错误二</a:t>
            </a:r>
            <a:endParaRPr/>
          </a:p>
        </p:txBody>
      </p:sp>
      <p:sp>
        <p:nvSpPr>
          <p:cNvPr id="412" name="文本框 411" descr="{&quot;isTemplate&quot;:true,&quot;type&quot;:&quot;text&quot;}"/>
          <p:cNvSpPr txBox="1"/>
          <p:nvPr/>
        </p:nvSpPr>
        <p:spPr>
          <a:xfrm>
            <a:off x="4619625" y="2190750"/>
            <a:ext cx="29527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A33"/>
                </a:solidFill>
                <a:latin typeface="Source Han Sans SC"/>
                <a:ea typeface="Source Han Sans SC"/>
              </a:rPr>
              <a:t>结束语与签名位置颠倒</a:t>
            </a:r>
            <a:endParaRPr/>
          </a:p>
        </p:txBody>
      </p:sp>
      <p:sp>
        <p:nvSpPr>
          <p:cNvPr id="413" name="文本框 412" descr="{&quot;isTemplate&quot;:true,&quot;type&quot;:&quot;text&quot;}"/>
          <p:cNvSpPr txBox="1"/>
          <p:nvPr/>
        </p:nvSpPr>
        <p:spPr>
          <a:xfrm>
            <a:off x="4619625" y="2505075"/>
            <a:ext cx="2952750" cy="7715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常见错误是把签名写在中间或右上角。正确写法：结束语写在左下方，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签名写在结束语的下一行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并与它对齐。</a:t>
            </a:r>
            <a:endParaRPr/>
          </a:p>
        </p:txBody>
      </p:sp>
      <p:sp>
        <p:nvSpPr>
          <p:cNvPr id="414" name="矩形: 圆角 413"/>
          <p:cNvSpPr/>
          <p:nvPr/>
        </p:nvSpPr>
        <p:spPr>
          <a:xfrm>
            <a:off x="4619625" y="3409950"/>
            <a:ext cx="2952750" cy="533400"/>
          </a:xfrm>
          <a:prstGeom prst="roundRect">
            <a:avLst>
              <a:gd name="adj" fmla="val 14286"/>
            </a:avLst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15" name="文本框 414" descr="{&quot;isTemplate&quot;:true,&quot;type&quot;:&quot;text&quot;}"/>
          <p:cNvSpPr txBox="1"/>
          <p:nvPr/>
        </p:nvSpPr>
        <p:spPr>
          <a:xfrm>
            <a:off x="4752975" y="3505200"/>
            <a:ext cx="26860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2A33"/>
                </a:solidFill>
                <a:latin typeface="Source Han Sans SC"/>
                <a:ea typeface="Source Han Sans SC"/>
              </a:rPr>
              <a:t>Yours sincerely,</a:t>
            </a:r>
            <a:endParaRPr/>
          </a:p>
        </p:txBody>
      </p:sp>
      <p:sp>
        <p:nvSpPr>
          <p:cNvPr id="416" name="文本框 415" descr="{&quot;isTemplate&quot;:true,&quot;type&quot;:&quot;text&quot;}"/>
          <p:cNvSpPr txBox="1"/>
          <p:nvPr/>
        </p:nvSpPr>
        <p:spPr>
          <a:xfrm>
            <a:off x="4752975" y="3686175"/>
            <a:ext cx="26860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2A33"/>
                </a:solidFill>
                <a:latin typeface="Source Han Sans SC"/>
                <a:ea typeface="Source Han Sans SC"/>
              </a:rPr>
              <a:t>Li Ming</a:t>
            </a:r>
            <a:endParaRPr/>
          </a:p>
        </p:txBody>
      </p:sp>
      <p:sp>
        <p:nvSpPr>
          <p:cNvPr id="417" name="矩形: 圆角 416"/>
          <p:cNvSpPr/>
          <p:nvPr/>
        </p:nvSpPr>
        <p:spPr>
          <a:xfrm>
            <a:off x="4619625" y="5410200"/>
            <a:ext cx="2952750" cy="419100"/>
          </a:xfrm>
          <a:prstGeom prst="roundRect">
            <a:avLst>
              <a:gd name="adj" fmla="val 18182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18" name="文本框 417" descr="{&quot;isTemplate&quot;:true,&quot;type&quot;:&quot;text&quot;}"/>
          <p:cNvSpPr txBox="1"/>
          <p:nvPr/>
        </p:nvSpPr>
        <p:spPr>
          <a:xfrm>
            <a:off x="4752975" y="5505450"/>
            <a:ext cx="26860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口诀：</a:t>
            </a:r>
            <a:r>
              <a:rPr lang="zh-CN" sz="975">
                <a:solidFill>
                  <a:srgbClr val="9E7020"/>
                </a:solidFill>
                <a:latin typeface="Source Han Sans SC"/>
                <a:ea typeface="Source Han Sans SC"/>
              </a:rPr>
              <a:t>结束语在上，签名在下，左对齐。</a:t>
            </a:r>
            <a:endParaRPr/>
          </a:p>
        </p:txBody>
      </p:sp>
      <p:sp>
        <p:nvSpPr>
          <p:cNvPr id="419" name="矩形: 圆角 418"/>
          <p:cNvSpPr/>
          <p:nvPr/>
        </p:nvSpPr>
        <p:spPr>
          <a:xfrm>
            <a:off x="8048625" y="1628775"/>
            <a:ext cx="3457575" cy="4429125"/>
          </a:xfrm>
          <a:prstGeom prst="roundRect">
            <a:avLst>
              <a:gd name="adj" fmla="val 3857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20" name="矩形: 圆角 419"/>
          <p:cNvSpPr/>
          <p:nvPr/>
        </p:nvSpPr>
        <p:spPr>
          <a:xfrm>
            <a:off x="8296275" y="1857375"/>
            <a:ext cx="571500" cy="219075"/>
          </a:xfrm>
          <a:prstGeom prst="roundRect">
            <a:avLst>
              <a:gd name="adj" fmla="val 43478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1" name="文本框 420" descr="{&quot;isTemplate&quot;:true,&quot;type&quot;:&quot;text&quot;}"/>
          <p:cNvSpPr txBox="1"/>
          <p:nvPr/>
        </p:nvSpPr>
        <p:spPr>
          <a:xfrm>
            <a:off x="8296275" y="1857375"/>
            <a:ext cx="571500" cy="21907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错误三</a:t>
            </a:r>
            <a:endParaRPr/>
          </a:p>
        </p:txBody>
      </p:sp>
      <p:sp>
        <p:nvSpPr>
          <p:cNvPr id="422" name="文本框 421" descr="{&quot;isTemplate&quot;:true,&quot;type&quot;:&quot;text&quot;}"/>
          <p:cNvSpPr txBox="1"/>
          <p:nvPr/>
        </p:nvSpPr>
        <p:spPr>
          <a:xfrm>
            <a:off x="8296275" y="2190750"/>
            <a:ext cx="29622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A33"/>
                </a:solidFill>
                <a:latin typeface="Source Han Sans SC"/>
                <a:ea typeface="Source Han Sans SC"/>
              </a:rPr>
              <a:t>漏写或写错签名</a:t>
            </a:r>
            <a:endParaRPr/>
          </a:p>
        </p:txBody>
      </p:sp>
      <p:sp>
        <p:nvSpPr>
          <p:cNvPr id="423" name="文本框 422" descr="{&quot;isTemplate&quot;:true,&quot;type&quot;:&quot;text&quot;}"/>
          <p:cNvSpPr txBox="1"/>
          <p:nvPr/>
        </p:nvSpPr>
        <p:spPr>
          <a:xfrm>
            <a:off x="8296275" y="2505075"/>
            <a:ext cx="2962275" cy="7715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题干给出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Li Ming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就必须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原样照写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，不要改成自己的真实姓名；若题目标注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"You do not need to write the address"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，只写签名即可。</a:t>
            </a:r>
            <a:endParaRPr/>
          </a:p>
        </p:txBody>
      </p:sp>
      <p:sp>
        <p:nvSpPr>
          <p:cNvPr id="424" name="矩形: 圆角 423"/>
          <p:cNvSpPr/>
          <p:nvPr/>
        </p:nvSpPr>
        <p:spPr>
          <a:xfrm>
            <a:off x="8296275" y="3409950"/>
            <a:ext cx="2962275" cy="533400"/>
          </a:xfrm>
          <a:prstGeom prst="roundRect">
            <a:avLst>
              <a:gd name="adj" fmla="val 14286"/>
            </a:avLst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5" name="文本框 424" descr="{&quot;isTemplate&quot;:true,&quot;type&quot;:&quot;text&quot;}"/>
          <p:cNvSpPr txBox="1"/>
          <p:nvPr/>
        </p:nvSpPr>
        <p:spPr>
          <a:xfrm>
            <a:off x="8429625" y="3505200"/>
            <a:ext cx="2695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9E7020"/>
                </a:solidFill>
                <a:latin typeface="Source Han Sans SC"/>
                <a:ea typeface="Source Han Sans SC"/>
              </a:rPr>
              <a:t>× </a:t>
            </a:r>
            <a:r>
              <a:rPr lang="zh-CN" sz="1050" b="1">
                <a:solidFill>
                  <a:srgbClr val="9E7020"/>
                </a:solidFill>
                <a:latin typeface="Source Han Sans SC"/>
                <a:ea typeface="Source Han Sans SC"/>
              </a:rPr>
              <a:t>签名写成自己的名字</a:t>
            </a:r>
            <a:endParaRPr/>
          </a:p>
        </p:txBody>
      </p:sp>
      <p:sp>
        <p:nvSpPr>
          <p:cNvPr id="426" name="文本框 425" descr="{&quot;isTemplate&quot;:true,&quot;type&quot;:&quot;text&quot;}"/>
          <p:cNvSpPr txBox="1"/>
          <p:nvPr/>
        </p:nvSpPr>
        <p:spPr>
          <a:xfrm>
            <a:off x="8429625" y="3686175"/>
            <a:ext cx="2695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2E6E9E"/>
                </a:solidFill>
                <a:latin typeface="Source Han Sans SC"/>
                <a:ea typeface="Source Han Sans SC"/>
              </a:rPr>
              <a:t>√ </a:t>
            </a:r>
            <a:r>
              <a:rPr lang="zh-CN" sz="1050" b="1">
                <a:solidFill>
                  <a:srgbClr val="2E6E9E"/>
                </a:solidFill>
                <a:latin typeface="Source Han Sans SC"/>
                <a:ea typeface="Source Han Sans SC"/>
              </a:rPr>
              <a:t>按题干要求写</a:t>
            </a:r>
            <a:r>
              <a:rPr lang="en-US" sz="1050" b="1">
                <a:solidFill>
                  <a:srgbClr val="2E6E9E"/>
                </a:solidFill>
                <a:latin typeface="Source Han Sans SC"/>
                <a:ea typeface="Source Han Sans SC"/>
              </a:rPr>
              <a:t> Li Ming</a:t>
            </a:r>
            <a:endParaRPr/>
          </a:p>
        </p:txBody>
      </p:sp>
      <p:sp>
        <p:nvSpPr>
          <p:cNvPr id="427" name="矩形: 圆角 426"/>
          <p:cNvSpPr/>
          <p:nvPr/>
        </p:nvSpPr>
        <p:spPr>
          <a:xfrm>
            <a:off x="8296275" y="5410200"/>
            <a:ext cx="2962275" cy="419100"/>
          </a:xfrm>
          <a:prstGeom prst="roundRect">
            <a:avLst>
              <a:gd name="adj" fmla="val 18182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8" name="文本框 427" descr="{&quot;isTemplate&quot;:true,&quot;type&quot;:&quot;text&quot;}"/>
          <p:cNvSpPr txBox="1"/>
          <p:nvPr/>
        </p:nvSpPr>
        <p:spPr>
          <a:xfrm>
            <a:off x="8429625" y="5505450"/>
            <a:ext cx="26955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口诀：</a:t>
            </a:r>
            <a:r>
              <a:rPr lang="zh-CN" sz="975">
                <a:solidFill>
                  <a:srgbClr val="9E7020"/>
                </a:solidFill>
                <a:latin typeface="Source Han Sans SC"/>
                <a:ea typeface="Source Han Sans SC"/>
              </a:rPr>
              <a:t>审题时用下划线标出签名要求。</a:t>
            </a:r>
            <a:endParaRPr/>
          </a:p>
        </p:txBody>
      </p:sp>
      <p:sp>
        <p:nvSpPr>
          <p:cNvPr id="429" name="文本框 428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06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1E2A33', position: 'relative', overflow: 'hidden', fontFamily: &quot;'Source Han Sans SC', sans-serif&quot; }}&gt;&#10;  &lt;Box style={{ position: 'absolute', top: -120, right: -100, width: 440, height: 440, borderRadius: 220, background: 'linear-gradient(135deg, #FFB84D 0%, #F59E0B 100%)', opacity: 0.9 }} /&gt;&#10;  &lt;Box style={{ position: 'absolute', bottom: -130, left: -80, width: 340, height: 340, borderRadius: 170, background: '#2E86DE', opacity: 0.22 }} /&gt;&#10;  &lt;Text style={{ position: 'absolute', right: 70, bottom: -60, fontFamily: &quot;'Source Han Serif SC', serif&quot;, fontSize: 260, fontWeight: 'bold', color: '#FFFFFF', opacity: 0.07 }}&gt;02&lt;/Text&gt;&#10;&#10;  &lt;Box style={{ position: 'relative', zIndex: 1, width: '100%', height: '100%', flexDirection: 'column', justifyContent: 'center', paddingLeft: 96 }}&gt;&#10;    &lt;Box style={{ flexDirection: 'row', alignItems: 'center', gap: 14, marginBottom: 28 }}&gt;&#10;      &lt;Box style={{ width: 34, height: 4, background: '#F59E0B', borderRadius: 2 }} /&gt;&#10;      &lt;Text style={{ fontSize: 15, fontWeight: 'bold', color: '#FFB84D', letterSpacing: 4 }}&gt;PART 02 · CHAPTER TWO&lt;/Text&gt;&#10;    &lt;/Box&gt;&#10;    &lt;Text style={{ fontFamily: &quot;'Source Han Serif SC', serif&quot;, fontSize: 62, fontWeight: 'bold', color: '#FFFFFF', letterSpacing: 4, marginBottom: 26 }}&gt;&#10;      万能结构与句型库&#10;    &lt;/Text&gt;&#10;    &lt;Text style={{ fontSize: 17, color: '#B9C2CB', lineHeight: 1.8 }}&gt;&#10;      一个三段式框架 + 三个句型库，{'\n'}覆盖推荐、建议、申请、邀请等全部书信题型。&#10;    &lt;/Text&gt;&#10;  &lt;/Box&gt;&#10;&#10;  &lt;Text style={{ position: 'absolute', right: 72, bottom: 24, fontSize: 12, color: '#8A97A3' }}&gt;&#10;    &lt;span style={{ fontWeight: 'bold' }}&gt;07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矩形 4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2" name="任意多边形: 形状 431"/>
          <p:cNvSpPr/>
          <p:nvPr/>
        </p:nvSpPr>
        <p:spPr>
          <a:xfrm>
            <a:off x="8953500" y="-1143000"/>
            <a:ext cx="4191000" cy="4191000"/>
          </a:xfrm>
          <a:custGeom>
            <a:avLst/>
            <a:gdLst/>
            <a:ahLst/>
            <a:cxnLst/>
            <a:rect l="0" t="0" r="0" b="0"/>
            <a:pathLst>
              <a:path w="440" h="440">
                <a:moveTo>
                  <a:pt x="340" y="404"/>
                </a:moveTo>
                <a:lnTo>
                  <a:pt x="339" y="405"/>
                </a:lnTo>
                <a:lnTo>
                  <a:pt x="334" y="408"/>
                </a:lnTo>
                <a:lnTo>
                  <a:pt x="329" y="411"/>
                </a:lnTo>
                <a:lnTo>
                  <a:pt x="325" y="413"/>
                </a:lnTo>
                <a:lnTo>
                  <a:pt x="320" y="416"/>
                </a:lnTo>
                <a:lnTo>
                  <a:pt x="315" y="418"/>
                </a:lnTo>
                <a:lnTo>
                  <a:pt x="311" y="421"/>
                </a:lnTo>
                <a:lnTo>
                  <a:pt x="306" y="423"/>
                </a:lnTo>
                <a:lnTo>
                  <a:pt x="301" y="425"/>
                </a:lnTo>
                <a:lnTo>
                  <a:pt x="296" y="427"/>
                </a:lnTo>
                <a:lnTo>
                  <a:pt x="291" y="428"/>
                </a:lnTo>
                <a:lnTo>
                  <a:pt x="285" y="430"/>
                </a:lnTo>
                <a:lnTo>
                  <a:pt x="280" y="432"/>
                </a:lnTo>
                <a:lnTo>
                  <a:pt x="275" y="433"/>
                </a:lnTo>
                <a:lnTo>
                  <a:pt x="270" y="434"/>
                </a:lnTo>
                <a:lnTo>
                  <a:pt x="264" y="436"/>
                </a:lnTo>
                <a:lnTo>
                  <a:pt x="259" y="437"/>
                </a:lnTo>
                <a:lnTo>
                  <a:pt x="253" y="437"/>
                </a:lnTo>
                <a:lnTo>
                  <a:pt x="248" y="438"/>
                </a:lnTo>
                <a:lnTo>
                  <a:pt x="242" y="439"/>
                </a:lnTo>
                <a:lnTo>
                  <a:pt x="237" y="439"/>
                </a:lnTo>
                <a:lnTo>
                  <a:pt x="231" y="440"/>
                </a:lnTo>
                <a:lnTo>
                  <a:pt x="226" y="440"/>
                </a:lnTo>
                <a:lnTo>
                  <a:pt x="220" y="440"/>
                </a:lnTo>
                <a:lnTo>
                  <a:pt x="214" y="440"/>
                </a:lnTo>
                <a:lnTo>
                  <a:pt x="209" y="440"/>
                </a:lnTo>
                <a:lnTo>
                  <a:pt x="203" y="439"/>
                </a:lnTo>
                <a:lnTo>
                  <a:pt x="198" y="439"/>
                </a:lnTo>
                <a:lnTo>
                  <a:pt x="192" y="438"/>
                </a:lnTo>
                <a:lnTo>
                  <a:pt x="187" y="437"/>
                </a:lnTo>
                <a:lnTo>
                  <a:pt x="181" y="437"/>
                </a:lnTo>
                <a:lnTo>
                  <a:pt x="176" y="436"/>
                </a:lnTo>
                <a:lnTo>
                  <a:pt x="170" y="434"/>
                </a:lnTo>
                <a:lnTo>
                  <a:pt x="165" y="433"/>
                </a:lnTo>
                <a:lnTo>
                  <a:pt x="160" y="432"/>
                </a:lnTo>
                <a:lnTo>
                  <a:pt x="155" y="430"/>
                </a:lnTo>
                <a:lnTo>
                  <a:pt x="149" y="428"/>
                </a:lnTo>
                <a:lnTo>
                  <a:pt x="144" y="427"/>
                </a:lnTo>
                <a:lnTo>
                  <a:pt x="139" y="425"/>
                </a:lnTo>
                <a:lnTo>
                  <a:pt x="134" y="423"/>
                </a:lnTo>
                <a:lnTo>
                  <a:pt x="129" y="421"/>
                </a:lnTo>
                <a:lnTo>
                  <a:pt x="125" y="418"/>
                </a:lnTo>
                <a:lnTo>
                  <a:pt x="120" y="416"/>
                </a:lnTo>
                <a:lnTo>
                  <a:pt x="115" y="413"/>
                </a:lnTo>
                <a:lnTo>
                  <a:pt x="111" y="411"/>
                </a:lnTo>
                <a:lnTo>
                  <a:pt x="106" y="408"/>
                </a:lnTo>
                <a:lnTo>
                  <a:pt x="101" y="405"/>
                </a:lnTo>
                <a:lnTo>
                  <a:pt x="97" y="402"/>
                </a:lnTo>
                <a:lnTo>
                  <a:pt x="93" y="399"/>
                </a:lnTo>
                <a:lnTo>
                  <a:pt x="88" y="396"/>
                </a:lnTo>
                <a:lnTo>
                  <a:pt x="84" y="393"/>
                </a:lnTo>
                <a:lnTo>
                  <a:pt x="80" y="390"/>
                </a:lnTo>
                <a:lnTo>
                  <a:pt x="76" y="386"/>
                </a:lnTo>
                <a:lnTo>
                  <a:pt x="72" y="383"/>
                </a:lnTo>
                <a:lnTo>
                  <a:pt x="68" y="379"/>
                </a:lnTo>
                <a:lnTo>
                  <a:pt x="64" y="376"/>
                </a:lnTo>
                <a:lnTo>
                  <a:pt x="61" y="372"/>
                </a:lnTo>
                <a:lnTo>
                  <a:pt x="57" y="368"/>
                </a:lnTo>
                <a:lnTo>
                  <a:pt x="54" y="364"/>
                </a:lnTo>
                <a:lnTo>
                  <a:pt x="50" y="360"/>
                </a:lnTo>
                <a:lnTo>
                  <a:pt x="47" y="356"/>
                </a:lnTo>
                <a:lnTo>
                  <a:pt x="44" y="352"/>
                </a:lnTo>
                <a:lnTo>
                  <a:pt x="41" y="347"/>
                </a:lnTo>
                <a:lnTo>
                  <a:pt x="38" y="343"/>
                </a:lnTo>
                <a:lnTo>
                  <a:pt x="35" y="339"/>
                </a:lnTo>
                <a:lnTo>
                  <a:pt x="32" y="334"/>
                </a:lnTo>
                <a:lnTo>
                  <a:pt x="29" y="329"/>
                </a:lnTo>
                <a:lnTo>
                  <a:pt x="27" y="325"/>
                </a:lnTo>
                <a:lnTo>
                  <a:pt x="24" y="320"/>
                </a:lnTo>
                <a:lnTo>
                  <a:pt x="22" y="315"/>
                </a:lnTo>
                <a:lnTo>
                  <a:pt x="19" y="311"/>
                </a:lnTo>
                <a:lnTo>
                  <a:pt x="17" y="306"/>
                </a:lnTo>
                <a:lnTo>
                  <a:pt x="15" y="301"/>
                </a:lnTo>
                <a:lnTo>
                  <a:pt x="13" y="296"/>
                </a:lnTo>
                <a:lnTo>
                  <a:pt x="12" y="291"/>
                </a:lnTo>
                <a:lnTo>
                  <a:pt x="10" y="285"/>
                </a:lnTo>
                <a:lnTo>
                  <a:pt x="8" y="280"/>
                </a:lnTo>
                <a:lnTo>
                  <a:pt x="7" y="275"/>
                </a:lnTo>
                <a:lnTo>
                  <a:pt x="6" y="270"/>
                </a:lnTo>
                <a:lnTo>
                  <a:pt x="4" y="264"/>
                </a:lnTo>
                <a:lnTo>
                  <a:pt x="3" y="259"/>
                </a:lnTo>
                <a:lnTo>
                  <a:pt x="3" y="253"/>
                </a:lnTo>
                <a:lnTo>
                  <a:pt x="2" y="248"/>
                </a:lnTo>
                <a:lnTo>
                  <a:pt x="1" y="242"/>
                </a:lnTo>
                <a:lnTo>
                  <a:pt x="1" y="237"/>
                </a:lnTo>
                <a:lnTo>
                  <a:pt x="0" y="231"/>
                </a:lnTo>
                <a:lnTo>
                  <a:pt x="0" y="226"/>
                </a:lnTo>
                <a:lnTo>
                  <a:pt x="0" y="220"/>
                </a:lnTo>
                <a:lnTo>
                  <a:pt x="0" y="214"/>
                </a:lnTo>
                <a:lnTo>
                  <a:pt x="0" y="209"/>
                </a:lnTo>
                <a:lnTo>
                  <a:pt x="1" y="203"/>
                </a:lnTo>
                <a:lnTo>
                  <a:pt x="1" y="198"/>
                </a:lnTo>
                <a:lnTo>
                  <a:pt x="2" y="192"/>
                </a:lnTo>
                <a:lnTo>
                  <a:pt x="3" y="187"/>
                </a:lnTo>
                <a:lnTo>
                  <a:pt x="3" y="181"/>
                </a:lnTo>
                <a:lnTo>
                  <a:pt x="4" y="176"/>
                </a:lnTo>
                <a:lnTo>
                  <a:pt x="6" y="170"/>
                </a:lnTo>
                <a:lnTo>
                  <a:pt x="7" y="165"/>
                </a:lnTo>
                <a:lnTo>
                  <a:pt x="8" y="160"/>
                </a:lnTo>
                <a:lnTo>
                  <a:pt x="10" y="155"/>
                </a:lnTo>
                <a:lnTo>
                  <a:pt x="12" y="149"/>
                </a:lnTo>
                <a:lnTo>
                  <a:pt x="13" y="144"/>
                </a:lnTo>
                <a:lnTo>
                  <a:pt x="15" y="139"/>
                </a:lnTo>
                <a:lnTo>
                  <a:pt x="17" y="134"/>
                </a:lnTo>
                <a:lnTo>
                  <a:pt x="19" y="129"/>
                </a:lnTo>
                <a:lnTo>
                  <a:pt x="22" y="125"/>
                </a:lnTo>
                <a:lnTo>
                  <a:pt x="24" y="120"/>
                </a:lnTo>
                <a:lnTo>
                  <a:pt x="340" y="120"/>
                </a:lnTo>
                <a:close/>
              </a:path>
            </a:pathLst>
          </a:custGeom>
          <a:gradFill>
            <a:gsLst>
              <a:gs pos="0">
                <a:srgbClr val="FFB84D">
                  <a:alpha val="90000"/>
                </a:srgbClr>
              </a:gs>
              <a:gs pos="100000">
                <a:srgbClr val="F59E0B">
                  <a:alpha val="9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433" name="任意多边形: 形状 432"/>
          <p:cNvSpPr/>
          <p:nvPr/>
        </p:nvSpPr>
        <p:spPr>
          <a:xfrm>
            <a:off x="-762000" y="4857750"/>
            <a:ext cx="3238500" cy="3238500"/>
          </a:xfrm>
          <a:custGeom>
            <a:avLst/>
            <a:gdLst/>
            <a:ahLst/>
            <a:cxnLst/>
            <a:rect l="0" t="0" r="0" b="0"/>
            <a:pathLst>
              <a:path w="340" h="340">
                <a:moveTo>
                  <a:pt x="174" y="0"/>
                </a:moveTo>
                <a:cubicBezTo>
                  <a:pt x="226" y="1"/>
                  <a:pt x="274" y="26"/>
                  <a:pt x="305" y="67"/>
                </a:cubicBezTo>
                <a:cubicBezTo>
                  <a:pt x="336" y="107"/>
                  <a:pt x="347" y="160"/>
                  <a:pt x="335" y="210"/>
                </a:cubicBezTo>
                <a:lnTo>
                  <a:pt x="80" y="210"/>
                </a:lnTo>
                <a:lnTo>
                  <a:pt x="80" y="26"/>
                </a:lnTo>
                <a:cubicBezTo>
                  <a:pt x="107" y="9"/>
                  <a:pt x="138" y="0"/>
                  <a:pt x="170" y="0"/>
                </a:cubicBezTo>
                <a:close/>
              </a:path>
            </a:pathLst>
          </a:custGeom>
          <a:solidFill>
            <a:srgbClr val="2E86DE">
              <a:alpha val="2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4" name="文本框 433" descr="{&quot;isTemplate&quot;:true,&quot;type&quot;:&quot;text&quot;}"/>
          <p:cNvSpPr txBox="1"/>
          <p:nvPr/>
        </p:nvSpPr>
        <p:spPr>
          <a:xfrm>
            <a:off x="8229600" y="4457700"/>
            <a:ext cx="3295650" cy="2971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0" b="1">
                <a:solidFill>
                  <a:srgbClr val="FFFFFF">
                    <a:alpha val="7000"/>
                  </a:srgbClr>
                </a:solidFill>
                <a:latin typeface="Source Han Serif SC"/>
                <a:ea typeface="Source Han Serif SC"/>
              </a:rPr>
              <a:t>02</a:t>
            </a:r>
            <a:endParaRPr/>
          </a:p>
        </p:txBody>
      </p:sp>
      <p:sp>
        <p:nvSpPr>
          <p:cNvPr id="435" name="文本框 434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8A97A3"/>
                </a:solidFill>
                <a:latin typeface="Source Han Sans SC"/>
                <a:ea typeface="Source Han Sans SC"/>
              </a:rPr>
              <a:t>07</a:t>
            </a:r>
            <a:r>
              <a:rPr lang="en-US" sz="900">
                <a:solidFill>
                  <a:srgbClr val="8A97A3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  <p:sp>
        <p:nvSpPr>
          <p:cNvPr id="436" name="矩形: 圆角 435"/>
          <p:cNvSpPr/>
          <p:nvPr/>
        </p:nvSpPr>
        <p:spPr>
          <a:xfrm>
            <a:off x="914400" y="2447925"/>
            <a:ext cx="3238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7" name="文本框 436" descr="{&quot;isTemplate&quot;:true,&quot;type&quot;:&quot;text&quot;}"/>
          <p:cNvSpPr txBox="1"/>
          <p:nvPr/>
        </p:nvSpPr>
        <p:spPr>
          <a:xfrm>
            <a:off x="1371600" y="2381250"/>
            <a:ext cx="26098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300">
                <a:solidFill>
                  <a:srgbClr val="FFB84D"/>
                </a:solidFill>
                <a:latin typeface="Source Han Sans SC"/>
                <a:ea typeface="Source Han Sans SC"/>
              </a:rPr>
              <a:t>PART 02 · CHAPTER TWO</a:t>
            </a:r>
            <a:endParaRPr/>
          </a:p>
        </p:txBody>
      </p:sp>
      <p:sp>
        <p:nvSpPr>
          <p:cNvPr id="438" name="文本框 437" descr="{&quot;isTemplate&quot;:true,&quot;type&quot;:&quot;text&quot;}"/>
          <p:cNvSpPr txBox="1"/>
          <p:nvPr/>
        </p:nvSpPr>
        <p:spPr>
          <a:xfrm>
            <a:off x="914400" y="2819400"/>
            <a:ext cx="11277600" cy="7143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4650" b="1" spc="300">
                <a:solidFill>
                  <a:srgbClr val="FFFFFF"/>
                </a:solidFill>
                <a:latin typeface="Source Han Serif SC"/>
                <a:ea typeface="Source Han Serif SC"/>
              </a:rPr>
              <a:t>万能结构与句型库</a:t>
            </a:r>
            <a:endParaRPr/>
          </a:p>
        </p:txBody>
      </p:sp>
      <p:sp>
        <p:nvSpPr>
          <p:cNvPr id="439" name="文本框 438" descr="{&quot;isTemplate&quot;:true,&quot;type&quot;:&quot;text&quot;}"/>
          <p:cNvSpPr txBox="1"/>
          <p:nvPr/>
        </p:nvSpPr>
        <p:spPr>
          <a:xfrm>
            <a:off x="914400" y="3781425"/>
            <a:ext cx="11277600" cy="704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80000"/>
              </a:lnSpc>
            </a:pPr>
            <a:r>
              <a:rPr lang="zh-CN" sz="1275">
                <a:solidFill>
                  <a:srgbClr val="B9C2CB"/>
                </a:solidFill>
                <a:latin typeface="Source Han Sans SC"/>
                <a:ea typeface="Source Han Sans SC"/>
              </a:rPr>
              <a:t>一个三段式框架</a:t>
            </a:r>
            <a:r>
              <a:rPr lang="en-US" sz="1275">
                <a:solidFill>
                  <a:srgbClr val="B9C2CB"/>
                </a:solidFill>
                <a:latin typeface="Source Han Sans SC"/>
                <a:ea typeface="Source Han Sans SC"/>
              </a:rPr>
              <a:t> + </a:t>
            </a:r>
            <a:r>
              <a:rPr lang="zh-CN" sz="1275">
                <a:solidFill>
                  <a:srgbClr val="B9C2CB"/>
                </a:solidFill>
                <a:latin typeface="Source Han Sans SC"/>
                <a:ea typeface="Source Han Sans SC"/>
              </a:rPr>
              <a:t>三个句型库，</a:t>
            </a:r>
            <a:endParaRPr/>
          </a:p>
          <a:p>
            <a:pPr>
              <a:lnSpc>
                <a:spcPct val="180000"/>
              </a:lnSpc>
            </a:pPr>
            <a:r>
              <a:rPr lang="zh-CN" sz="1275">
                <a:solidFill>
                  <a:srgbClr val="B9C2CB"/>
                </a:solidFill>
                <a:latin typeface="Source Han Sans SC"/>
                <a:ea typeface="Source Han Sans SC"/>
              </a:rPr>
              <a:t>覆盖推荐、建议、申请、邀请等全部书信题型。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PART 02 · 万能结构与句型库&lt;/Text&gt;&#10;    &lt;/Box&gt;&#10;    &lt;Text style={{ fontSize: 34, fontWeight: 'bold', color: '#1E2A33' }}&gt;三段式黄金配比：30 · 80 · 30&lt;/Text&gt;&#10;  &lt;/Box&gt;&#10;  &lt;Box style={{ position: 'absolute', top: 118, left: 72, width: 1136, height: 1, background: '#E0D9CA' }} /&gt;&#10;&#10;  &lt;Box style={{ position: 'absolute', top: 134, left: 72, width: 1136, height: 502, flexDirection: 'row', gap: 36 }}&gt;&#10;    &lt;Box style={{ width: 660, flexDirection: 'column', gap: 16 }}&gt;&#10;      &lt;Box style={{ flex: 1, flexDirection: 'row', alignItems: 'center', background: '#FFFFFF', borderRadius: 14, padding: '18px 26px', gap: 24, boxShadow: '0 4px 20px rgba(30,42,51,0.08)' }}&gt;&#10;        &lt;Text style={{ fontFamily: &quot;'Source Han Serif SC', serif&quot;, fontSize: 64, fontWeight: 'bold', color: '#F59E0B', width: 110 }}&gt;30&lt;span style={{ fontSize: 20 }}&gt;词&lt;/span&gt;&lt;/Text&gt;&#10;        &lt;Box style={{ flex: 1 }}&gt;&#10;          &lt;Text style={{ fontSize: 18, fontWeight: 'bold', color: '#1E2A33', marginBottom: 5 }}&gt;开头段 · 自我介绍 + 写信目的&lt;/Text&gt;&#10;          &lt;Text style={{ fontSize: 13, color: '#5F6B78', lineHeight: 1.55 }}&gt;&quot;I am [身份], and I am writing to [目的] about [主题].&quot;&lt;/Text&gt;&#10;        &lt;/Box&gt;&#10;      &lt;/Box&gt;&#10;      &lt;Box style={{ flex: 1.25, flexDirection: 'row', alignItems: 'center', background: '#1E2A33', borderRadius: 14, padding: '18px 26px', gap: 24, boxShadow: '0 4px 20px rgba(30,42,51,0.18)' }}&gt;&#10;        &lt;Text style={{ fontFamily: &quot;'Source Han Serif SC', serif&quot;, fontSize: 78, fontWeight: 'bold', color: '#FFB84D', width: 130 }}&gt;80&lt;span style={{ fontSize: 22 }}&gt;词&lt;/span&gt;&lt;/Text&gt;&#10;        &lt;Box style={{ flex: 1 }}&gt;&#10;          &lt;Text style={{ fontSize: 19, fontWeight: 'bold', color: '#FFFFFF', marginBottom: 5 }}&gt;主体段 · 分点展开 2–3 个要点&lt;/Text&gt;&#10;          &lt;Text style={{ fontSize: 13, color: '#B9C2CB', lineHeight: 1.6 }}&gt;全信核心，占七成篇幅；每个要点至少两句——第一句亮观点，第二句给原因或例子。&lt;/Text&gt;&#10;        &lt;/Box&gt;&#10;      &lt;/Box&gt;&#10;      &lt;Box style={{ flex: 1, flexDirection: 'row', alignItems: 'center', background: '#FFFFFF', borderRadius: 14, padding: '18px 26px', gap: 24, boxShadow: '0 4px 20px rgba(30,42,51,0.08)' }}&gt;&#10;        &lt;Text style={{ fontFamily: &quot;'Source Han Serif SC', serif&quot;, fontSize: 64, fontWeight: 'bold', color: '#F59E0B', width: 110 }}&gt;30&lt;span style={{ fontSize: 20 }}&gt;词&lt;/span&gt;&lt;/Text&gt;&#10;        &lt;Box style={{ flex: 1 }}&gt;&#10;          &lt;Text style={{ fontSize: 18, fontWeight: 'bold', color: '#1E2A33', marginBottom: 5 }}&gt;结尾段 · 期待回复 + 祝愿&lt;/Text&gt;&#10;          &lt;Text style={{ fontSize: 13, color: '#5F6B78', lineHeight: 1.55 }}&gt;&quot;I am looking forward to your favorable reply.&quot;&lt;/Text&gt;&#10;        &lt;/Box&gt;&#10;      &lt;/Box&gt;&#10;    &lt;/Box&gt;&#10;&#10;    &lt;Box style={{ flex: 1, background: '#FFFFFF', borderRadius: 14, padding: '22px 26px', boxShadow: '0 4px 20px rgba(30,42,51,0.08)', flexDirection: 'column' }}&gt;&#10;      &lt;Text style={{ fontSize: 16, fontWeight: 'bold', color: '#1E2A33', marginBottom: 16 }}&gt;30 分钟时间分配&lt;/Text&gt;&#10;      &lt;Box style={{ flexDirection: 'row', gap: 14, marginBottom: 16 }}&gt;&#10;        &lt;Text style={{ fontSize: 13, fontWeight: 'bold', color: '#2E6E9E', background: '#EAF3FC', borderRadius: 10, padding: '4px 10px', height: 26 }}&gt;0–5 min&lt;/Text&gt;&#10;        &lt;Box style={{ flex: 1 }}&gt;&#10;          &lt;Text style={{ fontSize: 14.5, fontWeight: 'bold', color: '#1E2A33', marginBottom: 3 }}&gt;审题构思&lt;/Text&gt;&#10;          &lt;Text style={{ fontSize: 12.5, color: '#5F6B78', lineHeight: 1.5 }}&gt;圈出收信人身份、写作任务与 2–3 个内容要点&lt;/Text&gt;&#10;        &lt;/Box&gt;&#10;      &lt;/Box&gt;&#10;      &lt;Box style={{ flexDirection: 'row', gap: 14, marginBottom: 16 }}&gt;&#10;        &lt;Text style={{ fontSize: 13, fontWeight: 'bold', color: '#9E7020', background: '#FDF3E3', borderRadius: 10, padding: '4px 10px', height: 26 }}&gt;5–25 min&lt;/Text&gt;&#10;        &lt;Box style={{ flex: 1 }}&gt;&#10;          &lt;Text style={{ fontSize: 14.5, fontWeight: 'bold', color: '#1E2A33', marginBottom: 3 }}&gt;集中写作&lt;/Text&gt;&#10;          &lt;Text style={{ fontSize: 12.5, color: '#5F6B78', lineHeight: 1.5 }}&gt;按三段式套模板快速展开，每写完一个要点回看是否切题&lt;/Text&gt;&#10;        &lt;/Box&gt;&#10;      &lt;/Box&gt;&#10;      &lt;Box style={{ flexDirection: 'row', gap: 14 }}&gt;&#10;        &lt;Text style={{ fontSize: 13, fontWeight: 'bold', color: '#2E6E9E', background: '#EAF3FC', borderRadius: 10, padding: '4px 10px', height: 26 }}&gt;25–30 min&lt;/Text&gt;&#10;        &lt;Box style={{ flex: 1 }}&gt;&#10;          &lt;Text style={{ fontSize: 14.5, fontWeight: 'bold', color: '#1E2A33', marginBottom: 3 }}&gt;检查修改&lt;/Text&gt;&#10;          &lt;Text style={{ fontSize: 12.5, color: '#5F6B78', lineHeight: 1.5 }}&gt;第一遍查语法拼写，第二遍查格式（称呼逗号、签名位置）&lt;/Text&gt;&#10;        &lt;/Box&gt;&#10;      &lt;/Box&gt;&#10;    &lt;/Box&gt;&#10;  &lt;/Box&gt;&#10;&#10;  &lt;Box style={{ position: 'absolute', left: 72, bottom: 56, width: 1136, background: '#FDF3E3', borderRadius: 10, padding: '12px 20px' }}&gt;&#10;    &lt;Text style={{ fontSize: 14, color: '#9E7020' }}&gt;&#10;      &lt;span style={{ fontWeight: 'bold' }}&gt;为什么是 30·80·30？&lt;/span&gt;词数配比对应评分的&quot;内容完整性&quot;与&quot;结构清晰&quot;两个维度——比例失衡的&quot;头重脚轻&quot;信件，很难进入高分档。&#10;    &lt;/Text&gt;&#10;  &lt;/Box&gt;&#10;&#10;  &lt;Text style={{ position: 'absolute', right: 72, bottom: 24, fontSize: 12, color: '#5F6B78' }}&gt;&#10;    &lt;span style={{ fontWeight: 'bold' }}&gt;08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矩形 4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42" name="矩形: 圆角 441"/>
          <p:cNvSpPr/>
          <p:nvPr/>
        </p:nvSpPr>
        <p:spPr>
          <a:xfrm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43" name="文本框 442" descr="{&quot;isTemplate&quot;:true,&quot;type&quot;:&quot;text&quot;}"/>
          <p:cNvSpPr txBox="1"/>
          <p:nvPr/>
        </p:nvSpPr>
        <p:spPr>
          <a:xfrm>
            <a:off x="1028700" y="285750"/>
            <a:ext cx="19812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PART 02 ·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万能结构与句型库</a:t>
            </a:r>
            <a:endParaRPr/>
          </a:p>
        </p:txBody>
      </p:sp>
      <p:sp>
        <p:nvSpPr>
          <p:cNvPr id="444" name="文本框 443" descr="{&quot;isTemplate&quot;:true,&quot;type&quot;:&quot;text&quot;}"/>
          <p:cNvSpPr txBox="1"/>
          <p:nvPr/>
        </p:nvSpPr>
        <p:spPr>
          <a:xfrm>
            <a:off x="685800" y="533400"/>
            <a:ext cx="108204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三段式黄金配比：</a:t>
            </a:r>
            <a:r>
              <a:rPr lang="en-US" sz="2550" b="1">
                <a:solidFill>
                  <a:srgbClr val="1E2A33"/>
                </a:solidFill>
                <a:latin typeface="Source Han Sans SC"/>
                <a:ea typeface="Source Han Sans SC"/>
              </a:rPr>
              <a:t>30 · 80 · 30</a:t>
            </a:r>
            <a:endParaRPr/>
          </a:p>
        </p:txBody>
      </p:sp>
      <p:sp>
        <p:nvSpPr>
          <p:cNvPr id="445" name="矩形 444"/>
          <p:cNvSpPr/>
          <p:nvPr/>
        </p:nvSpPr>
        <p:spPr>
          <a:xfrm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46" name="矩形: 圆角 445"/>
          <p:cNvSpPr/>
          <p:nvPr/>
        </p:nvSpPr>
        <p:spPr>
          <a:xfrm>
            <a:off x="685800" y="1276350"/>
            <a:ext cx="6286500" cy="1409700"/>
          </a:xfrm>
          <a:prstGeom prst="roundRect">
            <a:avLst>
              <a:gd name="adj" fmla="val 9459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47" name="文本框 446" descr="{&quot;isTemplate&quot;:true,&quot;type&quot;:&quot;text&quot;}"/>
          <p:cNvSpPr txBox="1"/>
          <p:nvPr/>
        </p:nvSpPr>
        <p:spPr>
          <a:xfrm>
            <a:off x="933450" y="1619250"/>
            <a:ext cx="1047750" cy="7334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4800" b="1">
                <a:solidFill>
                  <a:srgbClr val="F59E0B"/>
                </a:solidFill>
                <a:latin typeface="Source Han Serif SC"/>
                <a:ea typeface="Source Han Serif SC"/>
              </a:rPr>
              <a:t>30</a:t>
            </a:r>
            <a:r>
              <a:rPr lang="zh-CN" sz="1500" b="1">
                <a:solidFill>
                  <a:srgbClr val="F59E0B"/>
                </a:solidFill>
                <a:latin typeface="Source Han Serif SC"/>
                <a:ea typeface="Source Han Serif SC"/>
              </a:rPr>
              <a:t>词</a:t>
            </a:r>
            <a:endParaRPr/>
          </a:p>
        </p:txBody>
      </p:sp>
      <p:sp>
        <p:nvSpPr>
          <p:cNvPr id="448" name="文本框 447" descr="{&quot;isTemplate&quot;:true,&quot;type&quot;:&quot;text&quot;}"/>
          <p:cNvSpPr txBox="1"/>
          <p:nvPr/>
        </p:nvSpPr>
        <p:spPr>
          <a:xfrm>
            <a:off x="2209800" y="1733550"/>
            <a:ext cx="45148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E2A33"/>
                </a:solidFill>
                <a:latin typeface="Source Han Sans SC"/>
                <a:ea typeface="Source Han Sans SC"/>
              </a:rPr>
              <a:t>开头段</a:t>
            </a:r>
            <a:r>
              <a:rPr lang="en-US" sz="1350" b="1">
                <a:solidFill>
                  <a:srgbClr val="1E2A33"/>
                </a:solidFill>
                <a:latin typeface="Source Han Sans SC"/>
                <a:ea typeface="Source Han Sans SC"/>
              </a:rPr>
              <a:t> · </a:t>
            </a:r>
            <a:r>
              <a:rPr lang="zh-CN" sz="1350" b="1">
                <a:solidFill>
                  <a:srgbClr val="1E2A33"/>
                </a:solidFill>
                <a:latin typeface="Source Han Sans SC"/>
                <a:ea typeface="Source Han Sans SC"/>
              </a:rPr>
              <a:t>自我介绍</a:t>
            </a:r>
            <a:r>
              <a:rPr lang="en-US" sz="1350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1350" b="1">
                <a:solidFill>
                  <a:srgbClr val="1E2A33"/>
                </a:solidFill>
                <a:latin typeface="Source Han Sans SC"/>
                <a:ea typeface="Source Han Sans SC"/>
              </a:rPr>
              <a:t>写信目的</a:t>
            </a:r>
            <a:endParaRPr/>
          </a:p>
        </p:txBody>
      </p:sp>
      <p:sp>
        <p:nvSpPr>
          <p:cNvPr id="449" name="文本框 448" descr="{&quot;isTemplate&quot;:true,&quot;type&quot;:&quot;text&quot;}"/>
          <p:cNvSpPr txBox="1"/>
          <p:nvPr/>
        </p:nvSpPr>
        <p:spPr>
          <a:xfrm>
            <a:off x="2209800" y="1990725"/>
            <a:ext cx="45148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975">
                <a:solidFill>
                  <a:srgbClr val="5F6B78"/>
                </a:solidFill>
                <a:latin typeface="Source Han Sans SC"/>
                <a:ea typeface="Source Han Sans SC"/>
              </a:rPr>
              <a:t>"I am [</a:t>
            </a:r>
            <a:r>
              <a:rPr lang="zh-CN" sz="975">
                <a:solidFill>
                  <a:srgbClr val="5F6B78"/>
                </a:solidFill>
                <a:latin typeface="Source Han Sans SC"/>
                <a:ea typeface="Source Han Sans SC"/>
              </a:rPr>
              <a:t>身份</a:t>
            </a:r>
            <a:r>
              <a:rPr lang="en-US" sz="975">
                <a:solidFill>
                  <a:srgbClr val="5F6B78"/>
                </a:solidFill>
                <a:latin typeface="Source Han Sans SC"/>
                <a:ea typeface="Source Han Sans SC"/>
              </a:rPr>
              <a:t>], and I am writing to [</a:t>
            </a:r>
            <a:r>
              <a:rPr lang="zh-CN" sz="975">
                <a:solidFill>
                  <a:srgbClr val="5F6B78"/>
                </a:solidFill>
                <a:latin typeface="Source Han Sans SC"/>
                <a:ea typeface="Source Han Sans SC"/>
              </a:rPr>
              <a:t>目的</a:t>
            </a:r>
            <a:r>
              <a:rPr lang="en-US" sz="975">
                <a:solidFill>
                  <a:srgbClr val="5F6B78"/>
                </a:solidFill>
                <a:latin typeface="Source Han Sans SC"/>
                <a:ea typeface="Source Han Sans SC"/>
              </a:rPr>
              <a:t>] about [</a:t>
            </a:r>
            <a:r>
              <a:rPr lang="zh-CN" sz="975">
                <a:solidFill>
                  <a:srgbClr val="5F6B78"/>
                </a:solidFill>
                <a:latin typeface="Source Han Sans SC"/>
                <a:ea typeface="Source Han Sans SC"/>
              </a:rPr>
              <a:t>主题</a:t>
            </a:r>
            <a:r>
              <a:rPr lang="en-US" sz="975">
                <a:solidFill>
                  <a:srgbClr val="5F6B78"/>
                </a:solidFill>
                <a:latin typeface="Source Han Sans SC"/>
                <a:ea typeface="Source Han Sans SC"/>
              </a:rPr>
              <a:t>]."</a:t>
            </a:r>
            <a:endParaRPr/>
          </a:p>
        </p:txBody>
      </p:sp>
      <p:sp>
        <p:nvSpPr>
          <p:cNvPr id="450" name="矩形: 圆角 449"/>
          <p:cNvSpPr/>
          <p:nvPr/>
        </p:nvSpPr>
        <p:spPr>
          <a:xfrm>
            <a:off x="685800" y="2838450"/>
            <a:ext cx="6286500" cy="1657350"/>
          </a:xfrm>
          <a:prstGeom prst="roundRect">
            <a:avLst>
              <a:gd name="adj" fmla="val 8046"/>
            </a:avLst>
          </a:prstGeom>
          <a:solidFill>
            <a:srgbClr val="1E2A33"/>
          </a:solidFill>
          <a:ln/>
          <a:effectLst>
            <a:outerShdw blurRad="190500" dist="38100" dir="5400000">
              <a:srgbClr val="1E2A33">
                <a:alpha val="1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51" name="文本框 450" descr="{&quot;isTemplate&quot;:true,&quot;type&quot;:&quot;text&quot;}"/>
          <p:cNvSpPr txBox="1"/>
          <p:nvPr/>
        </p:nvSpPr>
        <p:spPr>
          <a:xfrm>
            <a:off x="933450" y="3219450"/>
            <a:ext cx="1238250" cy="895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5850" b="1">
                <a:solidFill>
                  <a:srgbClr val="FFB84D"/>
                </a:solidFill>
                <a:latin typeface="Source Han Serif SC"/>
                <a:ea typeface="Source Han Serif SC"/>
              </a:rPr>
              <a:t>80</a:t>
            </a:r>
            <a:r>
              <a:rPr lang="zh-CN" sz="1650" b="1">
                <a:solidFill>
                  <a:srgbClr val="FFB84D"/>
                </a:solidFill>
                <a:latin typeface="Source Han Serif SC"/>
                <a:ea typeface="Source Han Serif SC"/>
              </a:rPr>
              <a:t>词</a:t>
            </a:r>
            <a:endParaRPr/>
          </a:p>
        </p:txBody>
      </p:sp>
      <p:sp>
        <p:nvSpPr>
          <p:cNvPr id="452" name="文本框 451" descr="{&quot;isTemplate&quot;:true,&quot;type&quot;:&quot;text&quot;}"/>
          <p:cNvSpPr txBox="1"/>
          <p:nvPr/>
        </p:nvSpPr>
        <p:spPr>
          <a:xfrm>
            <a:off x="2400300" y="3295650"/>
            <a:ext cx="43243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Source Han Sans SC"/>
                <a:ea typeface="Source Han Sans SC"/>
              </a:rPr>
              <a:t>主体段</a:t>
            </a:r>
            <a:r>
              <a:rPr lang="en-US" sz="1425" b="1">
                <a:solidFill>
                  <a:srgbClr val="FFFFFF"/>
                </a:solidFill>
                <a:latin typeface="Source Han Sans SC"/>
                <a:ea typeface="Source Han Sans SC"/>
              </a:rPr>
              <a:t> · </a:t>
            </a:r>
            <a:r>
              <a:rPr lang="zh-CN" sz="1425" b="1">
                <a:solidFill>
                  <a:srgbClr val="FFFFFF"/>
                </a:solidFill>
                <a:latin typeface="Source Han Sans SC"/>
                <a:ea typeface="Source Han Sans SC"/>
              </a:rPr>
              <a:t>分点展开</a:t>
            </a:r>
            <a:r>
              <a:rPr lang="en-US" sz="1425" b="1">
                <a:solidFill>
                  <a:srgbClr val="FFFFFF"/>
                </a:solidFill>
                <a:latin typeface="Source Han Sans SC"/>
                <a:ea typeface="Source Han Sans SC"/>
              </a:rPr>
              <a:t> 2–3 </a:t>
            </a:r>
            <a:r>
              <a:rPr lang="zh-CN" sz="1425" b="1">
                <a:solidFill>
                  <a:srgbClr val="FFFFFF"/>
                </a:solidFill>
                <a:latin typeface="Source Han Sans SC"/>
                <a:ea typeface="Source Han Sans SC"/>
              </a:rPr>
              <a:t>个要点</a:t>
            </a:r>
            <a:endParaRPr/>
          </a:p>
        </p:txBody>
      </p:sp>
      <p:sp>
        <p:nvSpPr>
          <p:cNvPr id="453" name="文本框 452" descr="{&quot;isTemplate&quot;:true,&quot;type&quot;:&quot;text&quot;}"/>
          <p:cNvSpPr txBox="1"/>
          <p:nvPr/>
        </p:nvSpPr>
        <p:spPr>
          <a:xfrm>
            <a:off x="2400300" y="3562350"/>
            <a:ext cx="4324350" cy="47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975">
                <a:solidFill>
                  <a:srgbClr val="B9C2CB"/>
                </a:solidFill>
                <a:latin typeface="Source Han Sans SC"/>
                <a:ea typeface="Source Han Sans SC"/>
              </a:rPr>
              <a:t>全信核心，占七成篇幅；每个要点至少两句——第一句亮观点，第二句给原因或例子。</a:t>
            </a:r>
            <a:endParaRPr/>
          </a:p>
        </p:txBody>
      </p:sp>
      <p:sp>
        <p:nvSpPr>
          <p:cNvPr id="454" name="矩形: 圆角 453"/>
          <p:cNvSpPr/>
          <p:nvPr/>
        </p:nvSpPr>
        <p:spPr>
          <a:xfrm>
            <a:off x="685800" y="4648200"/>
            <a:ext cx="6286500" cy="1409700"/>
          </a:xfrm>
          <a:prstGeom prst="roundRect">
            <a:avLst>
              <a:gd name="adj" fmla="val 9459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55" name="文本框 454" descr="{&quot;isTemplate&quot;:true,&quot;type&quot;:&quot;text&quot;}"/>
          <p:cNvSpPr txBox="1"/>
          <p:nvPr/>
        </p:nvSpPr>
        <p:spPr>
          <a:xfrm>
            <a:off x="933450" y="4991100"/>
            <a:ext cx="1047750" cy="7334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4800" b="1">
                <a:solidFill>
                  <a:srgbClr val="F59E0B"/>
                </a:solidFill>
                <a:latin typeface="Source Han Serif SC"/>
                <a:ea typeface="Source Han Serif SC"/>
              </a:rPr>
              <a:t>30</a:t>
            </a:r>
            <a:r>
              <a:rPr lang="zh-CN" sz="1500" b="1">
                <a:solidFill>
                  <a:srgbClr val="F59E0B"/>
                </a:solidFill>
                <a:latin typeface="Source Han Serif SC"/>
                <a:ea typeface="Source Han Serif SC"/>
              </a:rPr>
              <a:t>词</a:t>
            </a:r>
            <a:endParaRPr/>
          </a:p>
        </p:txBody>
      </p:sp>
      <p:sp>
        <p:nvSpPr>
          <p:cNvPr id="456" name="文本框 455" descr="{&quot;isTemplate&quot;:true,&quot;type&quot;:&quot;text&quot;}"/>
          <p:cNvSpPr txBox="1"/>
          <p:nvPr/>
        </p:nvSpPr>
        <p:spPr>
          <a:xfrm>
            <a:off x="2209800" y="5105400"/>
            <a:ext cx="45148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E2A33"/>
                </a:solidFill>
                <a:latin typeface="Source Han Sans SC"/>
                <a:ea typeface="Source Han Sans SC"/>
              </a:rPr>
              <a:t>结尾段</a:t>
            </a:r>
            <a:r>
              <a:rPr lang="en-US" sz="1350" b="1">
                <a:solidFill>
                  <a:srgbClr val="1E2A33"/>
                </a:solidFill>
                <a:latin typeface="Source Han Sans SC"/>
                <a:ea typeface="Source Han Sans SC"/>
              </a:rPr>
              <a:t> · </a:t>
            </a:r>
            <a:r>
              <a:rPr lang="zh-CN" sz="1350" b="1">
                <a:solidFill>
                  <a:srgbClr val="1E2A33"/>
                </a:solidFill>
                <a:latin typeface="Source Han Sans SC"/>
                <a:ea typeface="Source Han Sans SC"/>
              </a:rPr>
              <a:t>期待回复</a:t>
            </a:r>
            <a:r>
              <a:rPr lang="en-US" sz="1350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1350" b="1">
                <a:solidFill>
                  <a:srgbClr val="1E2A33"/>
                </a:solidFill>
                <a:latin typeface="Source Han Sans SC"/>
                <a:ea typeface="Source Han Sans SC"/>
              </a:rPr>
              <a:t>祝愿</a:t>
            </a:r>
            <a:endParaRPr/>
          </a:p>
        </p:txBody>
      </p:sp>
      <p:sp>
        <p:nvSpPr>
          <p:cNvPr id="457" name="文本框 456" descr="{&quot;isTemplate&quot;:true,&quot;type&quot;:&quot;text&quot;}"/>
          <p:cNvSpPr txBox="1"/>
          <p:nvPr/>
        </p:nvSpPr>
        <p:spPr>
          <a:xfrm>
            <a:off x="2209800" y="5362575"/>
            <a:ext cx="45148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975">
                <a:solidFill>
                  <a:srgbClr val="5F6B78"/>
                </a:solidFill>
                <a:latin typeface="Source Han Sans SC"/>
                <a:ea typeface="Source Han Sans SC"/>
              </a:rPr>
              <a:t>"I am looking forward to your favorable reply."</a:t>
            </a:r>
            <a:endParaRPr/>
          </a:p>
        </p:txBody>
      </p:sp>
      <p:sp>
        <p:nvSpPr>
          <p:cNvPr id="458" name="矩形: 圆角 457"/>
          <p:cNvSpPr/>
          <p:nvPr/>
        </p:nvSpPr>
        <p:spPr>
          <a:xfrm>
            <a:off x="7315200" y="1276350"/>
            <a:ext cx="4191000" cy="4781550"/>
          </a:xfrm>
          <a:prstGeom prst="roundRect">
            <a:avLst>
              <a:gd name="adj" fmla="val 3182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59" name="文本框 458" descr="{&quot;isTemplate&quot;:true,&quot;type&quot;:&quot;text&quot;}"/>
          <p:cNvSpPr txBox="1"/>
          <p:nvPr/>
        </p:nvSpPr>
        <p:spPr>
          <a:xfrm>
            <a:off x="7562850" y="1485900"/>
            <a:ext cx="36957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1E2A33"/>
                </a:solidFill>
                <a:latin typeface="Source Han Sans SC"/>
                <a:ea typeface="Source Han Sans SC"/>
              </a:rPr>
              <a:t>30 </a:t>
            </a:r>
            <a:r>
              <a:rPr lang="zh-CN" sz="1200" b="1">
                <a:solidFill>
                  <a:srgbClr val="1E2A33"/>
                </a:solidFill>
                <a:latin typeface="Source Han Sans SC"/>
                <a:ea typeface="Source Han Sans SC"/>
              </a:rPr>
              <a:t>分钟时间分配</a:t>
            </a:r>
            <a:endParaRPr/>
          </a:p>
        </p:txBody>
      </p:sp>
      <p:sp>
        <p:nvSpPr>
          <p:cNvPr id="460" name="矩形: 圆角 459"/>
          <p:cNvSpPr/>
          <p:nvPr/>
        </p:nvSpPr>
        <p:spPr>
          <a:xfrm>
            <a:off x="7562850" y="1828800"/>
            <a:ext cx="704850" cy="247650"/>
          </a:xfrm>
          <a:prstGeom prst="roundRect">
            <a:avLst>
              <a:gd name="adj" fmla="val 38462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61" name="文本框 460" descr="{&quot;isTemplate&quot;:true,&quot;type&quot;:&quot;text&quot;}"/>
          <p:cNvSpPr txBox="1"/>
          <p:nvPr/>
        </p:nvSpPr>
        <p:spPr>
          <a:xfrm>
            <a:off x="7562850" y="1828800"/>
            <a:ext cx="704850" cy="228600"/>
          </a:xfrm>
          <a:prstGeom prst="rect">
            <a:avLst/>
          </a:prstGeom>
        </p:spPr>
        <p:txBody>
          <a:bodyPr wrap="none" lIns="71438" tIns="28575" rIns="71438" bIns="28575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0–5 min</a:t>
            </a:r>
            <a:endParaRPr/>
          </a:p>
        </p:txBody>
      </p:sp>
      <p:sp>
        <p:nvSpPr>
          <p:cNvPr id="462" name="文本框 461" descr="{&quot;isTemplate&quot;:true,&quot;type&quot;:&quot;text&quot;}"/>
          <p:cNvSpPr txBox="1"/>
          <p:nvPr/>
        </p:nvSpPr>
        <p:spPr>
          <a:xfrm>
            <a:off x="8401050" y="1828800"/>
            <a:ext cx="28575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1E2A33"/>
                </a:solidFill>
                <a:latin typeface="Source Han Sans SC"/>
                <a:ea typeface="Source Han Sans SC"/>
              </a:rPr>
              <a:t>审题构思</a:t>
            </a:r>
            <a:endParaRPr/>
          </a:p>
        </p:txBody>
      </p:sp>
      <p:sp>
        <p:nvSpPr>
          <p:cNvPr id="463" name="文本框 462" descr="{&quot;isTemplate&quot;:true,&quot;type&quot;:&quot;text&quot;}"/>
          <p:cNvSpPr txBox="1"/>
          <p:nvPr/>
        </p:nvSpPr>
        <p:spPr>
          <a:xfrm>
            <a:off x="8401050" y="2028825"/>
            <a:ext cx="28575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圈出收信人身份、写作任务与</a:t>
            </a: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 2–3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个内容要点</a:t>
            </a:r>
            <a:endParaRPr/>
          </a:p>
        </p:txBody>
      </p:sp>
      <p:sp>
        <p:nvSpPr>
          <p:cNvPr id="464" name="矩形: 圆角 463"/>
          <p:cNvSpPr/>
          <p:nvPr/>
        </p:nvSpPr>
        <p:spPr>
          <a:xfrm>
            <a:off x="7562850" y="2400300"/>
            <a:ext cx="781050" cy="247650"/>
          </a:xfrm>
          <a:prstGeom prst="roundRect">
            <a:avLst>
              <a:gd name="adj" fmla="val 38462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65" name="文本框 464" descr="{&quot;isTemplate&quot;:true,&quot;type&quot;:&quot;text&quot;}"/>
          <p:cNvSpPr txBox="1"/>
          <p:nvPr/>
        </p:nvSpPr>
        <p:spPr>
          <a:xfrm>
            <a:off x="7562850" y="2400300"/>
            <a:ext cx="781050" cy="228600"/>
          </a:xfrm>
          <a:prstGeom prst="rect">
            <a:avLst/>
          </a:prstGeom>
        </p:spPr>
        <p:txBody>
          <a:bodyPr wrap="none" lIns="71438" tIns="28575" rIns="71438" bIns="28575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5–25 min</a:t>
            </a:r>
            <a:endParaRPr/>
          </a:p>
        </p:txBody>
      </p:sp>
      <p:sp>
        <p:nvSpPr>
          <p:cNvPr id="466" name="文本框 465" descr="{&quot;isTemplate&quot;:true,&quot;type&quot;:&quot;text&quot;}"/>
          <p:cNvSpPr txBox="1"/>
          <p:nvPr/>
        </p:nvSpPr>
        <p:spPr>
          <a:xfrm>
            <a:off x="8477250" y="2400300"/>
            <a:ext cx="27813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1E2A33"/>
                </a:solidFill>
                <a:latin typeface="Source Han Sans SC"/>
                <a:ea typeface="Source Han Sans SC"/>
              </a:rPr>
              <a:t>集中写作</a:t>
            </a:r>
            <a:endParaRPr/>
          </a:p>
        </p:txBody>
      </p:sp>
      <p:sp>
        <p:nvSpPr>
          <p:cNvPr id="467" name="文本框 466" descr="{&quot;isTemplate&quot;:true,&quot;type&quot;:&quot;text&quot;}"/>
          <p:cNvSpPr txBox="1"/>
          <p:nvPr/>
        </p:nvSpPr>
        <p:spPr>
          <a:xfrm>
            <a:off x="8477250" y="2600325"/>
            <a:ext cx="2781300" cy="428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按三段式套模板快速展开，每写完一个要点回看是否切题</a:t>
            </a:r>
            <a:endParaRPr/>
          </a:p>
        </p:txBody>
      </p:sp>
      <p:sp>
        <p:nvSpPr>
          <p:cNvPr id="468" name="矩形: 圆角 467"/>
          <p:cNvSpPr/>
          <p:nvPr/>
        </p:nvSpPr>
        <p:spPr>
          <a:xfrm>
            <a:off x="7562850" y="2971800"/>
            <a:ext cx="857250" cy="247650"/>
          </a:xfrm>
          <a:prstGeom prst="roundRect">
            <a:avLst>
              <a:gd name="adj" fmla="val 38462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69" name="文本框 468" descr="{&quot;isTemplate&quot;:true,&quot;type&quot;:&quot;text&quot;}"/>
          <p:cNvSpPr txBox="1"/>
          <p:nvPr/>
        </p:nvSpPr>
        <p:spPr>
          <a:xfrm>
            <a:off x="7562850" y="2971800"/>
            <a:ext cx="857250" cy="228600"/>
          </a:xfrm>
          <a:prstGeom prst="rect">
            <a:avLst/>
          </a:prstGeom>
        </p:spPr>
        <p:txBody>
          <a:bodyPr wrap="none" lIns="71438" tIns="28575" rIns="71438" bIns="28575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25–30 min</a:t>
            </a:r>
            <a:endParaRPr/>
          </a:p>
        </p:txBody>
      </p:sp>
      <p:sp>
        <p:nvSpPr>
          <p:cNvPr id="470" name="文本框 469" descr="{&quot;isTemplate&quot;:true,&quot;type&quot;:&quot;text&quot;}"/>
          <p:cNvSpPr txBox="1"/>
          <p:nvPr/>
        </p:nvSpPr>
        <p:spPr>
          <a:xfrm>
            <a:off x="8553450" y="2971800"/>
            <a:ext cx="27051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1E2A33"/>
                </a:solidFill>
                <a:latin typeface="Source Han Sans SC"/>
                <a:ea typeface="Source Han Sans SC"/>
              </a:rPr>
              <a:t>检查修改</a:t>
            </a:r>
            <a:endParaRPr/>
          </a:p>
        </p:txBody>
      </p:sp>
      <p:sp>
        <p:nvSpPr>
          <p:cNvPr id="471" name="文本框 470" descr="{&quot;isTemplate&quot;:true,&quot;type&quot;:&quot;text&quot;}"/>
          <p:cNvSpPr txBox="1"/>
          <p:nvPr/>
        </p:nvSpPr>
        <p:spPr>
          <a:xfrm>
            <a:off x="8553450" y="3171825"/>
            <a:ext cx="2705100" cy="428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第一遍查语法拼写，第二遍查格式（称呼逗号、签名位置）</a:t>
            </a:r>
            <a:endParaRPr/>
          </a:p>
        </p:txBody>
      </p:sp>
      <p:sp>
        <p:nvSpPr>
          <p:cNvPr id="472" name="矩形: 圆角 471"/>
          <p:cNvSpPr/>
          <p:nvPr/>
        </p:nvSpPr>
        <p:spPr>
          <a:xfrm>
            <a:off x="685800" y="5934075"/>
            <a:ext cx="10820400" cy="390525"/>
          </a:xfrm>
          <a:prstGeom prst="roundRect">
            <a:avLst>
              <a:gd name="adj" fmla="val 2439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73" name="文本框 472" descr="{&quot;isTemplate&quot;:true,&quot;type&quot;:&quot;text&quot;}"/>
          <p:cNvSpPr txBox="1"/>
          <p:nvPr/>
        </p:nvSpPr>
        <p:spPr>
          <a:xfrm>
            <a:off x="876300" y="6048375"/>
            <a:ext cx="104394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E7020"/>
                </a:solidFill>
                <a:latin typeface="Source Han Sans SC"/>
                <a:ea typeface="Source Han Sans SC"/>
              </a:rPr>
              <a:t>为什么是</a:t>
            </a:r>
            <a:r>
              <a:rPr lang="en-US" sz="1050" b="1">
                <a:solidFill>
                  <a:srgbClr val="9E7020"/>
                </a:solidFill>
                <a:latin typeface="Source Han Sans SC"/>
                <a:ea typeface="Source Han Sans SC"/>
              </a:rPr>
              <a:t> 30·80·30</a:t>
            </a:r>
            <a:r>
              <a:rPr lang="zh-CN" sz="1050" b="1">
                <a:solidFill>
                  <a:srgbClr val="9E7020"/>
                </a:solidFill>
                <a:latin typeface="Source Han Sans SC"/>
                <a:ea typeface="Source Han Sans SC"/>
              </a:rPr>
              <a:t>？</a:t>
            </a:r>
            <a:r>
              <a:rPr lang="zh-CN" sz="1050">
                <a:solidFill>
                  <a:srgbClr val="9E7020"/>
                </a:solidFill>
                <a:latin typeface="Source Han Sans SC"/>
                <a:ea typeface="Source Han Sans SC"/>
              </a:rPr>
              <a:t>词数配比对应评分的</a:t>
            </a:r>
            <a:r>
              <a:rPr lang="en-US" sz="1050">
                <a:solidFill>
                  <a:srgbClr val="9E7020"/>
                </a:solidFill>
                <a:latin typeface="Source Han Sans SC"/>
                <a:ea typeface="Source Han Sans SC"/>
              </a:rPr>
              <a:t>"</a:t>
            </a:r>
            <a:r>
              <a:rPr lang="zh-CN" sz="1050">
                <a:solidFill>
                  <a:srgbClr val="9E7020"/>
                </a:solidFill>
                <a:latin typeface="Source Han Sans SC"/>
                <a:ea typeface="Source Han Sans SC"/>
              </a:rPr>
              <a:t>内容完整性</a:t>
            </a:r>
            <a:r>
              <a:rPr lang="en-US" sz="1050">
                <a:solidFill>
                  <a:srgbClr val="9E7020"/>
                </a:solidFill>
                <a:latin typeface="Source Han Sans SC"/>
                <a:ea typeface="Source Han Sans SC"/>
              </a:rPr>
              <a:t>"</a:t>
            </a:r>
            <a:r>
              <a:rPr lang="zh-CN" sz="1050">
                <a:solidFill>
                  <a:srgbClr val="9E7020"/>
                </a:solidFill>
                <a:latin typeface="Source Han Sans SC"/>
                <a:ea typeface="Source Han Sans SC"/>
              </a:rPr>
              <a:t>与</a:t>
            </a:r>
            <a:r>
              <a:rPr lang="en-US" sz="1050">
                <a:solidFill>
                  <a:srgbClr val="9E7020"/>
                </a:solidFill>
                <a:latin typeface="Source Han Sans SC"/>
                <a:ea typeface="Source Han Sans SC"/>
              </a:rPr>
              <a:t>"</a:t>
            </a:r>
            <a:r>
              <a:rPr lang="zh-CN" sz="1050">
                <a:solidFill>
                  <a:srgbClr val="9E7020"/>
                </a:solidFill>
                <a:latin typeface="Source Han Sans SC"/>
                <a:ea typeface="Source Han Sans SC"/>
              </a:rPr>
              <a:t>结构清晰</a:t>
            </a:r>
            <a:r>
              <a:rPr lang="en-US" sz="1050">
                <a:solidFill>
                  <a:srgbClr val="9E7020"/>
                </a:solidFill>
                <a:latin typeface="Source Han Sans SC"/>
                <a:ea typeface="Source Han Sans SC"/>
              </a:rPr>
              <a:t>"</a:t>
            </a:r>
            <a:r>
              <a:rPr lang="zh-CN" sz="1050">
                <a:solidFill>
                  <a:srgbClr val="9E7020"/>
                </a:solidFill>
                <a:latin typeface="Source Han Sans SC"/>
                <a:ea typeface="Source Han Sans SC"/>
              </a:rPr>
              <a:t>两个维度——比例失衡的</a:t>
            </a:r>
            <a:r>
              <a:rPr lang="en-US" sz="1050">
                <a:solidFill>
                  <a:srgbClr val="9E7020"/>
                </a:solidFill>
                <a:latin typeface="Source Han Sans SC"/>
                <a:ea typeface="Source Han Sans SC"/>
              </a:rPr>
              <a:t>"</a:t>
            </a:r>
            <a:r>
              <a:rPr lang="zh-CN" sz="1050">
                <a:solidFill>
                  <a:srgbClr val="9E7020"/>
                </a:solidFill>
                <a:latin typeface="Source Han Sans SC"/>
                <a:ea typeface="Source Han Sans SC"/>
              </a:rPr>
              <a:t>头重脚轻</a:t>
            </a:r>
            <a:r>
              <a:rPr lang="en-US" sz="1050">
                <a:solidFill>
                  <a:srgbClr val="9E7020"/>
                </a:solidFill>
                <a:latin typeface="Source Han Sans SC"/>
                <a:ea typeface="Source Han Sans SC"/>
              </a:rPr>
              <a:t>"</a:t>
            </a:r>
            <a:r>
              <a:rPr lang="zh-CN" sz="1050">
                <a:solidFill>
                  <a:srgbClr val="9E7020"/>
                </a:solidFill>
                <a:latin typeface="Source Han Sans SC"/>
                <a:ea typeface="Source Han Sans SC"/>
              </a:rPr>
              <a:t>信件，很难进入高分档。</a:t>
            </a:r>
            <a:endParaRPr/>
          </a:p>
        </p:txBody>
      </p:sp>
      <p:sp>
        <p:nvSpPr>
          <p:cNvPr id="474" name="文本框 473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08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PART 02 · 万能结构与句型库&lt;/Text&gt;&#10;    &lt;/Box&gt;&#10;    &lt;Text style={{ fontSize: 34, fontWeight: 'bold', color: '#1E2A33' }}&gt;开头段句型：身份 + 缘由 + 目的&lt;/Text&gt;&#10;  &lt;/Box&gt;&#10;  &lt;Box style={{ position: 'absolute', top: 118, left: 72, width: 1136, height: 1, background: '#E0D9CA' }} /&gt;&#10;&#10;  &lt;Box style={{ position: 'absolute', top: 134, left: 72, width: 1136, height: 502, flexDirection: 'row', gap: 36 }}&gt;&#10;    &lt;Box style={{ width: 360, background: '#1E2A33', borderRadius: 14, padding: '30px 32px', flexDirection: 'column', justifyContent: 'center' }}&gt;&#10;      &lt;Box style={{ flexDirection: 'row', alignItems: 'center', gap: 10, marginBottom: 26 }}&gt;&#10;        &lt;Box style={{ width: 8, height: 8, borderRadius: 4, background: '#F59E0B' }} /&gt;&#10;        &lt;Text style={{ fontSize: 13, fontWeight: 'bold', color: '#FFB84D', letterSpacing: 3 }}&gt;开头段万能公式&lt;/Text&gt;&#10;      &lt;/Box&gt;&#10;      &lt;Box style={{ flexDirection: 'row', alignItems: 'center', gap: 14, marginBottom: 14 }}&gt;&#10;        &lt;Box style={{ background: '#2E86DE', borderRadius: 10, padding: '14px 22px' }}&gt;&lt;Text style={{ fontSize: 24, fontWeight: 'bold', color: '#FFFFFF' }}&gt;身份&lt;/Text&gt;&lt;/Box&gt;&#10;        &lt;Text style={{ fontSize: 22, fontWeight: 'bold', color: '#5F6B78' }}&gt;+&lt;/Text&gt;&#10;        &lt;Box style={{ background: '#F59E0B', borderRadius: 10, padding: '14px 22px' }}&gt;&lt;Text style={{ fontSize: 24, fontWeight: 'bold', color: '#FFFFFF' }}&gt;缘由&lt;/Text&gt;&lt;/Box&gt;&#10;      &lt;/Box&gt;&#10;      &lt;Box style={{ flexDirection: 'row', alignItems: 'center', gap: 14, marginBottom: 26 }}&gt;&#10;        &lt;Text style={{ fontSize: 22, fontWeight: 'bold', color: '#5F6B78' }}&gt;+&lt;/Text&gt;&#10;        &lt;Box style={{ background: '#F59E0B', borderRadius: 10, padding: '14px 22px' }}&gt;&lt;Text style={{ fontSize: 24, fontWeight: 'bold', color: '#FFFFFF' }}&gt;目的&lt;/Text&gt;&lt;/Box&gt;&#10;      &lt;/Box&gt;&#10;      &lt;Text style={{ fontSize: 13.5, color: '#B9C2CB', lineHeight: 1.7 }}&gt;&#10;        年级 + 专业 + 学校就是万能身份卡：&lt;span style={{ fontWeight: 'bold', color: '#FFB84D' }}&gt;a sophomore majoring in English&lt;/span&gt;，真题范文几乎人人这么写。&#10;      &lt;/Text&gt;&#10;    &lt;/Box&gt;&#10;&#10;    &lt;Box style={{ flex: 1, flexDirection: 'column', justifyContent: 'space-between' }}&gt;&#10;      &lt;Box style={{ background: '#FFFFFF', borderRadius: 12, padding: '14px 22px', boxShadow: '0 4px 20px rgba(30,42,51,0.06)' }}&gt;&#10;        &lt;Box style={{ flexDirection: 'row', alignItems: 'center', gap: 10, marginBottom: 5 }}&gt;&#10;          &lt;Box style={{ width: 8, height: 8, borderRadius: 4, background: '#F59E0B' }} /&gt;&#10;          &lt;Text style={{ fontSize: 13, fontWeight: 'bold', color: '#9E7020', letterSpacing: 1 }}&gt;万能启动句 · 覆盖九成书信&lt;/Text&gt;&#10;        &lt;/Box&gt;&#10;        &lt;Text style={{ fontSize: 14.5, color: '#1E2A33', lineHeight: 1.55 }}&gt;I am &lt;span style={{ color: '#2E86DE' }}&gt;[身份]&lt;/span&gt;, and I am writing to &lt;span style={{ color: '#F59E0B' }}&gt;[目的]&lt;/span&gt; about &lt;span style={{ color: '#2E86DE' }}&gt;[主题]&lt;/span&gt;.&lt;/Text&gt;&#10;      &lt;/Box&gt;&#10;      &lt;Box style={{ background: '#FFFFFF', borderRadius: 12, padding: '14px 22px', boxShadow: '0 4px 20px rgba(30,42,51,0.06)' }}&gt;&#10;        &lt;Box style={{ flexDirection: 'row', alignItems: 'center', gap: 10, marginBottom: 5 }}&gt;&#10;          &lt;Box style={{ width: 8, height: 8, borderRadius: 4, background: '#2E86DE' }} /&gt;&#10;          &lt;Text style={{ fontSize: 13, fontWeight: 'bold', color: '#2E6E9E', letterSpacing: 1 }}&gt;表明关注句 · 投诉/建议信适用&lt;/Text&gt;&#10;        &lt;/Box&gt;&#10;        &lt;Text style={{ fontSize: 14.5, color: '#1E2A33', lineHeight: 1.55 }}&gt;I am writing to draw your attention to [问题] that requires immediate attention.&lt;/Text&gt;&#10;      &lt;/Box&gt;&#10;      &lt;Box style={{ background: '#FFFFFF', borderRadius: 12, padding: '14px 22px', boxShadow: '0 4px 20px rgba(30,42,51,0.06)' }}&gt;&#10;        &lt;Box style={{ flexDirection: 'row', alignItems: 'center', gap: 10, marginBottom: 5 }}&gt;&#10;          &lt;Box style={{ width: 8, height: 8, borderRadius: 4, background: '#F59E0B' }} /&gt;&#10;          &lt;Text style={{ fontSize: 13, fontWeight: 'bold', color: '#9E7020', letterSpacing: 1 }}&gt;代表组织句 · 建议/通知信高频&lt;/Text&gt;&#10;        &lt;/Box&gt;&#10;        &lt;Text style={{ fontSize: 14.5, color: '#1E2A33', lineHeight: 1.55 }}&gt;&lt;span style={{ fontWeight: 'bold', color: '#F59E0B' }}&gt;On behalf of the Students' Union&lt;/span&gt;, I am writing to make a proposal for...&lt;/Text&gt;&#10;      &lt;/Box&gt;&#10;      &lt;Box style={{ background: '#FFFFFF', borderRadius: 12, padding: '14px 22px', boxShadow: '0 4px 20px rgba(30,42,51,0.06)' }}&gt;&#10;        &lt;Box style={{ flexDirection: 'row', alignItems: 'center', gap: 10, marginBottom: 5 }}&gt;&#10;          &lt;Box style={{ width: 8, height: 8, borderRadius: 4, background: '#2E86DE' }} /&gt;&#10;          &lt;Text style={{ fontSize: 13, fontWeight: 'bold', color: '#2E6E9E', letterSpacing: 1 }}&gt;真题热身句 · 2019.12 推荐信&lt;/Text&gt;&#10;        &lt;/Box&gt;&#10;        &lt;Text style={{ fontSize: 14.5, color: '#1E2A33', lineHeight: 1.55 }}&gt;&lt;span style={{ fontWeight: 'bold', color: '#2E86DE' }}&gt;Hearing that&lt;/span&gt; you have a plan to learn Chinese, I am writing to recommend a university where you can absolutely have a fruitful learning experience.&lt;/Text&gt;&#10;      &lt;/Box&gt;&#10;    &lt;/Box&gt;&#10;  &lt;/Box&gt;&#10;&#10;  &lt;Text style={{ position: 'absolute', right: 72, bottom: 24, fontSize: 12, color: '#5F6B78' }}&gt;&#10;    &lt;span style={{ fontWeight: 'bold' }}&gt;09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矩形 4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77" name="矩形: 圆角 476"/>
          <p:cNvSpPr/>
          <p:nvPr/>
        </p:nvSpPr>
        <p:spPr>
          <a:xfrm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78" name="文本框 477" descr="{&quot;isTemplate&quot;:true,&quot;type&quot;:&quot;text&quot;}"/>
          <p:cNvSpPr txBox="1"/>
          <p:nvPr/>
        </p:nvSpPr>
        <p:spPr>
          <a:xfrm>
            <a:off x="1028700" y="285750"/>
            <a:ext cx="19812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PART 02 ·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万能结构与句型库</a:t>
            </a:r>
            <a:endParaRPr/>
          </a:p>
        </p:txBody>
      </p:sp>
      <p:sp>
        <p:nvSpPr>
          <p:cNvPr id="479" name="文本框 478" descr="{&quot;isTemplate&quot;:true,&quot;type&quot;:&quot;text&quot;}"/>
          <p:cNvSpPr txBox="1"/>
          <p:nvPr/>
        </p:nvSpPr>
        <p:spPr>
          <a:xfrm>
            <a:off x="685800" y="533400"/>
            <a:ext cx="108204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开头段句型：身份</a:t>
            </a:r>
            <a:r>
              <a:rPr lang="en-US" sz="2550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缘由</a:t>
            </a:r>
            <a:r>
              <a:rPr lang="en-US" sz="2550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目的</a:t>
            </a:r>
            <a:endParaRPr/>
          </a:p>
        </p:txBody>
      </p:sp>
      <p:sp>
        <p:nvSpPr>
          <p:cNvPr id="480" name="矩形 479"/>
          <p:cNvSpPr/>
          <p:nvPr/>
        </p:nvSpPr>
        <p:spPr>
          <a:xfrm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81" name="矩形: 圆角 480"/>
          <p:cNvSpPr/>
          <p:nvPr/>
        </p:nvSpPr>
        <p:spPr>
          <a:xfrm>
            <a:off x="685800" y="1276350"/>
            <a:ext cx="3429000" cy="4781550"/>
          </a:xfrm>
          <a:prstGeom prst="roundRect">
            <a:avLst>
              <a:gd name="adj" fmla="val 3889"/>
            </a:avLst>
          </a:pr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82" name="矩形: 圆角 481"/>
          <p:cNvSpPr/>
          <p:nvPr/>
        </p:nvSpPr>
        <p:spPr>
          <a:xfrm>
            <a:off x="990600" y="23812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83" name="文本框 482" descr="{&quot;isTemplate&quot;:true,&quot;type&quot;:&quot;text&quot;}"/>
          <p:cNvSpPr txBox="1"/>
          <p:nvPr/>
        </p:nvSpPr>
        <p:spPr>
          <a:xfrm>
            <a:off x="1162050" y="2343150"/>
            <a:ext cx="10668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225">
                <a:solidFill>
                  <a:srgbClr val="FFB84D"/>
                </a:solidFill>
                <a:latin typeface="Source Han Sans SC"/>
                <a:ea typeface="Source Han Sans SC"/>
              </a:rPr>
              <a:t>开头段万能公式</a:t>
            </a:r>
            <a:endParaRPr/>
          </a:p>
        </p:txBody>
      </p:sp>
      <p:sp>
        <p:nvSpPr>
          <p:cNvPr id="484" name="矩形: 圆角 483"/>
          <p:cNvSpPr/>
          <p:nvPr/>
        </p:nvSpPr>
        <p:spPr>
          <a:xfrm>
            <a:off x="990600" y="2743200"/>
            <a:ext cx="876300" cy="542925"/>
          </a:xfrm>
          <a:prstGeom prst="roundRect">
            <a:avLst>
              <a:gd name="adj" fmla="val 17544"/>
            </a:avLst>
          </a:prstGeom>
          <a:solidFill>
            <a:srgbClr val="2E86D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85" name="文本框 484" descr="{&quot;isTemplate&quot;:true,&quot;type&quot;:&quot;text&quot;}"/>
          <p:cNvSpPr txBox="1"/>
          <p:nvPr/>
        </p:nvSpPr>
        <p:spPr>
          <a:xfrm>
            <a:off x="1200150" y="2876550"/>
            <a:ext cx="4572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Source Han Sans SC"/>
                <a:ea typeface="Source Han Sans SC"/>
              </a:rPr>
              <a:t>身份</a:t>
            </a:r>
            <a:endParaRPr/>
          </a:p>
        </p:txBody>
      </p:sp>
      <p:sp>
        <p:nvSpPr>
          <p:cNvPr id="486" name="文本框 485" descr="{&quot;isTemplate&quot;:true,&quot;type&quot;:&quot;text&quot;}"/>
          <p:cNvSpPr txBox="1"/>
          <p:nvPr/>
        </p:nvSpPr>
        <p:spPr>
          <a:xfrm>
            <a:off x="2000250" y="2886075"/>
            <a:ext cx="1809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5F6B78"/>
                </a:solidFill>
                <a:latin typeface="Source Han Sans SC"/>
                <a:ea typeface="Source Han Sans SC"/>
              </a:rPr>
              <a:t>+</a:t>
            </a:r>
            <a:endParaRPr/>
          </a:p>
        </p:txBody>
      </p:sp>
      <p:sp>
        <p:nvSpPr>
          <p:cNvPr id="487" name="矩形: 圆角 486"/>
          <p:cNvSpPr/>
          <p:nvPr/>
        </p:nvSpPr>
        <p:spPr>
          <a:xfrm>
            <a:off x="2314575" y="2743200"/>
            <a:ext cx="876300" cy="542925"/>
          </a:xfrm>
          <a:prstGeom prst="roundRect">
            <a:avLst>
              <a:gd name="adj" fmla="val 17544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88" name="文本框 487" descr="{&quot;isTemplate&quot;:true,&quot;type&quot;:&quot;text&quot;}"/>
          <p:cNvSpPr txBox="1"/>
          <p:nvPr/>
        </p:nvSpPr>
        <p:spPr>
          <a:xfrm>
            <a:off x="2524125" y="2876550"/>
            <a:ext cx="4572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Source Han Sans SC"/>
                <a:ea typeface="Source Han Sans SC"/>
              </a:rPr>
              <a:t>缘由</a:t>
            </a:r>
            <a:endParaRPr/>
          </a:p>
        </p:txBody>
      </p:sp>
      <p:sp>
        <p:nvSpPr>
          <p:cNvPr id="489" name="文本框 488" descr="{&quot;isTemplate&quot;:true,&quot;type&quot;:&quot;text&quot;}"/>
          <p:cNvSpPr txBox="1"/>
          <p:nvPr/>
        </p:nvSpPr>
        <p:spPr>
          <a:xfrm>
            <a:off x="990600" y="3562350"/>
            <a:ext cx="1809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5F6B78"/>
                </a:solidFill>
                <a:latin typeface="Source Han Sans SC"/>
                <a:ea typeface="Source Han Sans SC"/>
              </a:rPr>
              <a:t>+</a:t>
            </a:r>
            <a:endParaRPr/>
          </a:p>
        </p:txBody>
      </p:sp>
      <p:sp>
        <p:nvSpPr>
          <p:cNvPr id="490" name="矩形: 圆角 489"/>
          <p:cNvSpPr/>
          <p:nvPr/>
        </p:nvSpPr>
        <p:spPr>
          <a:xfrm>
            <a:off x="1304925" y="3419475"/>
            <a:ext cx="876300" cy="542925"/>
          </a:xfrm>
          <a:prstGeom prst="roundRect">
            <a:avLst>
              <a:gd name="adj" fmla="val 17544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91" name="文本框 490" descr="{&quot;isTemplate&quot;:true,&quot;type&quot;:&quot;text&quot;}"/>
          <p:cNvSpPr txBox="1"/>
          <p:nvPr/>
        </p:nvSpPr>
        <p:spPr>
          <a:xfrm>
            <a:off x="1514475" y="3552825"/>
            <a:ext cx="4572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Source Han Sans SC"/>
                <a:ea typeface="Source Han Sans SC"/>
              </a:rPr>
              <a:t>目的</a:t>
            </a:r>
            <a:endParaRPr/>
          </a:p>
        </p:txBody>
      </p:sp>
      <p:sp>
        <p:nvSpPr>
          <p:cNvPr id="492" name="文本框 491" descr="{&quot;isTemplate&quot;:true,&quot;type&quot;:&quot;text&quot;}"/>
          <p:cNvSpPr txBox="1"/>
          <p:nvPr/>
        </p:nvSpPr>
        <p:spPr>
          <a:xfrm>
            <a:off x="990600" y="4210050"/>
            <a:ext cx="2819400" cy="790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70000"/>
              </a:lnSpc>
            </a:pP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年级</a:t>
            </a:r>
            <a:r>
              <a:rPr lang="en-US" sz="1013">
                <a:solidFill>
                  <a:srgbClr val="B9C2CB"/>
                </a:solidFill>
                <a:latin typeface="Source Han Sans SC"/>
                <a:ea typeface="Source Han Sans SC"/>
              </a:rPr>
              <a:t> + </a:t>
            </a: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专业</a:t>
            </a:r>
            <a:r>
              <a:rPr lang="en-US" sz="1013">
                <a:solidFill>
                  <a:srgbClr val="B9C2CB"/>
                </a:solidFill>
                <a:latin typeface="Source Han Sans SC"/>
                <a:ea typeface="Source Han Sans SC"/>
              </a:rPr>
              <a:t> + </a:t>
            </a: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学校就是万能身份卡：</a:t>
            </a:r>
            <a:r>
              <a:rPr lang="en-US" sz="1013" b="1">
                <a:solidFill>
                  <a:srgbClr val="FFB84D"/>
                </a:solidFill>
                <a:latin typeface="Source Han Sans SC"/>
                <a:ea typeface="Source Han Sans SC"/>
              </a:rPr>
              <a:t>a sophomore majoring in English</a:t>
            </a: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，真题范文几乎人人这么写。</a:t>
            </a:r>
            <a:endParaRPr/>
          </a:p>
        </p:txBody>
      </p:sp>
      <p:sp>
        <p:nvSpPr>
          <p:cNvPr id="493" name="矩形: 圆角 492"/>
          <p:cNvSpPr/>
          <p:nvPr/>
        </p:nvSpPr>
        <p:spPr>
          <a:xfrm>
            <a:off x="4457700" y="1276350"/>
            <a:ext cx="7048500" cy="72390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94" name="矩形: 圆角 493"/>
          <p:cNvSpPr/>
          <p:nvPr/>
        </p:nvSpPr>
        <p:spPr>
          <a:xfrm>
            <a:off x="4667250" y="14478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95" name="文本框 494" descr="{&quot;isTemplate&quot;:true,&quot;type&quot;:&quot;text&quot;}"/>
          <p:cNvSpPr txBox="1"/>
          <p:nvPr/>
        </p:nvSpPr>
        <p:spPr>
          <a:xfrm>
            <a:off x="4838700" y="1409700"/>
            <a:ext cx="16192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万能启动句</a:t>
            </a:r>
            <a:r>
              <a:rPr lang="en-US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 · </a:t>
            </a:r>
            <a:r>
              <a:rPr lang="zh-CN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覆盖九成书信</a:t>
            </a:r>
            <a:endParaRPr/>
          </a:p>
        </p:txBody>
      </p:sp>
      <p:sp>
        <p:nvSpPr>
          <p:cNvPr id="496" name="文本框 495" descr="{&quot;isTemplate&quot;:true,&quot;type&quot;:&quot;text&quot;}"/>
          <p:cNvSpPr txBox="1"/>
          <p:nvPr/>
        </p:nvSpPr>
        <p:spPr>
          <a:xfrm>
            <a:off x="4667250" y="1609725"/>
            <a:ext cx="6629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I am </a:t>
            </a:r>
            <a:r>
              <a:rPr lang="en-US" sz="1088">
                <a:solidFill>
                  <a:srgbClr val="2E86DE"/>
                </a:solidFill>
                <a:latin typeface="Source Han Sans SC"/>
                <a:ea typeface="Source Han Sans SC"/>
              </a:rPr>
              <a:t>[</a:t>
            </a:r>
            <a:r>
              <a:rPr lang="zh-CN" sz="1088">
                <a:solidFill>
                  <a:srgbClr val="2E86DE"/>
                </a:solidFill>
                <a:latin typeface="Source Han Sans SC"/>
                <a:ea typeface="Source Han Sans SC"/>
              </a:rPr>
              <a:t>身份</a:t>
            </a:r>
            <a:r>
              <a:rPr lang="en-US" sz="1088">
                <a:solidFill>
                  <a:srgbClr val="2E86DE"/>
                </a:solidFill>
                <a:latin typeface="Source Han Sans SC"/>
                <a:ea typeface="Source Han Sans SC"/>
              </a:rPr>
              <a:t>]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, and I am writing to </a:t>
            </a:r>
            <a:r>
              <a:rPr lang="en-US" sz="1088">
                <a:solidFill>
                  <a:srgbClr val="F59E0B"/>
                </a:solidFill>
                <a:latin typeface="Source Han Sans SC"/>
                <a:ea typeface="Source Han Sans SC"/>
              </a:rPr>
              <a:t>[</a:t>
            </a:r>
            <a:r>
              <a:rPr lang="zh-CN" sz="1088">
                <a:solidFill>
                  <a:srgbClr val="F59E0B"/>
                </a:solidFill>
                <a:latin typeface="Source Han Sans SC"/>
                <a:ea typeface="Source Han Sans SC"/>
              </a:rPr>
              <a:t>目的</a:t>
            </a:r>
            <a:r>
              <a:rPr lang="en-US" sz="1088">
                <a:solidFill>
                  <a:srgbClr val="F59E0B"/>
                </a:solidFill>
                <a:latin typeface="Source Han Sans SC"/>
                <a:ea typeface="Source Han Sans SC"/>
              </a:rPr>
              <a:t>]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about </a:t>
            </a:r>
            <a:r>
              <a:rPr lang="en-US" sz="1088">
                <a:solidFill>
                  <a:srgbClr val="2E86DE"/>
                </a:solidFill>
                <a:latin typeface="Source Han Sans SC"/>
                <a:ea typeface="Source Han Sans SC"/>
              </a:rPr>
              <a:t>[</a:t>
            </a:r>
            <a:r>
              <a:rPr lang="zh-CN" sz="1088">
                <a:solidFill>
                  <a:srgbClr val="2E86DE"/>
                </a:solidFill>
                <a:latin typeface="Source Han Sans SC"/>
                <a:ea typeface="Source Han Sans SC"/>
              </a:rPr>
              <a:t>主题</a:t>
            </a:r>
            <a:r>
              <a:rPr lang="en-US" sz="1088">
                <a:solidFill>
                  <a:srgbClr val="2E86DE"/>
                </a:solidFill>
                <a:latin typeface="Source Han Sans SC"/>
                <a:ea typeface="Source Han Sans SC"/>
              </a:rPr>
              <a:t>]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.</a:t>
            </a:r>
            <a:endParaRPr/>
          </a:p>
        </p:txBody>
      </p:sp>
      <p:sp>
        <p:nvSpPr>
          <p:cNvPr id="497" name="矩形: 圆角 496"/>
          <p:cNvSpPr/>
          <p:nvPr/>
        </p:nvSpPr>
        <p:spPr>
          <a:xfrm>
            <a:off x="4457700" y="2543175"/>
            <a:ext cx="7048500" cy="72390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98" name="矩形: 圆角 497"/>
          <p:cNvSpPr/>
          <p:nvPr/>
        </p:nvSpPr>
        <p:spPr>
          <a:xfrm>
            <a:off x="4667250" y="2714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2E86D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99" name="文本框 498" descr="{&quot;isTemplate&quot;:true,&quot;type&quot;:&quot;text&quot;}"/>
          <p:cNvSpPr txBox="1"/>
          <p:nvPr/>
        </p:nvSpPr>
        <p:spPr>
          <a:xfrm>
            <a:off x="4838700" y="2676525"/>
            <a:ext cx="18288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表明关注句</a:t>
            </a:r>
            <a:r>
              <a:rPr lang="en-US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 · </a:t>
            </a:r>
            <a:r>
              <a:rPr lang="zh-CN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投诉</a:t>
            </a:r>
            <a:r>
              <a:rPr lang="en-US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/</a:t>
            </a:r>
            <a:r>
              <a:rPr lang="zh-CN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建议信适用</a:t>
            </a:r>
            <a:endParaRPr/>
          </a:p>
        </p:txBody>
      </p:sp>
      <p:sp>
        <p:nvSpPr>
          <p:cNvPr id="500" name="文本框 499" descr="{&quot;isTemplate&quot;:true,&quot;type&quot;:&quot;text&quot;}"/>
          <p:cNvSpPr txBox="1"/>
          <p:nvPr/>
        </p:nvSpPr>
        <p:spPr>
          <a:xfrm>
            <a:off x="4667250" y="2876550"/>
            <a:ext cx="6629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I am writing to draw your attention to [</a:t>
            </a:r>
            <a:r>
              <a:rPr lang="zh-CN" sz="1088">
                <a:solidFill>
                  <a:srgbClr val="1E2A33"/>
                </a:solidFill>
                <a:latin typeface="Source Han Sans SC"/>
                <a:ea typeface="Source Han Sans SC"/>
              </a:rPr>
              <a:t>问题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] that requires immediate attention.</a:t>
            </a:r>
            <a:endParaRPr/>
          </a:p>
        </p:txBody>
      </p:sp>
      <p:sp>
        <p:nvSpPr>
          <p:cNvPr id="501" name="矩形: 圆角 500"/>
          <p:cNvSpPr/>
          <p:nvPr/>
        </p:nvSpPr>
        <p:spPr>
          <a:xfrm>
            <a:off x="4457700" y="3810000"/>
            <a:ext cx="7048500" cy="72390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02" name="矩形: 圆角 501"/>
          <p:cNvSpPr/>
          <p:nvPr/>
        </p:nvSpPr>
        <p:spPr>
          <a:xfrm>
            <a:off x="4667250" y="39814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03" name="文本框 502" descr="{&quot;isTemplate&quot;:true,&quot;type&quot;:&quot;text&quot;}"/>
          <p:cNvSpPr txBox="1"/>
          <p:nvPr/>
        </p:nvSpPr>
        <p:spPr>
          <a:xfrm>
            <a:off x="4838700" y="3943350"/>
            <a:ext cx="18288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代表组织句</a:t>
            </a:r>
            <a:r>
              <a:rPr lang="en-US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 · </a:t>
            </a:r>
            <a:r>
              <a:rPr lang="zh-CN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建议</a:t>
            </a:r>
            <a:r>
              <a:rPr lang="en-US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/</a:t>
            </a:r>
            <a:r>
              <a:rPr lang="zh-CN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通知信高频</a:t>
            </a:r>
            <a:endParaRPr/>
          </a:p>
        </p:txBody>
      </p:sp>
      <p:sp>
        <p:nvSpPr>
          <p:cNvPr id="504" name="文本框 503" descr="{&quot;isTemplate&quot;:true,&quot;type&quot;:&quot;text&quot;}"/>
          <p:cNvSpPr txBox="1"/>
          <p:nvPr/>
        </p:nvSpPr>
        <p:spPr>
          <a:xfrm>
            <a:off x="4667250" y="4143375"/>
            <a:ext cx="6629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88" b="1">
                <a:solidFill>
                  <a:srgbClr val="F59E0B"/>
                </a:solidFill>
                <a:latin typeface="Source Han Sans SC"/>
                <a:ea typeface="Source Han Sans SC"/>
              </a:rPr>
              <a:t>On behalf of the Students' Union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, I am writing to make a proposal for...</a:t>
            </a:r>
            <a:endParaRPr/>
          </a:p>
        </p:txBody>
      </p:sp>
      <p:sp>
        <p:nvSpPr>
          <p:cNvPr id="505" name="矩形: 圆角 504"/>
          <p:cNvSpPr/>
          <p:nvPr/>
        </p:nvSpPr>
        <p:spPr>
          <a:xfrm>
            <a:off x="4457700" y="5076825"/>
            <a:ext cx="7048500" cy="981075"/>
          </a:xfrm>
          <a:prstGeom prst="roundRect">
            <a:avLst>
              <a:gd name="adj" fmla="val 11650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06" name="矩形: 圆角 505"/>
          <p:cNvSpPr/>
          <p:nvPr/>
        </p:nvSpPr>
        <p:spPr>
          <a:xfrm>
            <a:off x="4667250" y="52482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2E86D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07" name="文本框 506" descr="{&quot;isTemplate&quot;:true,&quot;type&quot;:&quot;text&quot;}"/>
          <p:cNvSpPr txBox="1"/>
          <p:nvPr/>
        </p:nvSpPr>
        <p:spPr>
          <a:xfrm>
            <a:off x="4838700" y="5210175"/>
            <a:ext cx="18383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真题热身句</a:t>
            </a:r>
            <a:r>
              <a:rPr lang="en-US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 · 2019.12 </a:t>
            </a:r>
            <a:r>
              <a:rPr lang="zh-CN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推荐信</a:t>
            </a:r>
            <a:endParaRPr/>
          </a:p>
        </p:txBody>
      </p:sp>
      <p:sp>
        <p:nvSpPr>
          <p:cNvPr id="508" name="文本框 507" descr="{&quot;isTemplate&quot;:true,&quot;type&quot;:&quot;text&quot;}"/>
          <p:cNvSpPr txBox="1"/>
          <p:nvPr/>
        </p:nvSpPr>
        <p:spPr>
          <a:xfrm>
            <a:off x="4667250" y="5410200"/>
            <a:ext cx="66294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en-US" sz="1088" b="1">
                <a:solidFill>
                  <a:srgbClr val="2E86DE"/>
                </a:solidFill>
                <a:latin typeface="Source Han Sans SC"/>
                <a:ea typeface="Source Han Sans SC"/>
              </a:rPr>
              <a:t>Hearing that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 you have a plan to learn Chinese, I am writing to recommend a university where you can absolutely have a fruitful learning experience.</a:t>
            </a:r>
            <a:endParaRPr/>
          </a:p>
        </p:txBody>
      </p:sp>
      <p:sp>
        <p:nvSpPr>
          <p:cNvPr id="509" name="文本框 508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09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PART 02 · 万能结构与句型库&lt;/Text&gt;&#10;    &lt;/Box&gt;&#10;    &lt;Text style={{ fontSize: 34, fontWeight: 'bold', color: '#1E2A33' }}&gt;主体段句型：分点展开的艺术&lt;/Text&gt;&#10;  &lt;/Box&gt;&#10;  &lt;Box style={{ position: 'absolute', top: 118, left: 72, width: 1136, height: 1, background: '#E0D9CA' }} /&gt;&#10;&#10;  &lt;Box style={{ position: 'absolute', top: 134, left: 72, width: 1136, height: 502, flexDirection: 'column' }}&gt;&#10;    &lt;Box style={{ flexDirection: 'row', alignItems: 'center', justifyContent: 'center', gap: 16, marginBottom: 18, background: '#FFFFFF', borderRadius: 12, padding: '14px 24px', boxShadow: '0 4px 20px rgba(30,42,51,0.06)' }}&gt;&#10;      &lt;Text style={{ fontSize: 15, fontWeight: 'bold', color: '#2E6E9E', background: '#EAF3FC', borderRadius: 10, padding: '6px 18px' }}&gt;To begin with, ...&lt;/Text&gt;&#10;      &lt;Text style={{ fontSize: 18, fontWeight: 'bold', color: '#F59E0B' }}&gt;→&lt;/Text&gt;&#10;      &lt;Text style={{ fontSize: 15, fontWeight: 'bold', color: '#2E6E9E', background: '#EAF3FC', borderRadius: 10, padding: '6px 18px' }}&gt;Furthermore / In addition, ...&lt;/Text&gt;&#10;      &lt;Text style={{ fontSize: 18, fontWeight: 'bold', color: '#F59E0B' }}&gt;→&lt;/Text&gt;&#10;      &lt;Text style={{ fontSize: 15, fontWeight: 'bold', color: '#2E6E9E', background: '#EAF3FC', borderRadius: 10, padding: '6px 18px' }}&gt;Finally, ...&lt;/Text&gt;&#10;    &lt;/Box&gt;&#10;&#10;    &lt;Box style={{ flexDirection: 'row', gap: 24, flex: 1 }}&gt;&#10;      &lt;Box style={{ flex: 1, background: '#FFFFFF', borderRadius: 14, padding: '22px 26px', boxShadow: '0 4px 20px rgba(30,42,51,0.08)', flexDirection: 'column' }}&gt;&#10;        &lt;Box style={{ width: 44, height: 44, borderRadius: 12, background: '#FDF3E3', justifyContent: 'center', alignItems: 'center', marginBottom: 14 }}&gt;&#10;          &lt;Text style={{ fontSize: 20, fontWeight: 'bold', color: '#F59E0B' }}&gt;①&lt;/Text&gt;&#10;        &lt;/Box&gt;&#10;        &lt;Text style={{ fontSize: 18, fontWeight: 'bold', color: '#1E2A33', marginBottom: 8 }}&gt;问题描述型&lt;/Text&gt;&#10;        &lt;Text style={{ fontSize: 13.5, color: '#5F6B78', lineHeight: 1.6, marginBottom: 12 }}&gt;&#10;          先点明问题，再说明造成的影响，层层递进。&#10;        &lt;/Text&gt;&#10;        &lt;Box style={{ marginTop: 'auto', background: '#FAF7F0', borderRadius: 8, padding: '10px 14px' }}&gt;&#10;          &lt;Text style={{ fontSize: 13, color: '#1E2A33', lineHeight: 1.6 }}&gt;The main issue is that... This has caused... Furthermore...&lt;/Text&gt;&#10;        &lt;/Box&gt;&#10;      &lt;/Box&gt;&#10;      &lt;Box style={{ flex: 1, background: '#FFFFFF', borderRadius: 14, padding: '22px 26px', boxShadow: '0 4px 20px rgba(30,42,51,0.08)', flexDirection: 'column' }}&gt;&#10;        &lt;Box style={{ width: 44, height: 44, borderRadius: 12, background: '#EAF3FC', justifyContent: 'center', alignItems: 'center', marginBottom: 14 }}&gt;&#10;          &lt;Text style={{ fontSize: 20, fontWeight: 'bold', color: '#2E86DE' }}&gt;②&lt;/Text&gt;&#10;        &lt;/Box&gt;&#10;        &lt;Text style={{ fontSize: 18, fontWeight: 'bold', color: '#1E2A33', marginBottom: 8 }}&gt;建议提出型&lt;/Text&gt;&#10;        &lt;Text style={{ fontSize: 13.5, color: '#5F6B78', lineHeight: 1.6, marginBottom: 12 }}&gt;&#10;          适合建议信、提案——建议要具体到时间、地点、对象、流程。&#10;        &lt;/Text&gt;&#10;        &lt;Box style={{ marginTop: 'auto', background: '#FAF7F0', borderRadius: 8, padding: '10px 14px' }}&gt;&#10;          &lt;Text style={{ fontSize: 13, color: '#1E2A33', lineHeight: 1.6 }}&gt;I would like to suggest that... Firstly... Secondly... Finally...&lt;/Text&gt;&#10;        &lt;/Box&gt;&#10;      &lt;/Box&gt;&#10;      &lt;Box style={{ flex: 1, background: '#FFFFFF', borderRadius: 14, padding: '22px 26px', boxShadow: '0 4px 20px rgba(30,42,51,0.08)', flexDirection: 'column' }}&gt;&#10;        &lt;Box style={{ width: 44, height: 44, borderRadius: 12, background: '#FDF3E3', justifyContent: 'center', alignItems: 'center', marginBottom: 14 }}&gt;&#10;          &lt;Text style={{ fontSize: 20, fontWeight: 'bold', color: '#F59E0B' }}&gt;③&lt;/Text&gt;&#10;        &lt;/Box&gt;&#10;        &lt;Text style={{ fontSize: 18, fontWeight: 'bold', color: '#1E2A33', marginBottom: 8 }}&gt;申请说明型&lt;/Text&gt;&#10;        &lt;Text style={{ fontSize: 13.5, color: '#5F6B78', lineHeight: 1.6, marginBottom: 12 }}&gt;&#10;          适合申请信、求职信——突出优势，与对方需求一一对应。&#10;        &lt;/Text&gt;&#10;        &lt;Box style={{ marginTop: 'auto', background: '#FAF7F0', borderRadius: 8, padding: '10px 14px' }}&gt;&#10;          &lt;Text style={{ fontSize: 13, color: '#1E2A33', lineHeight: 1.6 }}&gt;My qualifications include... Additionally... Moreover...&lt;/Text&gt;&#10;        &lt;/Box&gt;&#10;      &lt;/Box&gt;&#10;    &lt;/Box&gt;&#10;&#10;    &lt;Box style={{ marginTop: 16, background: '#1E2A33', borderRadius: 10, padding: '12px 20px', flexDirection: 'row', alignItems: 'center', gap: 14 }}&gt;&#10;      &lt;Text style={{ fontSize: 12, fontWeight: 'bold', color: '#FFB84D', letterSpacing: 2 }}&gt;万能引出句&lt;/Text&gt;&#10;      &lt;Text style={{ fontSize: 14.5, color: '#FFFFFF' }}&gt;The reasons accounting for my recommendation are as follows. &lt;span style={{ color: '#B9C2CB' }}&gt;—— 推荐信、申请信正文第一句，直接引出分点论述&lt;/span&gt;&lt;/Text&gt;&#10;    &lt;/Box&gt;&#10;  &lt;/Box&gt;&#10;&#10;  &lt;Text style={{ position: 'absolute', right: 72, bottom: 24, fontSize: 12, color: '#5F6B78' }}&gt;&#10;    &lt;span style={{ fontWeight: 'bold' }}&gt;10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矩形: 圆角 21"/>
          <p:cNvSpPr/>
          <p:nvPr/>
        </p:nvSpPr>
        <p:spPr>
          <a:xfrm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文本框 22" descr="{&quot;isTemplate&quot;:true,&quot;type&quot;:&quot;text&quot;}"/>
          <p:cNvSpPr txBox="1"/>
          <p:nvPr/>
        </p:nvSpPr>
        <p:spPr>
          <a:xfrm>
            <a:off x="1028700" y="285750"/>
            <a:ext cx="19812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PART 02 ·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万能结构与句型库</a:t>
            </a:r>
            <a:endParaRPr/>
          </a:p>
        </p:txBody>
      </p:sp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685800" y="533400"/>
            <a:ext cx="108204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主体段句型：分点展开的艺术</a:t>
            </a:r>
            <a:endParaRPr/>
          </a:p>
        </p:txBody>
      </p:sp>
      <p:sp>
        <p:nvSpPr>
          <p:cNvPr id="25" name="矩形 24"/>
          <p:cNvSpPr/>
          <p:nvPr/>
        </p:nvSpPr>
        <p:spPr>
          <a:xfrm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" name="矩形: 圆角 25"/>
          <p:cNvSpPr/>
          <p:nvPr/>
        </p:nvSpPr>
        <p:spPr>
          <a:xfrm>
            <a:off x="685800" y="1276350"/>
            <a:ext cx="108204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矩形: 圆角 26"/>
          <p:cNvSpPr/>
          <p:nvPr/>
        </p:nvSpPr>
        <p:spPr>
          <a:xfrm>
            <a:off x="3114675" y="1409700"/>
            <a:ext cx="1552575" cy="285750"/>
          </a:xfrm>
          <a:prstGeom prst="roundRect">
            <a:avLst>
              <a:gd name="adj" fmla="val 33333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" name="文本框 27" descr="{&quot;isTemplate&quot;:true,&quot;type&quot;:&quot;text&quot;}"/>
          <p:cNvSpPr txBox="1"/>
          <p:nvPr/>
        </p:nvSpPr>
        <p:spPr>
          <a:xfrm>
            <a:off x="3114675" y="1409700"/>
            <a:ext cx="1552575" cy="285750"/>
          </a:xfrm>
          <a:prstGeom prst="rect">
            <a:avLst/>
          </a:prstGeom>
        </p:spPr>
        <p:txBody>
          <a:bodyPr wrap="none" lIns="128588" tIns="42863" rIns="128588" bIns="42863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To begin with, ...</a:t>
            </a:r>
            <a:endParaRPr/>
          </a:p>
        </p:txBody>
      </p:sp>
      <p:sp>
        <p:nvSpPr>
          <p:cNvPr id="29" name="文本框 28" descr="{&quot;isTemplate&quot;:true,&quot;type&quot;:&quot;text&quot;}"/>
          <p:cNvSpPr txBox="1"/>
          <p:nvPr/>
        </p:nvSpPr>
        <p:spPr>
          <a:xfrm>
            <a:off x="4819650" y="1447800"/>
            <a:ext cx="1714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350" b="1">
                <a:solidFill>
                  <a:srgbClr val="F59E0B"/>
                </a:solidFill>
                <a:latin typeface="Source Han Sans SC"/>
                <a:ea typeface="Source Han Sans SC"/>
              </a:rPr>
              <a:t>→</a:t>
            </a:r>
            <a:endParaRPr/>
          </a:p>
        </p:txBody>
      </p:sp>
      <p:sp>
        <p:nvSpPr>
          <p:cNvPr id="30" name="矩形: 圆角 29"/>
          <p:cNvSpPr/>
          <p:nvPr/>
        </p:nvSpPr>
        <p:spPr>
          <a:xfrm>
            <a:off x="5143500" y="1409700"/>
            <a:ext cx="2428875" cy="285750"/>
          </a:xfrm>
          <a:prstGeom prst="roundRect">
            <a:avLst>
              <a:gd name="adj" fmla="val 33333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" name="文本框 30" descr="{&quot;isTemplate&quot;:true,&quot;type&quot;:&quot;text&quot;}"/>
          <p:cNvSpPr txBox="1"/>
          <p:nvPr/>
        </p:nvSpPr>
        <p:spPr>
          <a:xfrm>
            <a:off x="5143500" y="1409700"/>
            <a:ext cx="2428875" cy="285750"/>
          </a:xfrm>
          <a:prstGeom prst="rect">
            <a:avLst/>
          </a:prstGeom>
        </p:spPr>
        <p:txBody>
          <a:bodyPr wrap="none" lIns="128588" tIns="42863" rIns="128588" bIns="42863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Furthermore / In addition, ...</a:t>
            </a:r>
            <a:endParaRPr/>
          </a:p>
        </p:txBody>
      </p:sp>
      <p:sp>
        <p:nvSpPr>
          <p:cNvPr id="32" name="文本框 31" descr="{&quot;isTemplate&quot;:true,&quot;type&quot;:&quot;text&quot;}"/>
          <p:cNvSpPr txBox="1"/>
          <p:nvPr/>
        </p:nvSpPr>
        <p:spPr>
          <a:xfrm>
            <a:off x="7724775" y="1447800"/>
            <a:ext cx="1714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350" b="1">
                <a:solidFill>
                  <a:srgbClr val="F59E0B"/>
                </a:solidFill>
                <a:latin typeface="Source Han Sans SC"/>
                <a:ea typeface="Source Han Sans SC"/>
              </a:rPr>
              <a:t>→</a:t>
            </a:r>
            <a:endParaRPr/>
          </a:p>
        </p:txBody>
      </p:sp>
      <p:sp>
        <p:nvSpPr>
          <p:cNvPr id="33" name="矩形: 圆角 32"/>
          <p:cNvSpPr/>
          <p:nvPr/>
        </p:nvSpPr>
        <p:spPr>
          <a:xfrm>
            <a:off x="8048625" y="1409700"/>
            <a:ext cx="1038225" cy="285750"/>
          </a:xfrm>
          <a:prstGeom prst="roundRect">
            <a:avLst>
              <a:gd name="adj" fmla="val 33333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" name="文本框 33" descr="{&quot;isTemplate&quot;:true,&quot;type&quot;:&quot;text&quot;}"/>
          <p:cNvSpPr txBox="1"/>
          <p:nvPr/>
        </p:nvSpPr>
        <p:spPr>
          <a:xfrm>
            <a:off x="8048625" y="1409700"/>
            <a:ext cx="1038225" cy="285750"/>
          </a:xfrm>
          <a:prstGeom prst="rect">
            <a:avLst/>
          </a:prstGeom>
        </p:spPr>
        <p:txBody>
          <a:bodyPr wrap="none" lIns="128588" tIns="42863" rIns="128588" bIns="42863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Finally, ...</a:t>
            </a:r>
            <a:endParaRPr/>
          </a:p>
        </p:txBody>
      </p:sp>
      <p:sp>
        <p:nvSpPr>
          <p:cNvPr id="35" name="矩形: 圆角 34"/>
          <p:cNvSpPr/>
          <p:nvPr/>
        </p:nvSpPr>
        <p:spPr>
          <a:xfrm>
            <a:off x="685800" y="2000250"/>
            <a:ext cx="3457575" cy="3505200"/>
          </a:xfrm>
          <a:prstGeom prst="roundRect">
            <a:avLst>
              <a:gd name="adj" fmla="val 3857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6" name="矩形: 圆角 35"/>
          <p:cNvSpPr/>
          <p:nvPr/>
        </p:nvSpPr>
        <p:spPr>
          <a:xfrm>
            <a:off x="933450" y="220980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" name="文本框 36" descr="{&quot;isTemplate&quot;:true,&quot;type&quot;:&quot;text&quot;}"/>
          <p:cNvSpPr txBox="1"/>
          <p:nvPr/>
        </p:nvSpPr>
        <p:spPr>
          <a:xfrm>
            <a:off x="1047750" y="2305050"/>
            <a:ext cx="190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500" b="1">
                <a:solidFill>
                  <a:srgbClr val="F59E0B"/>
                </a:solidFill>
                <a:latin typeface="Source Han Sans SC"/>
                <a:ea typeface="Source Han Sans SC"/>
              </a:rPr>
              <a:t>①</a:t>
            </a:r>
            <a:endParaRPr/>
          </a:p>
        </p:txBody>
      </p:sp>
      <p:sp>
        <p:nvSpPr>
          <p:cNvPr id="38" name="文本框 37" descr="{&quot;isTemplate&quot;:true,&quot;type&quot;:&quot;text&quot;}"/>
          <p:cNvSpPr txBox="1"/>
          <p:nvPr/>
        </p:nvSpPr>
        <p:spPr>
          <a:xfrm>
            <a:off x="933450" y="2762250"/>
            <a:ext cx="29622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E2A33"/>
                </a:solidFill>
                <a:latin typeface="Source Han Sans SC"/>
                <a:ea typeface="Source Han Sans SC"/>
              </a:rPr>
              <a:t>问题描述型</a:t>
            </a:r>
            <a:endParaRPr/>
          </a:p>
        </p:txBody>
      </p:sp>
      <p:sp>
        <p:nvSpPr>
          <p:cNvPr id="39" name="文本框 38" descr="{&quot;isTemplate&quot;:true,&quot;type&quot;:&quot;text&quot;}"/>
          <p:cNvSpPr txBox="1"/>
          <p:nvPr/>
        </p:nvSpPr>
        <p:spPr>
          <a:xfrm>
            <a:off x="933450" y="3048000"/>
            <a:ext cx="29622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先点明问题，再说明造成的影响，层层递进。</a:t>
            </a:r>
            <a:endParaRPr/>
          </a:p>
        </p:txBody>
      </p:sp>
      <p:sp>
        <p:nvSpPr>
          <p:cNvPr id="40" name="矩形: 圆角 39"/>
          <p:cNvSpPr/>
          <p:nvPr/>
        </p:nvSpPr>
        <p:spPr>
          <a:xfrm>
            <a:off x="933450" y="4629150"/>
            <a:ext cx="2962275" cy="666750"/>
          </a:xfrm>
          <a:prstGeom prst="roundRect">
            <a:avLst>
              <a:gd name="adj" fmla="val 11429"/>
            </a:avLst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1" name="文本框 40" descr="{&quot;isTemplate&quot;:true,&quot;type&quot;:&quot;text&quot;}"/>
          <p:cNvSpPr txBox="1"/>
          <p:nvPr/>
        </p:nvSpPr>
        <p:spPr>
          <a:xfrm>
            <a:off x="1066800" y="4724400"/>
            <a:ext cx="2695575" cy="47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The main issue is that... This has caused... Furthermore...</a:t>
            </a:r>
            <a:endParaRPr/>
          </a:p>
        </p:txBody>
      </p:sp>
      <p:sp>
        <p:nvSpPr>
          <p:cNvPr id="42" name="矩形: 圆角 41"/>
          <p:cNvSpPr/>
          <p:nvPr/>
        </p:nvSpPr>
        <p:spPr>
          <a:xfrm>
            <a:off x="4371975" y="2000250"/>
            <a:ext cx="3448050" cy="3505200"/>
          </a:xfrm>
          <a:prstGeom prst="roundRect">
            <a:avLst>
              <a:gd name="adj" fmla="val 3867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3" name="矩形: 圆角 42"/>
          <p:cNvSpPr/>
          <p:nvPr/>
        </p:nvSpPr>
        <p:spPr>
          <a:xfrm>
            <a:off x="4619625" y="220980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4" name="文本框 43" descr="{&quot;isTemplate&quot;:true,&quot;type&quot;:&quot;text&quot;}"/>
          <p:cNvSpPr txBox="1"/>
          <p:nvPr/>
        </p:nvSpPr>
        <p:spPr>
          <a:xfrm>
            <a:off x="4733925" y="2305050"/>
            <a:ext cx="190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500" b="1">
                <a:solidFill>
                  <a:srgbClr val="2E86DE"/>
                </a:solidFill>
                <a:latin typeface="Source Han Sans SC"/>
                <a:ea typeface="Source Han Sans SC"/>
              </a:rPr>
              <a:t>②</a:t>
            </a:r>
            <a:endParaRPr/>
          </a:p>
        </p:txBody>
      </p:sp>
      <p:sp>
        <p:nvSpPr>
          <p:cNvPr id="45" name="文本框 44" descr="{&quot;isTemplate&quot;:true,&quot;type&quot;:&quot;text&quot;}"/>
          <p:cNvSpPr txBox="1"/>
          <p:nvPr/>
        </p:nvSpPr>
        <p:spPr>
          <a:xfrm>
            <a:off x="4619625" y="2762250"/>
            <a:ext cx="29527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E2A33"/>
                </a:solidFill>
                <a:latin typeface="Source Han Sans SC"/>
                <a:ea typeface="Source Han Sans SC"/>
              </a:rPr>
              <a:t>建议提出型</a:t>
            </a:r>
            <a:endParaRPr/>
          </a:p>
        </p:txBody>
      </p:sp>
      <p:sp>
        <p:nvSpPr>
          <p:cNvPr id="46" name="文本框 45" descr="{&quot;isTemplate&quot;:true,&quot;type&quot;:&quot;text&quot;}"/>
          <p:cNvSpPr txBox="1"/>
          <p:nvPr/>
        </p:nvSpPr>
        <p:spPr>
          <a:xfrm>
            <a:off x="4619625" y="3048000"/>
            <a:ext cx="2952750" cy="4953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适合建议信、提案——建议要具体到时间、地点、对象、流程。</a:t>
            </a:r>
            <a:endParaRPr/>
          </a:p>
        </p:txBody>
      </p:sp>
      <p:sp>
        <p:nvSpPr>
          <p:cNvPr id="47" name="矩形: 圆角 46"/>
          <p:cNvSpPr/>
          <p:nvPr/>
        </p:nvSpPr>
        <p:spPr>
          <a:xfrm>
            <a:off x="4619625" y="4629150"/>
            <a:ext cx="2952750" cy="666750"/>
          </a:xfrm>
          <a:prstGeom prst="roundRect">
            <a:avLst>
              <a:gd name="adj" fmla="val 11429"/>
            </a:avLst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8" name="文本框 47" descr="{&quot;isTemplate&quot;:true,&quot;type&quot;:&quot;text&quot;}"/>
          <p:cNvSpPr txBox="1"/>
          <p:nvPr/>
        </p:nvSpPr>
        <p:spPr>
          <a:xfrm>
            <a:off x="4752975" y="4724400"/>
            <a:ext cx="2686050" cy="47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I would like to suggest that... Firstly... Secondly... Finally...</a:t>
            </a:r>
            <a:endParaRPr/>
          </a:p>
        </p:txBody>
      </p:sp>
      <p:sp>
        <p:nvSpPr>
          <p:cNvPr id="49" name="矩形: 圆角 48"/>
          <p:cNvSpPr/>
          <p:nvPr/>
        </p:nvSpPr>
        <p:spPr>
          <a:xfrm>
            <a:off x="8048625" y="2000250"/>
            <a:ext cx="3457575" cy="3505200"/>
          </a:xfrm>
          <a:prstGeom prst="roundRect">
            <a:avLst>
              <a:gd name="adj" fmla="val 3857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0" name="矩形: 圆角 49"/>
          <p:cNvSpPr/>
          <p:nvPr/>
        </p:nvSpPr>
        <p:spPr>
          <a:xfrm>
            <a:off x="8296275" y="220980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1" name="文本框 50" descr="{&quot;isTemplate&quot;:true,&quot;type&quot;:&quot;text&quot;}"/>
          <p:cNvSpPr txBox="1"/>
          <p:nvPr/>
        </p:nvSpPr>
        <p:spPr>
          <a:xfrm>
            <a:off x="8410575" y="2305050"/>
            <a:ext cx="190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500" b="1">
                <a:solidFill>
                  <a:srgbClr val="F59E0B"/>
                </a:solidFill>
                <a:latin typeface="Source Han Sans SC"/>
                <a:ea typeface="Source Han Sans SC"/>
              </a:rPr>
              <a:t>③</a:t>
            </a:r>
            <a:endParaRPr/>
          </a:p>
        </p:txBody>
      </p:sp>
      <p:sp>
        <p:nvSpPr>
          <p:cNvPr id="52" name="文本框 51" descr="{&quot;isTemplate&quot;:true,&quot;type&quot;:&quot;text&quot;}"/>
          <p:cNvSpPr txBox="1"/>
          <p:nvPr/>
        </p:nvSpPr>
        <p:spPr>
          <a:xfrm>
            <a:off x="8296275" y="2762250"/>
            <a:ext cx="29622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E2A33"/>
                </a:solidFill>
                <a:latin typeface="Source Han Sans SC"/>
                <a:ea typeface="Source Han Sans SC"/>
              </a:rPr>
              <a:t>申请说明型</a:t>
            </a:r>
            <a:endParaRPr/>
          </a:p>
        </p:txBody>
      </p:sp>
      <p:sp>
        <p:nvSpPr>
          <p:cNvPr id="53" name="文本框 52" descr="{&quot;isTemplate&quot;:true,&quot;type&quot;:&quot;text&quot;}"/>
          <p:cNvSpPr txBox="1"/>
          <p:nvPr/>
        </p:nvSpPr>
        <p:spPr>
          <a:xfrm>
            <a:off x="8296275" y="3048000"/>
            <a:ext cx="2962275" cy="4953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适合申请信、求职信——突出优势，与对方需求一一对应。</a:t>
            </a:r>
            <a:endParaRPr/>
          </a:p>
        </p:txBody>
      </p:sp>
      <p:sp>
        <p:nvSpPr>
          <p:cNvPr id="54" name="矩形: 圆角 53"/>
          <p:cNvSpPr/>
          <p:nvPr/>
        </p:nvSpPr>
        <p:spPr>
          <a:xfrm>
            <a:off x="8296275" y="4629150"/>
            <a:ext cx="2962275" cy="666750"/>
          </a:xfrm>
          <a:prstGeom prst="roundRect">
            <a:avLst>
              <a:gd name="adj" fmla="val 11429"/>
            </a:avLst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5" name="文本框 54" descr="{&quot;isTemplate&quot;:true,&quot;type&quot;:&quot;text&quot;}"/>
          <p:cNvSpPr txBox="1"/>
          <p:nvPr/>
        </p:nvSpPr>
        <p:spPr>
          <a:xfrm>
            <a:off x="8429625" y="4724400"/>
            <a:ext cx="2695575" cy="47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My qualifications include... Additionally... Moreover...</a:t>
            </a:r>
            <a:endParaRPr/>
          </a:p>
        </p:txBody>
      </p:sp>
      <p:sp>
        <p:nvSpPr>
          <p:cNvPr id="56" name="矩形: 圆角 55"/>
          <p:cNvSpPr/>
          <p:nvPr/>
        </p:nvSpPr>
        <p:spPr>
          <a:xfrm>
            <a:off x="685800" y="5657850"/>
            <a:ext cx="10820400" cy="400050"/>
          </a:xfrm>
          <a:prstGeom prst="roundRect">
            <a:avLst>
              <a:gd name="adj" fmla="val 23810"/>
            </a:avLst>
          </a:pr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7" name="文本框 56" descr="{&quot;isTemplate&quot;:true,&quot;type&quot;:&quot;text&quot;}"/>
          <p:cNvSpPr txBox="1"/>
          <p:nvPr/>
        </p:nvSpPr>
        <p:spPr>
          <a:xfrm>
            <a:off x="876300" y="5791200"/>
            <a:ext cx="6667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 spc="150">
                <a:solidFill>
                  <a:srgbClr val="FFB84D"/>
                </a:solidFill>
                <a:latin typeface="Source Han Sans SC"/>
                <a:ea typeface="Source Han Sans SC"/>
              </a:rPr>
              <a:t>万能引出句</a:t>
            </a:r>
            <a:endParaRPr/>
          </a:p>
        </p:txBody>
      </p:sp>
      <p:sp>
        <p:nvSpPr>
          <p:cNvPr id="58" name="文本框 57" descr="{&quot;isTemplate&quot;:true,&quot;type&quot;:&quot;text&quot;}"/>
          <p:cNvSpPr txBox="1"/>
          <p:nvPr/>
        </p:nvSpPr>
        <p:spPr>
          <a:xfrm>
            <a:off x="1676400" y="5772150"/>
            <a:ext cx="7105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88">
                <a:solidFill>
                  <a:srgbClr val="FFFFFF"/>
                </a:solidFill>
                <a:latin typeface="Source Han Sans SC"/>
                <a:ea typeface="Source Han Sans SC"/>
              </a:rPr>
              <a:t>The reasons accounting for my recommendation are as follows. </a:t>
            </a:r>
            <a:r>
              <a:rPr lang="en-US" sz="1088">
                <a:solidFill>
                  <a:srgbClr val="B9C2CB"/>
                </a:solidFill>
                <a:latin typeface="Source Han Sans SC"/>
                <a:ea typeface="Source Han Sans SC"/>
              </a:rPr>
              <a:t>—— </a:t>
            </a:r>
            <a:r>
              <a:rPr lang="zh-CN" sz="1088">
                <a:solidFill>
                  <a:srgbClr val="B9C2CB"/>
                </a:solidFill>
                <a:latin typeface="Source Han Sans SC"/>
                <a:ea typeface="Source Han Sans SC"/>
              </a:rPr>
              <a:t>推荐信、申请信正文第一句，直接引出分点论述</a:t>
            </a:r>
            <a:endParaRPr/>
          </a:p>
        </p:txBody>
      </p:sp>
      <p:sp>
        <p:nvSpPr>
          <p:cNvPr id="59" name="文本框 58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10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PART 02 · 万能结构与句型库&lt;/Text&gt;&#10;    &lt;/Box&gt;&#10;    &lt;Text style={{ fontSize: 34, fontWeight: 'bold', color: '#1E2A33' }}&gt;结尾段句型与语言升格&lt;/Text&gt;&#10;  &lt;/Box&gt;&#10;  &lt;Box style={{ position: 'absolute', top: 118, left: 72, width: 1136, height: 1, background: '#E0D9CA' }} /&gt;&#10;&#10;  &lt;Box style={{ position: 'absolute', top: 134, left: 72, width: 1136, height: 448, flexDirection: 'row', gap: 36 }}&gt;&#10;    &lt;Box style={{ width: 590, flexDirection: 'column', justifyContent: 'space-between' }}&gt;&#10;      &lt;Box style={{ background: '#FFFFFF', borderRadius: 12, padding: '16px 22px', boxShadow: '0 4px 20px rgba(30,42,51,0.06)' }}&gt;&#10;        &lt;Box style={{ flexDirection: 'row', alignItems: 'center', gap: 10, marginBottom: 6 }}&gt;&#10;          &lt;Box style={{ width: 8, height: 8, borderRadius: 4, background: '#F59E0B' }} /&gt;&#10;          &lt;Text style={{ fontSize: 13, fontWeight: 'bold', color: '#9E7020', letterSpacing: 1 }}&gt;期待回复 · 全题型通用&lt;/Text&gt;&#10;        &lt;/Box&gt;&#10;        &lt;Text style={{ fontSize: 14.5, color: '#1E2A33', lineHeight: 1.6 }}&gt;I am looking forward to your favorable reply. / I would appreciate it if you could...&lt;/Text&gt;&#10;      &lt;/Box&gt;&#10;      &lt;Box style={{ background: '#FFFFFF', borderRadius: 12, padding: '16px 22px', boxShadow: '0 4px 20px rgba(30,42,51,0.06)' }}&gt;&#10;        &lt;Box style={{ flexDirection: 'row', alignItems: 'center', gap: 10, marginBottom: 6 }}&gt;&#10;          &lt;Box style={{ width: 8, height: 8, borderRadius: 4, background: '#2E86DE' }} /&gt;&#10;          &lt;Text style={{ fontSize: 13, fontWeight: 'bold', color: '#2E6E9E', letterSpacing: 1 }}&gt;表达诚意 · 推荐/邀请信&lt;/Text&gt;&#10;        &lt;/Box&gt;&#10;        &lt;Text style={{ fontSize: 14.5, color: '#1E2A33', lineHeight: 1.6 }}&gt;I hope my recommendation will not make you disappointed.&lt;/Text&gt;&#10;      &lt;/Box&gt;&#10;      &lt;Box style={{ background: '#FFFFFF', borderRadius: 12, padding: '16px 22px', boxShadow: '0 4px 20px rgba(30,42,51,0.06)' }}&gt;&#10;        &lt;Box style={{ flexDirection: 'row', alignItems: 'center', gap: 10, marginBottom: 6 }}&gt;&#10;          &lt;Box style={{ width: 8, height: 8, borderRadius: 4, background: '#F59E0B' }} /&gt;&#10;          &lt;Text style={{ fontSize: 13, fontWeight: 'bold', color: '#9E7020', letterSpacing: 1 }}&gt;感谢考虑 · 申请/求职信&lt;/Text&gt;&#10;        &lt;/Box&gt;&#10;        &lt;Text style={{ fontSize: 14.5, color: '#1E2A33', lineHeight: 1.6 }}&gt;Thank you for your time and consideration.&lt;/Text&gt;&#10;      &lt;/Box&gt;&#10;      &lt;Box style={{ background: '#1E2A33', borderRadius: 12, padding: '16px 22px' }}&gt;&#10;        &lt;Text style={{ fontSize: 13.5, color: '#B9C2CB', lineHeight: 1.65 }}&gt;&#10;          &lt;span style={{ fontWeight: 'bold', color: '#FFB84D' }}&gt;语气一致性：&lt;/span&gt;开头用 Dear Professor Smith，结尾就配 Yours sincerely；开头用 Dear Tom，结尾用 Best wishes 更自然。&#10;        &lt;/Text&gt;&#10;      &lt;/Box&gt;&#10;    &lt;/Box&gt;&#10;&#10;    &lt;Box style={{ flex: 1, background: '#FFFFFF', borderRadius: 14, padding: '22px 26px', boxShadow: '0 4px 20px rgba(30,42,51,0.08)', flexDirection: 'column' }}&gt;&#10;      &lt;Text style={{ fontSize: 16, fontWeight: 'bold', color: '#1E2A33', marginBottom: 14 }}&gt;词汇升级：普通词 → 高分词&lt;/Text&gt;&#10;      &lt;Box style={{ flexDirection: 'column', gap: 8, marginBottom: 16 }}&gt;&#10;        &lt;Box style={{ flexDirection: 'row', alignItems: 'center', gap: 12 }}&gt;&#10;          &lt;Text style={{ fontSize: 13.5, color: '#5F6B78', width: 150 }}&gt;important&lt;/Text&gt;&#10;          &lt;Text style={{ fontSize: 14, fontWeight: 'bold', color: '#F59E0B' }}&gt;→&lt;/Text&gt;&#10;          &lt;Text style={{ fontSize: 13.5, fontWeight: 'bold', color: '#1E2A33' }}&gt;crucial / vital / significant&lt;/Text&gt;&#10;        &lt;/Box&gt;&#10;        &lt;Box style={{ flexDirection: 'row', alignItems: 'center', gap: 12 }}&gt;&#10;          &lt;Text style={{ fontSize: 13.5, color: '#5F6B78', width: 150 }}&gt;more and more&lt;/Text&gt;&#10;          &lt;Text style={{ fontSize: 14, fontWeight: 'bold', color: '#F59E0B' }}&gt;→&lt;/Text&gt;&#10;          &lt;Text style={{ fontSize: 13.5, fontWeight: 'bold', color: '#1E2A33' }}&gt;increasingly / progressively&lt;/Text&gt;&#10;        &lt;/Box&gt;&#10;        &lt;Box style={{ flexDirection: 'row', alignItems: 'center', gap: 12 }}&gt;&#10;          &lt;Text style={{ fontSize: 13.5, color: '#5F6B78', width: 150 }}&gt;think&lt;/Text&gt;&#10;          &lt;Text style={{ fontSize: 14, fontWeight: 'bold', color: '#F59E0B' }}&gt;→&lt;/Text&gt;&#10;          &lt;Text style={{ fontSize: 13.5, fontWeight: 'bold', color: '#1E2A33' }}&gt;believe / maintain / contend&lt;/Text&gt;&#10;        &lt;/Box&gt;&#10;      &lt;/Box&gt;&#10;      &lt;Box style={{ height: 1, background: '#E5DFD2', marginBottom: 14 }} /&gt;&#10;      &lt;Text style={{ fontSize: 16, fontWeight: 'bold', color: '#1E2A33', marginBottom: 12 }}&gt;句式升格：一句话的三种境界&lt;/Text&gt;&#10;      &lt;Box style={{ flexDirection: 'column', gap: 8 }}&gt;&#10;        &lt;Box style={{ background: '#FAF7F0', borderRadius: 8, padding: '9px 14px' }}&gt;&#10;          &lt;Text style={{ fontSize: 12, fontWeight: 'bold', color: '#5F6B78', marginBottom: 2 }}&gt;普通表达&lt;/Text&gt;&#10;          &lt;Text style={{ fontSize: 13.5, color: '#1E2A33' }}&gt;You helped me a lot.&lt;/Text&gt;&#10;        &lt;/Box&gt;&#10;        &lt;Box style={{ background: '#EAF3FC', borderRadius: 8, padding: '9px 14px' }}&gt;&#10;          &lt;Text style={{ fontSize: 12, fontWeight: 'bold', color: '#2E6E9E', marginBottom: 2 }}&gt;倒装句 · Not only...&lt;/Text&gt;&#10;          &lt;Text style={{ fontSize: 13.5, color: '#1E2A33' }}&gt;Not only did you help me, but you also inspired me.&lt;/Text&gt;&#10;        &lt;/Box&gt;&#10;        &lt;Box style={{ background: '#FDF3E3', borderRadius: 8, padding: '9px 14px' }}&gt;&#10;          &lt;Text style={{ fontSize: 12, fontWeight: 'bold', color: '#9E7020', marginBottom: 2 }}&gt;强调句 · It was...that...&lt;/Text&gt;&#10;          &lt;Text style={{ fontSize: 13.5, color: '#1E2A33' }}&gt;It was your timely assistance that made the difference.&lt;/Text&gt;&#10;        &lt;/Box&gt;&#10;      &lt;/Box&gt;&#10;    &lt;/Box&gt;&#10;  &lt;/Box&gt;&#10;&#10;  &lt;Box style={{ position: 'absolute', left: 72, bottom: 56, width: 1136, background: '#FDF3E3', borderRadius: 10, padding: '12px 20px' }}&gt;&#10;    &lt;Text style={{ fontSize: 14, color: '#9E7020' }}&gt;&#10;      &lt;span style={{ fontWeight: 'bold' }}&gt;一句话判断：&lt;/span&gt;格式人人都会，语言表达才是拉开分差的关键——每封信至少放一个倒装句或强调句。&#10;    &lt;/Text&gt;&#10;  &lt;/Box&gt;&#10;&#10;  &lt;Text style={{ position: 'absolute', right: 72, bottom: 24, fontSize: 12, color: '#5F6B78' }}&gt;&#10;    &lt;span style={{ fontWeight: 'bold' }}&gt;11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2" name="矩形: 圆角 61"/>
          <p:cNvSpPr/>
          <p:nvPr/>
        </p:nvSpPr>
        <p:spPr>
          <a:xfrm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3" name="文本框 62" descr="{&quot;isTemplate&quot;:true,&quot;type&quot;:&quot;text&quot;}"/>
          <p:cNvSpPr txBox="1"/>
          <p:nvPr/>
        </p:nvSpPr>
        <p:spPr>
          <a:xfrm>
            <a:off x="1028700" y="285750"/>
            <a:ext cx="19812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PART 02 ·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万能结构与句型库</a:t>
            </a:r>
            <a:endParaRPr/>
          </a:p>
        </p:txBody>
      </p:sp>
      <p:sp>
        <p:nvSpPr>
          <p:cNvPr id="64" name="文本框 63" descr="{&quot;isTemplate&quot;:true,&quot;type&quot;:&quot;text&quot;}"/>
          <p:cNvSpPr txBox="1"/>
          <p:nvPr/>
        </p:nvSpPr>
        <p:spPr>
          <a:xfrm>
            <a:off x="685800" y="533400"/>
            <a:ext cx="108204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结尾段句型与语言升格</a:t>
            </a:r>
            <a:endParaRPr/>
          </a:p>
        </p:txBody>
      </p:sp>
      <p:sp>
        <p:nvSpPr>
          <p:cNvPr id="65" name="矩形 64"/>
          <p:cNvSpPr/>
          <p:nvPr/>
        </p:nvSpPr>
        <p:spPr>
          <a:xfrm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6" name="矩形: 圆角 65"/>
          <p:cNvSpPr/>
          <p:nvPr/>
        </p:nvSpPr>
        <p:spPr>
          <a:xfrm>
            <a:off x="685800" y="1276350"/>
            <a:ext cx="5619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7" name="矩形: 圆角 66"/>
          <p:cNvSpPr/>
          <p:nvPr/>
        </p:nvSpPr>
        <p:spPr>
          <a:xfrm>
            <a:off x="895350" y="14668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8" name="文本框 67" descr="{&quot;isTemplate&quot;:true,&quot;type&quot;:&quot;text&quot;}"/>
          <p:cNvSpPr txBox="1"/>
          <p:nvPr/>
        </p:nvSpPr>
        <p:spPr>
          <a:xfrm>
            <a:off x="1066800" y="1428750"/>
            <a:ext cx="13525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期待回复</a:t>
            </a:r>
            <a:r>
              <a:rPr lang="en-US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 · </a:t>
            </a:r>
            <a:r>
              <a:rPr lang="zh-CN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全题型通用</a:t>
            </a:r>
            <a:endParaRPr/>
          </a:p>
        </p:txBody>
      </p:sp>
      <p:sp>
        <p:nvSpPr>
          <p:cNvPr id="69" name="文本框 68" descr="{&quot;isTemplate&quot;:true,&quot;type&quot;:&quot;text&quot;}"/>
          <p:cNvSpPr txBox="1"/>
          <p:nvPr/>
        </p:nvSpPr>
        <p:spPr>
          <a:xfrm>
            <a:off x="895350" y="1638300"/>
            <a:ext cx="520065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I am looking forward to your favorable reply. / I would appreciate it if you could...</a:t>
            </a:r>
            <a:endParaRPr/>
          </a:p>
        </p:txBody>
      </p:sp>
      <p:sp>
        <p:nvSpPr>
          <p:cNvPr id="70" name="矩形: 圆角 69"/>
          <p:cNvSpPr/>
          <p:nvPr/>
        </p:nvSpPr>
        <p:spPr>
          <a:xfrm>
            <a:off x="685800" y="2428875"/>
            <a:ext cx="5619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1" name="矩形: 圆角 70"/>
          <p:cNvSpPr/>
          <p:nvPr/>
        </p:nvSpPr>
        <p:spPr>
          <a:xfrm>
            <a:off x="895350" y="2619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2E86D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2" name="文本框 71" descr="{&quot;isTemplate&quot;:true,&quot;type&quot;:&quot;text&quot;}"/>
          <p:cNvSpPr txBox="1"/>
          <p:nvPr/>
        </p:nvSpPr>
        <p:spPr>
          <a:xfrm>
            <a:off x="1066800" y="2581275"/>
            <a:ext cx="14287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表达诚意</a:t>
            </a:r>
            <a:r>
              <a:rPr lang="en-US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 · </a:t>
            </a:r>
            <a:r>
              <a:rPr lang="zh-CN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推荐</a:t>
            </a:r>
            <a:r>
              <a:rPr lang="en-US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/</a:t>
            </a:r>
            <a:r>
              <a:rPr lang="zh-CN" sz="975" b="1" spc="75">
                <a:solidFill>
                  <a:srgbClr val="2E6E9E"/>
                </a:solidFill>
                <a:latin typeface="Source Han Sans SC"/>
                <a:ea typeface="Source Han Sans SC"/>
              </a:rPr>
              <a:t>邀请信</a:t>
            </a:r>
            <a:endParaRPr/>
          </a:p>
        </p:txBody>
      </p:sp>
      <p:sp>
        <p:nvSpPr>
          <p:cNvPr id="73" name="文本框 72" descr="{&quot;isTemplate&quot;:true,&quot;type&quot;:&quot;text&quot;}"/>
          <p:cNvSpPr txBox="1"/>
          <p:nvPr/>
        </p:nvSpPr>
        <p:spPr>
          <a:xfrm>
            <a:off x="895350" y="2790825"/>
            <a:ext cx="520065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I hope my recommendation will not make you disappointed.</a:t>
            </a:r>
            <a:endParaRPr/>
          </a:p>
        </p:txBody>
      </p:sp>
      <p:sp>
        <p:nvSpPr>
          <p:cNvPr id="74" name="矩形: 圆角 73"/>
          <p:cNvSpPr/>
          <p:nvPr/>
        </p:nvSpPr>
        <p:spPr>
          <a:xfrm>
            <a:off x="685800" y="3571875"/>
            <a:ext cx="5619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5" name="矩形: 圆角 74"/>
          <p:cNvSpPr/>
          <p:nvPr/>
        </p:nvSpPr>
        <p:spPr>
          <a:xfrm>
            <a:off x="895350" y="3762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6" name="文本框 75" descr="{&quot;isTemplate&quot;:true,&quot;type&quot;:&quot;text&quot;}"/>
          <p:cNvSpPr txBox="1"/>
          <p:nvPr/>
        </p:nvSpPr>
        <p:spPr>
          <a:xfrm>
            <a:off x="1066800" y="3724275"/>
            <a:ext cx="14287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感谢考虑</a:t>
            </a:r>
            <a:r>
              <a:rPr lang="en-US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 · </a:t>
            </a:r>
            <a:r>
              <a:rPr lang="zh-CN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申请</a:t>
            </a:r>
            <a:r>
              <a:rPr lang="en-US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/</a:t>
            </a:r>
            <a:r>
              <a:rPr lang="zh-CN" sz="975" b="1" spc="75">
                <a:solidFill>
                  <a:srgbClr val="9E7020"/>
                </a:solidFill>
                <a:latin typeface="Source Han Sans SC"/>
                <a:ea typeface="Source Han Sans SC"/>
              </a:rPr>
              <a:t>求职信</a:t>
            </a:r>
            <a:endParaRPr/>
          </a:p>
        </p:txBody>
      </p:sp>
      <p:sp>
        <p:nvSpPr>
          <p:cNvPr id="77" name="文本框 76" descr="{&quot;isTemplate&quot;:true,&quot;type&quot;:&quot;text&quot;}"/>
          <p:cNvSpPr txBox="1"/>
          <p:nvPr/>
        </p:nvSpPr>
        <p:spPr>
          <a:xfrm>
            <a:off x="895350" y="3933825"/>
            <a:ext cx="520065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Thank you for your time and consideration.</a:t>
            </a:r>
            <a:endParaRPr/>
          </a:p>
        </p:txBody>
      </p:sp>
      <p:sp>
        <p:nvSpPr>
          <p:cNvPr id="78" name="矩形: 圆角 77"/>
          <p:cNvSpPr/>
          <p:nvPr/>
        </p:nvSpPr>
        <p:spPr>
          <a:xfrm>
            <a:off x="685800" y="4724400"/>
            <a:ext cx="5619750" cy="819150"/>
          </a:xfrm>
          <a:prstGeom prst="roundRect">
            <a:avLst>
              <a:gd name="adj" fmla="val 13953"/>
            </a:avLst>
          </a:pr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9" name="文本框 78" descr="{&quot;isTemplate&quot;:true,&quot;type&quot;:&quot;text&quot;}"/>
          <p:cNvSpPr txBox="1"/>
          <p:nvPr/>
        </p:nvSpPr>
        <p:spPr>
          <a:xfrm>
            <a:off x="895350" y="4876800"/>
            <a:ext cx="520065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5000"/>
              </a:lnSpc>
            </a:pPr>
            <a:r>
              <a:rPr lang="zh-CN" sz="1013" b="1">
                <a:solidFill>
                  <a:srgbClr val="FFB84D"/>
                </a:solidFill>
                <a:latin typeface="Source Han Sans SC"/>
                <a:ea typeface="Source Han Sans SC"/>
              </a:rPr>
              <a:t>语气一致性：</a:t>
            </a: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开头用</a:t>
            </a:r>
            <a:r>
              <a:rPr lang="en-US" sz="1013">
                <a:solidFill>
                  <a:srgbClr val="B9C2CB"/>
                </a:solidFill>
                <a:latin typeface="Source Han Sans SC"/>
                <a:ea typeface="Source Han Sans SC"/>
              </a:rPr>
              <a:t> Dear Professor Smith</a:t>
            </a: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，结尾就配</a:t>
            </a:r>
            <a:r>
              <a:rPr lang="en-US" sz="1013">
                <a:solidFill>
                  <a:srgbClr val="B9C2CB"/>
                </a:solidFill>
                <a:latin typeface="Source Han Sans SC"/>
                <a:ea typeface="Source Han Sans SC"/>
              </a:rPr>
              <a:t> Yours sincerely</a:t>
            </a: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；开头用</a:t>
            </a:r>
            <a:r>
              <a:rPr lang="en-US" sz="1013">
                <a:solidFill>
                  <a:srgbClr val="B9C2CB"/>
                </a:solidFill>
                <a:latin typeface="Source Han Sans SC"/>
                <a:ea typeface="Source Han Sans SC"/>
              </a:rPr>
              <a:t> Dear Tom</a:t>
            </a: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，结尾用</a:t>
            </a:r>
            <a:r>
              <a:rPr lang="en-US" sz="1013">
                <a:solidFill>
                  <a:srgbClr val="B9C2CB"/>
                </a:solidFill>
                <a:latin typeface="Source Han Sans SC"/>
                <a:ea typeface="Source Han Sans SC"/>
              </a:rPr>
              <a:t> Best wishes </a:t>
            </a: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更自然。</a:t>
            </a:r>
            <a:endParaRPr/>
          </a:p>
        </p:txBody>
      </p:sp>
      <p:sp>
        <p:nvSpPr>
          <p:cNvPr id="80" name="矩形: 圆角 79"/>
          <p:cNvSpPr/>
          <p:nvPr/>
        </p:nvSpPr>
        <p:spPr>
          <a:xfrm>
            <a:off x="6648450" y="1276350"/>
            <a:ext cx="4857750" cy="426720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1" name="文本框 80" descr="{&quot;isTemplate&quot;:true,&quot;type&quot;:&quot;text&quot;}"/>
          <p:cNvSpPr txBox="1"/>
          <p:nvPr/>
        </p:nvSpPr>
        <p:spPr>
          <a:xfrm>
            <a:off x="6896100" y="1485900"/>
            <a:ext cx="43624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2A33"/>
                </a:solidFill>
                <a:latin typeface="Source Han Sans SC"/>
                <a:ea typeface="Source Han Sans SC"/>
              </a:rPr>
              <a:t>词汇升级：普通词</a:t>
            </a:r>
            <a:r>
              <a:rPr lang="en-US" sz="1200" b="1">
                <a:solidFill>
                  <a:srgbClr val="1E2A33"/>
                </a:solidFill>
                <a:latin typeface="Source Han Sans SC"/>
                <a:ea typeface="Source Han Sans SC"/>
              </a:rPr>
              <a:t> → </a:t>
            </a:r>
            <a:r>
              <a:rPr lang="zh-CN" sz="1200" b="1">
                <a:solidFill>
                  <a:srgbClr val="1E2A33"/>
                </a:solidFill>
                <a:latin typeface="Source Han Sans SC"/>
                <a:ea typeface="Source Han Sans SC"/>
              </a:rPr>
              <a:t>高分词</a:t>
            </a:r>
            <a:endParaRPr/>
          </a:p>
        </p:txBody>
      </p:sp>
      <p:sp>
        <p:nvSpPr>
          <p:cNvPr id="82" name="文本框 81" descr="{&quot;isTemplate&quot;:true,&quot;type&quot;:&quot;text&quot;}"/>
          <p:cNvSpPr txBox="1"/>
          <p:nvPr/>
        </p:nvSpPr>
        <p:spPr>
          <a:xfrm>
            <a:off x="6896100" y="1809750"/>
            <a:ext cx="1428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important</a:t>
            </a:r>
            <a:endParaRPr/>
          </a:p>
        </p:txBody>
      </p:sp>
      <p:sp>
        <p:nvSpPr>
          <p:cNvPr id="83" name="文本框 82" descr="{&quot;isTemplate&quot;:true,&quot;type&quot;:&quot;text&quot;}"/>
          <p:cNvSpPr txBox="1"/>
          <p:nvPr/>
        </p:nvSpPr>
        <p:spPr>
          <a:xfrm>
            <a:off x="8439150" y="1809750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F59E0B"/>
                </a:solidFill>
                <a:latin typeface="Source Han Sans SC"/>
                <a:ea typeface="Source Han Sans SC"/>
              </a:rPr>
              <a:t>→</a:t>
            </a:r>
            <a:endParaRPr/>
          </a:p>
        </p:txBody>
      </p:sp>
      <p:sp>
        <p:nvSpPr>
          <p:cNvPr id="84" name="文本框 83" descr="{&quot;isTemplate&quot;:true,&quot;type&quot;:&quot;text&quot;}"/>
          <p:cNvSpPr txBox="1"/>
          <p:nvPr/>
        </p:nvSpPr>
        <p:spPr>
          <a:xfrm>
            <a:off x="8686800" y="1809750"/>
            <a:ext cx="16859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crucial / vital / significant</a:t>
            </a:r>
            <a:endParaRPr/>
          </a:p>
        </p:txBody>
      </p:sp>
      <p:sp>
        <p:nvSpPr>
          <p:cNvPr id="85" name="文本框 84" descr="{&quot;isTemplate&quot;:true,&quot;type&quot;:&quot;text&quot;}"/>
          <p:cNvSpPr txBox="1"/>
          <p:nvPr/>
        </p:nvSpPr>
        <p:spPr>
          <a:xfrm>
            <a:off x="6896100" y="2047875"/>
            <a:ext cx="1428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more and more</a:t>
            </a:r>
            <a:endParaRPr/>
          </a:p>
        </p:txBody>
      </p:sp>
      <p:sp>
        <p:nvSpPr>
          <p:cNvPr id="86" name="文本框 85" descr="{&quot;isTemplate&quot;:true,&quot;type&quot;:&quot;text&quot;}"/>
          <p:cNvSpPr txBox="1"/>
          <p:nvPr/>
        </p:nvSpPr>
        <p:spPr>
          <a:xfrm>
            <a:off x="8439150" y="2047875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F59E0B"/>
                </a:solidFill>
                <a:latin typeface="Source Han Sans SC"/>
                <a:ea typeface="Source Han Sans SC"/>
              </a:rPr>
              <a:t>→</a:t>
            </a:r>
            <a:endParaRPr/>
          </a:p>
        </p:txBody>
      </p:sp>
      <p:sp>
        <p:nvSpPr>
          <p:cNvPr id="87" name="文本框 86" descr="{&quot;isTemplate&quot;:true,&quot;type&quot;:&quot;text&quot;}"/>
          <p:cNvSpPr txBox="1"/>
          <p:nvPr/>
        </p:nvSpPr>
        <p:spPr>
          <a:xfrm>
            <a:off x="8686800" y="2047875"/>
            <a:ext cx="18002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increasingly / progressively</a:t>
            </a:r>
            <a:endParaRPr/>
          </a:p>
        </p:txBody>
      </p:sp>
      <p:sp>
        <p:nvSpPr>
          <p:cNvPr id="88" name="文本框 87" descr="{&quot;isTemplate&quot;:true,&quot;type&quot;:&quot;text&quot;}"/>
          <p:cNvSpPr txBox="1"/>
          <p:nvPr/>
        </p:nvSpPr>
        <p:spPr>
          <a:xfrm>
            <a:off x="6896100" y="2286000"/>
            <a:ext cx="1428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think</a:t>
            </a:r>
            <a:endParaRPr/>
          </a:p>
        </p:txBody>
      </p:sp>
      <p:sp>
        <p:nvSpPr>
          <p:cNvPr id="89" name="文本框 88" descr="{&quot;isTemplate&quot;:true,&quot;type&quot;:&quot;text&quot;}"/>
          <p:cNvSpPr txBox="1"/>
          <p:nvPr/>
        </p:nvSpPr>
        <p:spPr>
          <a:xfrm>
            <a:off x="8439150" y="2286000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F59E0B"/>
                </a:solidFill>
                <a:latin typeface="Source Han Sans SC"/>
                <a:ea typeface="Source Han Sans SC"/>
              </a:rPr>
              <a:t>→</a:t>
            </a:r>
            <a:endParaRPr/>
          </a:p>
        </p:txBody>
      </p:sp>
      <p:sp>
        <p:nvSpPr>
          <p:cNvPr id="90" name="文本框 89" descr="{&quot;isTemplate&quot;:true,&quot;type&quot;:&quot;text&quot;}"/>
          <p:cNvSpPr txBox="1"/>
          <p:nvPr/>
        </p:nvSpPr>
        <p:spPr>
          <a:xfrm>
            <a:off x="8686800" y="2286000"/>
            <a:ext cx="18573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believe / maintain / contend</a:t>
            </a:r>
            <a:endParaRPr/>
          </a:p>
        </p:txBody>
      </p:sp>
      <p:sp>
        <p:nvSpPr>
          <p:cNvPr id="91" name="矩形 90"/>
          <p:cNvSpPr/>
          <p:nvPr/>
        </p:nvSpPr>
        <p:spPr>
          <a:xfrm>
            <a:off x="6896100" y="2600325"/>
            <a:ext cx="4362450" cy="9525"/>
          </a:xfrm>
          <a:prstGeom prst="rect">
            <a:avLst/>
          </a:prstGeom>
          <a:solidFill>
            <a:srgbClr val="E5DFD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2" name="文本框 91" descr="{&quot;isTemplate&quot;:true,&quot;type&quot;:&quot;text&quot;}"/>
          <p:cNvSpPr txBox="1"/>
          <p:nvPr/>
        </p:nvSpPr>
        <p:spPr>
          <a:xfrm>
            <a:off x="6896100" y="2743200"/>
            <a:ext cx="43624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2A33"/>
                </a:solidFill>
                <a:latin typeface="Source Han Sans SC"/>
                <a:ea typeface="Source Han Sans SC"/>
              </a:rPr>
              <a:t>句式升格：一句话的三种境界</a:t>
            </a:r>
            <a:endParaRPr/>
          </a:p>
        </p:txBody>
      </p:sp>
      <p:sp>
        <p:nvSpPr>
          <p:cNvPr id="93" name="矩形: 圆角 92"/>
          <p:cNvSpPr/>
          <p:nvPr/>
        </p:nvSpPr>
        <p:spPr>
          <a:xfrm>
            <a:off x="6896100" y="3048000"/>
            <a:ext cx="4362450" cy="495300"/>
          </a:xfrm>
          <a:prstGeom prst="roundRect">
            <a:avLst>
              <a:gd name="adj" fmla="val 15385"/>
            </a:avLst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" name="文本框 93" descr="{&quot;isTemplate&quot;:true,&quot;type&quot;:&quot;text&quot;}"/>
          <p:cNvSpPr txBox="1"/>
          <p:nvPr/>
        </p:nvSpPr>
        <p:spPr>
          <a:xfrm>
            <a:off x="7029450" y="3133725"/>
            <a:ext cx="40957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5F6B78"/>
                </a:solidFill>
                <a:latin typeface="Source Han Sans SC"/>
                <a:ea typeface="Source Han Sans SC"/>
              </a:rPr>
              <a:t>普通表达</a:t>
            </a:r>
            <a:endParaRPr/>
          </a:p>
        </p:txBody>
      </p:sp>
      <p:sp>
        <p:nvSpPr>
          <p:cNvPr id="95" name="文本框 94" descr="{&quot;isTemplate&quot;:true,&quot;type&quot;:&quot;text&quot;}"/>
          <p:cNvSpPr txBox="1"/>
          <p:nvPr/>
        </p:nvSpPr>
        <p:spPr>
          <a:xfrm>
            <a:off x="7029450" y="3295650"/>
            <a:ext cx="4095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1E2A33"/>
                </a:solidFill>
                <a:latin typeface="Source Han Sans SC"/>
                <a:ea typeface="Source Han Sans SC"/>
              </a:rPr>
              <a:t>You helped me a lot.</a:t>
            </a:r>
            <a:endParaRPr/>
          </a:p>
        </p:txBody>
      </p:sp>
      <p:sp>
        <p:nvSpPr>
          <p:cNvPr id="96" name="矩形: 圆角 95"/>
          <p:cNvSpPr/>
          <p:nvPr/>
        </p:nvSpPr>
        <p:spPr>
          <a:xfrm>
            <a:off x="6896100" y="3619500"/>
            <a:ext cx="4362450" cy="495300"/>
          </a:xfrm>
          <a:prstGeom prst="roundRect">
            <a:avLst>
              <a:gd name="adj" fmla="val 15385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7" name="文本框 96" descr="{&quot;isTemplate&quot;:true,&quot;type&quot;:&quot;text&quot;}"/>
          <p:cNvSpPr txBox="1"/>
          <p:nvPr/>
        </p:nvSpPr>
        <p:spPr>
          <a:xfrm>
            <a:off x="7029450" y="3705225"/>
            <a:ext cx="40957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2E6E9E"/>
                </a:solidFill>
                <a:latin typeface="Source Han Sans SC"/>
                <a:ea typeface="Source Han Sans SC"/>
              </a:rPr>
              <a:t>倒装句</a:t>
            </a:r>
            <a:r>
              <a:rPr lang="en-US" sz="900" b="1">
                <a:solidFill>
                  <a:srgbClr val="2E6E9E"/>
                </a:solidFill>
                <a:latin typeface="Source Han Sans SC"/>
                <a:ea typeface="Source Han Sans SC"/>
              </a:rPr>
              <a:t> · Not only...</a:t>
            </a:r>
            <a:endParaRPr/>
          </a:p>
        </p:txBody>
      </p:sp>
      <p:sp>
        <p:nvSpPr>
          <p:cNvPr id="98" name="文本框 97" descr="{&quot;isTemplate&quot;:true,&quot;type&quot;:&quot;text&quot;}"/>
          <p:cNvSpPr txBox="1"/>
          <p:nvPr/>
        </p:nvSpPr>
        <p:spPr>
          <a:xfrm>
            <a:off x="7029450" y="3867150"/>
            <a:ext cx="4095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1E2A33"/>
                </a:solidFill>
                <a:latin typeface="Source Han Sans SC"/>
                <a:ea typeface="Source Han Sans SC"/>
              </a:rPr>
              <a:t>Not only did you help me, but you also inspired me.</a:t>
            </a:r>
            <a:endParaRPr/>
          </a:p>
        </p:txBody>
      </p:sp>
      <p:sp>
        <p:nvSpPr>
          <p:cNvPr id="99" name="矩形: 圆角 98"/>
          <p:cNvSpPr/>
          <p:nvPr/>
        </p:nvSpPr>
        <p:spPr>
          <a:xfrm>
            <a:off x="6896100" y="4191000"/>
            <a:ext cx="4362450" cy="495300"/>
          </a:xfrm>
          <a:prstGeom prst="roundRect">
            <a:avLst>
              <a:gd name="adj" fmla="val 15385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0" name="文本框 99" descr="{&quot;isTemplate&quot;:true,&quot;type&quot;:&quot;text&quot;}"/>
          <p:cNvSpPr txBox="1"/>
          <p:nvPr/>
        </p:nvSpPr>
        <p:spPr>
          <a:xfrm>
            <a:off x="7029450" y="4276725"/>
            <a:ext cx="40957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9E7020"/>
                </a:solidFill>
                <a:latin typeface="Source Han Sans SC"/>
                <a:ea typeface="Source Han Sans SC"/>
              </a:rPr>
              <a:t>强调句</a:t>
            </a:r>
            <a:r>
              <a:rPr lang="en-US" sz="900" b="1">
                <a:solidFill>
                  <a:srgbClr val="9E7020"/>
                </a:solidFill>
                <a:latin typeface="Source Han Sans SC"/>
                <a:ea typeface="Source Han Sans SC"/>
              </a:rPr>
              <a:t> · It was...that...</a:t>
            </a:r>
            <a:endParaRPr/>
          </a:p>
        </p:txBody>
      </p:sp>
      <p:sp>
        <p:nvSpPr>
          <p:cNvPr id="101" name="文本框 100" descr="{&quot;isTemplate&quot;:true,&quot;type&quot;:&quot;text&quot;}"/>
          <p:cNvSpPr txBox="1"/>
          <p:nvPr/>
        </p:nvSpPr>
        <p:spPr>
          <a:xfrm>
            <a:off x="7029450" y="4438650"/>
            <a:ext cx="4095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1E2A33"/>
                </a:solidFill>
                <a:latin typeface="Source Han Sans SC"/>
                <a:ea typeface="Source Han Sans SC"/>
              </a:rPr>
              <a:t>It was your timely assistance that made the difference.</a:t>
            </a:r>
            <a:endParaRPr/>
          </a:p>
        </p:txBody>
      </p:sp>
      <p:sp>
        <p:nvSpPr>
          <p:cNvPr id="102" name="矩形: 圆角 101"/>
          <p:cNvSpPr/>
          <p:nvPr/>
        </p:nvSpPr>
        <p:spPr>
          <a:xfrm>
            <a:off x="685800" y="5934075"/>
            <a:ext cx="10820400" cy="390525"/>
          </a:xfrm>
          <a:prstGeom prst="roundRect">
            <a:avLst>
              <a:gd name="adj" fmla="val 2439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3" name="文本框 102" descr="{&quot;isTemplate&quot;:true,&quot;type&quot;:&quot;text&quot;}"/>
          <p:cNvSpPr txBox="1"/>
          <p:nvPr/>
        </p:nvSpPr>
        <p:spPr>
          <a:xfrm>
            <a:off x="876300" y="6048375"/>
            <a:ext cx="104394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E7020"/>
                </a:solidFill>
                <a:latin typeface="Source Han Sans SC"/>
                <a:ea typeface="Source Han Sans SC"/>
              </a:rPr>
              <a:t>一句话判断：</a:t>
            </a:r>
            <a:r>
              <a:rPr lang="zh-CN" sz="1050">
                <a:solidFill>
                  <a:srgbClr val="9E7020"/>
                </a:solidFill>
                <a:latin typeface="Source Han Sans SC"/>
                <a:ea typeface="Source Han Sans SC"/>
              </a:rPr>
              <a:t>格式人人都会，语言表达才是拉开分差的关键——每封信至少放一个倒装句或强调句。</a:t>
            </a:r>
            <a:endParaRPr/>
          </a:p>
        </p:txBody>
      </p:sp>
      <p:sp>
        <p:nvSpPr>
          <p:cNvPr id="104" name="文本框 103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11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1E2A33', position: 'relative', overflow: 'hidden', fontFamily: &quot;'Source Han Sans SC', sans-serif&quot; }}&gt;&#10;  &lt;Box style={{ position: 'absolute', top: -120, right: -100, width: 440, height: 440, borderRadius: 220, background: 'linear-gradient(135deg, #FFB84D 0%, #F59E0B 100%)', opacity: 0.9 }} /&gt;&#10;  &lt;Box style={{ position: 'absolute', bottom: -130, left: -80, width: 340, height: 340, borderRadius: 170, background: '#2E86DE', opacity: 0.22 }} /&gt;&#10;  &lt;Text style={{ position: 'absolute', right: 70, bottom: -60, fontFamily: &quot;'Source Han Serif SC', serif&quot;, fontSize: 260, fontWeight: 'bold', color: '#FFFFFF', opacity: 0.07 }}&gt;03&lt;/Text&gt;&#10;&#10;  &lt;Box style={{ position: 'relative', zIndex: 1, width: '100%', height: '100%', flexDirection: 'column', justifyContent: 'center', paddingLeft: 96 }}&gt;&#10;    &lt;Box style={{ flexDirection: 'row', alignItems: 'center', gap: 14, marginBottom: 28 }}&gt;&#10;      &lt;Box style={{ width: 34, height: 4, background: '#F59E0B', borderRadius: 2 }} /&gt;&#10;      &lt;Text style={{ fontSize: 15, fontWeight: 'bold', color: '#FFB84D', letterSpacing: 4 }}&gt;PART 03 · CHAPTER THREE&lt;/Text&gt;&#10;    &lt;/Box&gt;&#10;    &lt;Text style={{ fontFamily: &quot;'Source Han Serif SC', serif&quot;, fontSize: 62, fontWeight: 'bold', color: '#FFFFFF', letterSpacing: 4, marginBottom: 26 }}&gt;&#10;      高频题型与真题范文&#10;    &lt;/Text&gt;&#10;    &lt;Text style={{ fontSize: 17, color: '#B9C2CB', lineHeight: 1.8 }}&gt;&#10;      十类句型速查在手，{'\n'}考场上以不变应万变。&#10;    &lt;/Text&gt;&#10;  &lt;/Box&gt;&#10;&#10;  &lt;Text style={{ position: 'absolute', right: 72, bottom: 24, fontSize: 12, color: '#8A97A3' }}&gt;&#10;    &lt;span style={{ fontWeight: 'bold' }}&gt;12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矩形 10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7" name="任意多边形: 形状 106"/>
          <p:cNvSpPr/>
          <p:nvPr/>
        </p:nvSpPr>
        <p:spPr>
          <a:xfrm>
            <a:off x="8953500" y="-1143000"/>
            <a:ext cx="4191000" cy="4191000"/>
          </a:xfrm>
          <a:custGeom>
            <a:avLst/>
            <a:gdLst/>
            <a:ahLst/>
            <a:cxnLst/>
            <a:rect l="0" t="0" r="0" b="0"/>
            <a:pathLst>
              <a:path w="440" h="440">
                <a:moveTo>
                  <a:pt x="340" y="404"/>
                </a:moveTo>
                <a:lnTo>
                  <a:pt x="339" y="405"/>
                </a:lnTo>
                <a:lnTo>
                  <a:pt x="334" y="408"/>
                </a:lnTo>
                <a:lnTo>
                  <a:pt x="329" y="411"/>
                </a:lnTo>
                <a:lnTo>
                  <a:pt x="325" y="413"/>
                </a:lnTo>
                <a:lnTo>
                  <a:pt x="320" y="416"/>
                </a:lnTo>
                <a:lnTo>
                  <a:pt x="315" y="418"/>
                </a:lnTo>
                <a:lnTo>
                  <a:pt x="311" y="421"/>
                </a:lnTo>
                <a:lnTo>
                  <a:pt x="306" y="423"/>
                </a:lnTo>
                <a:lnTo>
                  <a:pt x="301" y="425"/>
                </a:lnTo>
                <a:lnTo>
                  <a:pt x="296" y="427"/>
                </a:lnTo>
                <a:lnTo>
                  <a:pt x="291" y="428"/>
                </a:lnTo>
                <a:lnTo>
                  <a:pt x="285" y="430"/>
                </a:lnTo>
                <a:lnTo>
                  <a:pt x="280" y="432"/>
                </a:lnTo>
                <a:lnTo>
                  <a:pt x="275" y="433"/>
                </a:lnTo>
                <a:lnTo>
                  <a:pt x="270" y="434"/>
                </a:lnTo>
                <a:lnTo>
                  <a:pt x="264" y="436"/>
                </a:lnTo>
                <a:lnTo>
                  <a:pt x="259" y="437"/>
                </a:lnTo>
                <a:lnTo>
                  <a:pt x="253" y="437"/>
                </a:lnTo>
                <a:lnTo>
                  <a:pt x="248" y="438"/>
                </a:lnTo>
                <a:lnTo>
                  <a:pt x="242" y="439"/>
                </a:lnTo>
                <a:lnTo>
                  <a:pt x="237" y="439"/>
                </a:lnTo>
                <a:lnTo>
                  <a:pt x="231" y="440"/>
                </a:lnTo>
                <a:lnTo>
                  <a:pt x="226" y="440"/>
                </a:lnTo>
                <a:lnTo>
                  <a:pt x="220" y="440"/>
                </a:lnTo>
                <a:lnTo>
                  <a:pt x="214" y="440"/>
                </a:lnTo>
                <a:lnTo>
                  <a:pt x="209" y="440"/>
                </a:lnTo>
                <a:lnTo>
                  <a:pt x="203" y="439"/>
                </a:lnTo>
                <a:lnTo>
                  <a:pt x="198" y="439"/>
                </a:lnTo>
                <a:lnTo>
                  <a:pt x="192" y="438"/>
                </a:lnTo>
                <a:lnTo>
                  <a:pt x="187" y="437"/>
                </a:lnTo>
                <a:lnTo>
                  <a:pt x="181" y="437"/>
                </a:lnTo>
                <a:lnTo>
                  <a:pt x="176" y="436"/>
                </a:lnTo>
                <a:lnTo>
                  <a:pt x="170" y="434"/>
                </a:lnTo>
                <a:lnTo>
                  <a:pt x="165" y="433"/>
                </a:lnTo>
                <a:lnTo>
                  <a:pt x="160" y="432"/>
                </a:lnTo>
                <a:lnTo>
                  <a:pt x="155" y="430"/>
                </a:lnTo>
                <a:lnTo>
                  <a:pt x="149" y="428"/>
                </a:lnTo>
                <a:lnTo>
                  <a:pt x="144" y="427"/>
                </a:lnTo>
                <a:lnTo>
                  <a:pt x="139" y="425"/>
                </a:lnTo>
                <a:lnTo>
                  <a:pt x="134" y="423"/>
                </a:lnTo>
                <a:lnTo>
                  <a:pt x="129" y="421"/>
                </a:lnTo>
                <a:lnTo>
                  <a:pt x="125" y="418"/>
                </a:lnTo>
                <a:lnTo>
                  <a:pt x="120" y="416"/>
                </a:lnTo>
                <a:lnTo>
                  <a:pt x="115" y="413"/>
                </a:lnTo>
                <a:lnTo>
                  <a:pt x="111" y="411"/>
                </a:lnTo>
                <a:lnTo>
                  <a:pt x="106" y="408"/>
                </a:lnTo>
                <a:lnTo>
                  <a:pt x="101" y="405"/>
                </a:lnTo>
                <a:lnTo>
                  <a:pt x="97" y="402"/>
                </a:lnTo>
                <a:lnTo>
                  <a:pt x="93" y="399"/>
                </a:lnTo>
                <a:lnTo>
                  <a:pt x="88" y="396"/>
                </a:lnTo>
                <a:lnTo>
                  <a:pt x="84" y="393"/>
                </a:lnTo>
                <a:lnTo>
                  <a:pt x="80" y="390"/>
                </a:lnTo>
                <a:lnTo>
                  <a:pt x="76" y="386"/>
                </a:lnTo>
                <a:lnTo>
                  <a:pt x="72" y="383"/>
                </a:lnTo>
                <a:lnTo>
                  <a:pt x="68" y="379"/>
                </a:lnTo>
                <a:lnTo>
                  <a:pt x="64" y="376"/>
                </a:lnTo>
                <a:lnTo>
                  <a:pt x="61" y="372"/>
                </a:lnTo>
                <a:lnTo>
                  <a:pt x="57" y="368"/>
                </a:lnTo>
                <a:lnTo>
                  <a:pt x="54" y="364"/>
                </a:lnTo>
                <a:lnTo>
                  <a:pt x="50" y="360"/>
                </a:lnTo>
                <a:lnTo>
                  <a:pt x="47" y="356"/>
                </a:lnTo>
                <a:lnTo>
                  <a:pt x="44" y="352"/>
                </a:lnTo>
                <a:lnTo>
                  <a:pt x="41" y="347"/>
                </a:lnTo>
                <a:lnTo>
                  <a:pt x="38" y="343"/>
                </a:lnTo>
                <a:lnTo>
                  <a:pt x="35" y="339"/>
                </a:lnTo>
                <a:lnTo>
                  <a:pt x="32" y="334"/>
                </a:lnTo>
                <a:lnTo>
                  <a:pt x="29" y="329"/>
                </a:lnTo>
                <a:lnTo>
                  <a:pt x="27" y="325"/>
                </a:lnTo>
                <a:lnTo>
                  <a:pt x="24" y="320"/>
                </a:lnTo>
                <a:lnTo>
                  <a:pt x="22" y="315"/>
                </a:lnTo>
                <a:lnTo>
                  <a:pt x="19" y="311"/>
                </a:lnTo>
                <a:lnTo>
                  <a:pt x="17" y="306"/>
                </a:lnTo>
                <a:lnTo>
                  <a:pt x="15" y="301"/>
                </a:lnTo>
                <a:lnTo>
                  <a:pt x="13" y="296"/>
                </a:lnTo>
                <a:lnTo>
                  <a:pt x="12" y="291"/>
                </a:lnTo>
                <a:lnTo>
                  <a:pt x="10" y="285"/>
                </a:lnTo>
                <a:lnTo>
                  <a:pt x="8" y="280"/>
                </a:lnTo>
                <a:lnTo>
                  <a:pt x="7" y="275"/>
                </a:lnTo>
                <a:lnTo>
                  <a:pt x="6" y="270"/>
                </a:lnTo>
                <a:lnTo>
                  <a:pt x="4" y="264"/>
                </a:lnTo>
                <a:lnTo>
                  <a:pt x="3" y="259"/>
                </a:lnTo>
                <a:lnTo>
                  <a:pt x="3" y="253"/>
                </a:lnTo>
                <a:lnTo>
                  <a:pt x="2" y="248"/>
                </a:lnTo>
                <a:lnTo>
                  <a:pt x="1" y="242"/>
                </a:lnTo>
                <a:lnTo>
                  <a:pt x="1" y="237"/>
                </a:lnTo>
                <a:lnTo>
                  <a:pt x="0" y="231"/>
                </a:lnTo>
                <a:lnTo>
                  <a:pt x="0" y="226"/>
                </a:lnTo>
                <a:lnTo>
                  <a:pt x="0" y="220"/>
                </a:lnTo>
                <a:lnTo>
                  <a:pt x="0" y="214"/>
                </a:lnTo>
                <a:lnTo>
                  <a:pt x="0" y="209"/>
                </a:lnTo>
                <a:lnTo>
                  <a:pt x="1" y="203"/>
                </a:lnTo>
                <a:lnTo>
                  <a:pt x="1" y="198"/>
                </a:lnTo>
                <a:lnTo>
                  <a:pt x="2" y="192"/>
                </a:lnTo>
                <a:lnTo>
                  <a:pt x="3" y="187"/>
                </a:lnTo>
                <a:lnTo>
                  <a:pt x="3" y="181"/>
                </a:lnTo>
                <a:lnTo>
                  <a:pt x="4" y="176"/>
                </a:lnTo>
                <a:lnTo>
                  <a:pt x="6" y="170"/>
                </a:lnTo>
                <a:lnTo>
                  <a:pt x="7" y="165"/>
                </a:lnTo>
                <a:lnTo>
                  <a:pt x="8" y="160"/>
                </a:lnTo>
                <a:lnTo>
                  <a:pt x="10" y="155"/>
                </a:lnTo>
                <a:lnTo>
                  <a:pt x="12" y="149"/>
                </a:lnTo>
                <a:lnTo>
                  <a:pt x="13" y="144"/>
                </a:lnTo>
                <a:lnTo>
                  <a:pt x="15" y="139"/>
                </a:lnTo>
                <a:lnTo>
                  <a:pt x="17" y="134"/>
                </a:lnTo>
                <a:lnTo>
                  <a:pt x="19" y="129"/>
                </a:lnTo>
                <a:lnTo>
                  <a:pt x="22" y="125"/>
                </a:lnTo>
                <a:lnTo>
                  <a:pt x="24" y="120"/>
                </a:lnTo>
                <a:lnTo>
                  <a:pt x="340" y="120"/>
                </a:lnTo>
                <a:close/>
              </a:path>
            </a:pathLst>
          </a:custGeom>
          <a:gradFill>
            <a:gsLst>
              <a:gs pos="0">
                <a:srgbClr val="FFB84D">
                  <a:alpha val="90000"/>
                </a:srgbClr>
              </a:gs>
              <a:gs pos="100000">
                <a:srgbClr val="F59E0B">
                  <a:alpha val="9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108" name="任意多边形: 形状 107"/>
          <p:cNvSpPr/>
          <p:nvPr/>
        </p:nvSpPr>
        <p:spPr>
          <a:xfrm>
            <a:off x="-762000" y="4857750"/>
            <a:ext cx="3238500" cy="3238500"/>
          </a:xfrm>
          <a:custGeom>
            <a:avLst/>
            <a:gdLst/>
            <a:ahLst/>
            <a:cxnLst/>
            <a:rect l="0" t="0" r="0" b="0"/>
            <a:pathLst>
              <a:path w="340" h="340">
                <a:moveTo>
                  <a:pt x="174" y="0"/>
                </a:moveTo>
                <a:cubicBezTo>
                  <a:pt x="226" y="1"/>
                  <a:pt x="274" y="26"/>
                  <a:pt x="305" y="67"/>
                </a:cubicBezTo>
                <a:cubicBezTo>
                  <a:pt x="336" y="107"/>
                  <a:pt x="347" y="160"/>
                  <a:pt x="335" y="210"/>
                </a:cubicBezTo>
                <a:lnTo>
                  <a:pt x="80" y="210"/>
                </a:lnTo>
                <a:lnTo>
                  <a:pt x="80" y="26"/>
                </a:lnTo>
                <a:cubicBezTo>
                  <a:pt x="107" y="9"/>
                  <a:pt x="138" y="0"/>
                  <a:pt x="170" y="0"/>
                </a:cubicBezTo>
                <a:close/>
              </a:path>
            </a:pathLst>
          </a:custGeom>
          <a:solidFill>
            <a:srgbClr val="2E86DE">
              <a:alpha val="2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9" name="文本框 108" descr="{&quot;isTemplate&quot;:true,&quot;type&quot;:&quot;text&quot;}"/>
          <p:cNvSpPr txBox="1"/>
          <p:nvPr/>
        </p:nvSpPr>
        <p:spPr>
          <a:xfrm>
            <a:off x="8239125" y="4457700"/>
            <a:ext cx="3286125" cy="2971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0" b="1">
                <a:solidFill>
                  <a:srgbClr val="FFFFFF">
                    <a:alpha val="7000"/>
                  </a:srgbClr>
                </a:solidFill>
                <a:latin typeface="Source Han Serif SC"/>
                <a:ea typeface="Source Han Serif SC"/>
              </a:rPr>
              <a:t>03</a:t>
            </a:r>
            <a:endParaRPr/>
          </a:p>
        </p:txBody>
      </p:sp>
      <p:sp>
        <p:nvSpPr>
          <p:cNvPr id="110" name="文本框 109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8A97A3"/>
                </a:solidFill>
                <a:latin typeface="Source Han Sans SC"/>
                <a:ea typeface="Source Han Sans SC"/>
              </a:rPr>
              <a:t>12</a:t>
            </a:r>
            <a:r>
              <a:rPr lang="en-US" sz="900">
                <a:solidFill>
                  <a:srgbClr val="8A97A3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  <p:sp>
        <p:nvSpPr>
          <p:cNvPr id="111" name="矩形: 圆角 110"/>
          <p:cNvSpPr/>
          <p:nvPr/>
        </p:nvSpPr>
        <p:spPr>
          <a:xfrm>
            <a:off x="914400" y="2447925"/>
            <a:ext cx="3238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2" name="文本框 111" descr="{&quot;isTemplate&quot;:true,&quot;type&quot;:&quot;text&quot;}"/>
          <p:cNvSpPr txBox="1"/>
          <p:nvPr/>
        </p:nvSpPr>
        <p:spPr>
          <a:xfrm>
            <a:off x="1371600" y="2381250"/>
            <a:ext cx="28194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300">
                <a:solidFill>
                  <a:srgbClr val="FFB84D"/>
                </a:solidFill>
                <a:latin typeface="Source Han Sans SC"/>
                <a:ea typeface="Source Han Sans SC"/>
              </a:rPr>
              <a:t>PART 03 · CHAPTER THREE</a:t>
            </a:r>
            <a:endParaRPr/>
          </a:p>
        </p:txBody>
      </p:sp>
      <p:sp>
        <p:nvSpPr>
          <p:cNvPr id="113" name="文本框 112" descr="{&quot;isTemplate&quot;:true,&quot;type&quot;:&quot;text&quot;}"/>
          <p:cNvSpPr txBox="1"/>
          <p:nvPr/>
        </p:nvSpPr>
        <p:spPr>
          <a:xfrm>
            <a:off x="914400" y="2819400"/>
            <a:ext cx="11277600" cy="7143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4650" b="1" spc="300">
                <a:solidFill>
                  <a:srgbClr val="FFFFFF"/>
                </a:solidFill>
                <a:latin typeface="Source Han Serif SC"/>
                <a:ea typeface="Source Han Serif SC"/>
              </a:rPr>
              <a:t>高频题型与真题范文</a:t>
            </a:r>
            <a:endParaRPr/>
          </a:p>
        </p:txBody>
      </p:sp>
      <p:sp>
        <p:nvSpPr>
          <p:cNvPr id="114" name="文本框 113" descr="{&quot;isTemplate&quot;:true,&quot;type&quot;:&quot;text&quot;}"/>
          <p:cNvSpPr txBox="1"/>
          <p:nvPr/>
        </p:nvSpPr>
        <p:spPr>
          <a:xfrm>
            <a:off x="914400" y="3781425"/>
            <a:ext cx="11277600" cy="704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80000"/>
              </a:lnSpc>
            </a:pPr>
            <a:r>
              <a:rPr lang="zh-CN" sz="1275">
                <a:solidFill>
                  <a:srgbClr val="B9C2CB"/>
                </a:solidFill>
                <a:latin typeface="Source Han Sans SC"/>
                <a:ea typeface="Source Han Sans SC"/>
              </a:rPr>
              <a:t>十类句型速查在手，</a:t>
            </a:r>
            <a:endParaRPr/>
          </a:p>
          <a:p>
            <a:pPr>
              <a:lnSpc>
                <a:spcPct val="180000"/>
              </a:lnSpc>
            </a:pPr>
            <a:r>
              <a:rPr lang="zh-CN" sz="1275">
                <a:solidFill>
                  <a:srgbClr val="B9C2CB"/>
                </a:solidFill>
                <a:latin typeface="Source Han Sans SC"/>
                <a:ea typeface="Source Han Sans SC"/>
              </a:rPr>
              <a:t>考场上以不变应万变。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PART 03 · 高频题型与真题范文&lt;/Text&gt;&#10;    &lt;/Box&gt;&#10;    &lt;Text style={{ fontSize: 34, fontWeight: 'bold', color: '#1E2A33' }}&gt;十类书信开头 · 结尾句型速查&lt;/Text&gt;&#10;  &lt;/Box&gt;&#10;  &lt;Box style={{ position: 'absolute', top: 118, left: 72, width: 1136, height: 1, background: '#E0D9CA' }} /&gt;&#10;&#10;  &lt;Box style={{ position: 'absolute', top: 134, left: 72, width: 1136, height: 502, flexDirection: 'row', gap: 32 }}&gt;&#10;    &lt;Box style={{ width: 292, background: '#1E2A33', borderRadius: 14, padding: '28px 28px', flexDirection: 'column' }}&gt;&#10;      &lt;Text style={{ fontFamily: &quot;'Source Han Serif SC', serif&quot;, fontSize: 104, fontWeight: 'bold', color: '#F59E0B', lineHeight: 1 }}&gt;10&lt;/Text&gt;&#10;      &lt;Text style={{ fontSize: 18, fontWeight: 'bold', color: '#FFFFFF', marginTop: 6, marginBottom: 18 }}&gt;类书信 · 两大句型位&lt;/Text&gt;&#10;      &lt;Box style={{ width: 36, height: 4, background: '#F59E0B', borderRadius: 2, marginBottom: 16 }} /&gt;&#10;      &lt;Text style={{ fontSize: 13.5, color: '#B9C2CB', lineHeight: 1.75 }}&gt;&#10;        每类只需记 &lt;span style={{ fontWeight: 'bold', color: '#FFB84D' }}&gt;1 句开头 + 1 句结尾&lt;/span&gt;，即可覆盖全部题型——考场上按题型对号入座，直接套用。&#10;      &lt;/Text&gt;&#10;    &lt;/Box&gt;&#10;&#10;    &lt;Box style={{ flex: 1, flexDirection: 'column' }}&gt;&#10;      &lt;Box style={{ flexDirection: 'row', background: '#1E2A33', borderRadius: '8px 8px 0 0', padding: '8px 18px' }}&gt;&#10;        &lt;Text style={{ fontSize: 13, fontWeight: 'bold', color: '#FFB84D', width: 96 }}&gt;题型&lt;/Text&gt;&#10;        &lt;Text style={{ fontSize: 13, fontWeight: 'bold', color: '#FFFFFF', width: 440 }}&gt;开头句 · Opening&lt;/Text&gt;&#10;        &lt;Text style={{ fontSize: 13, fontWeight: 'bold', color: '#FFFFFF', flex: 1 }}&gt;结尾句 · Closing&lt;/Text&gt;&#10;      &lt;/Box&gt;&#10;      {[&#10;        ['投诉信', 'I am writing to complain about...', 'I trust you will take my complaints seriously.'],&#10;        ['询问信', 'I am writing for information about...', 'I am expecting your early reply.'],&#10;        ['请求信', 'I am writing to formally request to...', 'I do appreciate the favorable consideration.'],&#10;        ['道歉信', 'I am writing to apologize for...', 'Once again, I am sorry for any inconvenience.'],&#10;        ['感谢信', 'I am writing to extend my sincere gratitude...', 'Please accept my gratitude, now and always.'],&#10;        ['建议信', 'I am writing with my suggestion about...', 'I hope you will find these proposals useful.'],&#10;        ['求职信', 'I am writing to apply for the position of...', 'I have enclosed my resume for your reference.'],&#10;        ['推荐信', 'I am writing to you to recommend...', 'I don\'t hesitate to recommend... as the right person.'],&#10;        ['自我介绍', 'My name is... I am honored to write to you.', 'Thanks for your attention and hope to hear from you.'],&#10;        ['邀请信', 'I am writing to invite you to...', 'My family and I would feel honored if you could come.']&#10;      ].map((row, idx) =&gt; (&#10;        &lt;Box key={idx} style={{ flexDirection: 'row', alignItems: 'center', padding: '9px 18px', background: idx % 2 === 0 ? '#FFFFFF' : '#FAF7F0', borderBottom: '1px solid #EFEAE0' }}&gt;&#10;          &lt;Text style={{ fontSize: 13, fontWeight: 'bold', color: '#9E7020', width: 96 }}&gt;{row[0]}&lt;/Text&gt;&#10;          &lt;Text style={{ fontSize: 12.5, color: '#1E2A33', width: 440 }}&gt;{row[1]}&lt;/Text&gt;&#10;          &lt;Text style={{ fontSize: 12.5, color: '#5F6B78', flex: 1 }}&gt;{row[2]}&lt;/Text&gt;&#10;        &lt;/Box&gt;&#10;      ))}&#10;    &lt;/Box&gt;&#10;  &lt;/Box&gt;&#10;&#10;  &lt;Text style={{ position: 'absolute', right: 72, bottom: 24, fontSize: 12, color: '#5F6B78' }}&gt;&#10;    &lt;span style={{ fontWeight: 'bold' }}&gt;13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矩形 1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7" name="矩形: 圆角 116"/>
          <p:cNvSpPr/>
          <p:nvPr/>
        </p:nvSpPr>
        <p:spPr>
          <a:xfrm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8" name="文本框 117" descr="{&quot;isTemplate&quot;:true,&quot;type&quot;:&quot;text&quot;}"/>
          <p:cNvSpPr txBox="1"/>
          <p:nvPr/>
        </p:nvSpPr>
        <p:spPr>
          <a:xfrm>
            <a:off x="1028700" y="285750"/>
            <a:ext cx="21240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PART 03 ·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高频题型与真题范文</a:t>
            </a:r>
            <a:endParaRPr/>
          </a:p>
        </p:txBody>
      </p:sp>
      <p:sp>
        <p:nvSpPr>
          <p:cNvPr id="119" name="文本框 118" descr="{&quot;isTemplate&quot;:true,&quot;type&quot;:&quot;text&quot;}"/>
          <p:cNvSpPr txBox="1"/>
          <p:nvPr/>
        </p:nvSpPr>
        <p:spPr>
          <a:xfrm>
            <a:off x="685800" y="533400"/>
            <a:ext cx="108204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十类书信开头</a:t>
            </a:r>
            <a:r>
              <a:rPr lang="en-US" sz="2550" b="1">
                <a:solidFill>
                  <a:srgbClr val="1E2A33"/>
                </a:solidFill>
                <a:latin typeface="Source Han Sans SC"/>
                <a:ea typeface="Source Han Sans SC"/>
              </a:rPr>
              <a:t> · </a:t>
            </a: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结尾句型速查</a:t>
            </a:r>
            <a:endParaRPr/>
          </a:p>
        </p:txBody>
      </p:sp>
      <p:sp>
        <p:nvSpPr>
          <p:cNvPr id="120" name="矩形 119"/>
          <p:cNvSpPr/>
          <p:nvPr/>
        </p:nvSpPr>
        <p:spPr>
          <a:xfrm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1" name="矩形: 圆角 120"/>
          <p:cNvSpPr/>
          <p:nvPr/>
        </p:nvSpPr>
        <p:spPr>
          <a:xfrm>
            <a:off x="685800" y="1276350"/>
            <a:ext cx="2781300" cy="4781550"/>
          </a:xfrm>
          <a:prstGeom prst="roundRect">
            <a:avLst>
              <a:gd name="adj" fmla="val 4795"/>
            </a:avLst>
          </a:pr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2" name="文本框 121" descr="{&quot;isTemplate&quot;:true,&quot;type&quot;:&quot;text&quot;}"/>
          <p:cNvSpPr txBox="1"/>
          <p:nvPr/>
        </p:nvSpPr>
        <p:spPr>
          <a:xfrm>
            <a:off x="952500" y="1543050"/>
            <a:ext cx="2247900" cy="11906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800" b="1">
                <a:solidFill>
                  <a:srgbClr val="F59E0B"/>
                </a:solidFill>
                <a:latin typeface="Source Han Serif SC"/>
                <a:ea typeface="Source Han Serif SC"/>
              </a:rPr>
              <a:t>10</a:t>
            </a:r>
            <a:endParaRPr/>
          </a:p>
        </p:txBody>
      </p:sp>
      <p:sp>
        <p:nvSpPr>
          <p:cNvPr id="123" name="文本框 122" descr="{&quot;isTemplate&quot;:true,&quot;type&quot;:&quot;text&quot;}"/>
          <p:cNvSpPr txBox="1"/>
          <p:nvPr/>
        </p:nvSpPr>
        <p:spPr>
          <a:xfrm>
            <a:off x="952500" y="2790825"/>
            <a:ext cx="22479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类书信</a:t>
            </a:r>
            <a:r>
              <a:rPr lang="en-US" sz="1350" b="1">
                <a:solidFill>
                  <a:srgbClr val="FFFFFF"/>
                </a:solidFill>
                <a:latin typeface="Source Han Sans SC"/>
                <a:ea typeface="Source Han Sans SC"/>
              </a:rPr>
              <a:t> · </a:t>
            </a: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两大句型位</a:t>
            </a:r>
            <a:endParaRPr/>
          </a:p>
        </p:txBody>
      </p:sp>
      <p:sp>
        <p:nvSpPr>
          <p:cNvPr id="124" name="矩形: 圆角 123"/>
          <p:cNvSpPr/>
          <p:nvPr/>
        </p:nvSpPr>
        <p:spPr>
          <a:xfrm>
            <a:off x="952500" y="3171825"/>
            <a:ext cx="34290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5" name="文本框 124" descr="{&quot;isTemplate&quot;:true,&quot;type&quot;:&quot;text&quot;}"/>
          <p:cNvSpPr txBox="1"/>
          <p:nvPr/>
        </p:nvSpPr>
        <p:spPr>
          <a:xfrm>
            <a:off x="952500" y="3362325"/>
            <a:ext cx="2247900" cy="8191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75000"/>
              </a:lnSpc>
            </a:pP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每类只需记</a:t>
            </a:r>
            <a:r>
              <a:rPr lang="en-US" sz="1013">
                <a:solidFill>
                  <a:srgbClr val="B9C2CB"/>
                </a:solidFill>
                <a:latin typeface="Source Han Sans SC"/>
                <a:ea typeface="Source Han Sans SC"/>
              </a:rPr>
              <a:t> </a:t>
            </a:r>
            <a:r>
              <a:rPr lang="en-US" sz="1013" b="1">
                <a:solidFill>
                  <a:srgbClr val="FFB84D"/>
                </a:solidFill>
                <a:latin typeface="Source Han Sans SC"/>
                <a:ea typeface="Source Han Sans SC"/>
              </a:rPr>
              <a:t>1 </a:t>
            </a:r>
            <a:r>
              <a:rPr lang="zh-CN" sz="1013" b="1">
                <a:solidFill>
                  <a:srgbClr val="FFB84D"/>
                </a:solidFill>
                <a:latin typeface="Source Han Sans SC"/>
                <a:ea typeface="Source Han Sans SC"/>
              </a:rPr>
              <a:t>句开头</a:t>
            </a:r>
            <a:r>
              <a:rPr lang="en-US" sz="1013" b="1">
                <a:solidFill>
                  <a:srgbClr val="FFB84D"/>
                </a:solidFill>
                <a:latin typeface="Source Han Sans SC"/>
                <a:ea typeface="Source Han Sans SC"/>
              </a:rPr>
              <a:t> + 1 </a:t>
            </a:r>
            <a:r>
              <a:rPr lang="zh-CN" sz="1013" b="1">
                <a:solidFill>
                  <a:srgbClr val="FFB84D"/>
                </a:solidFill>
                <a:latin typeface="Source Han Sans SC"/>
                <a:ea typeface="Source Han Sans SC"/>
              </a:rPr>
              <a:t>句结尾</a:t>
            </a:r>
            <a:r>
              <a:rPr lang="zh-CN" sz="1013">
                <a:solidFill>
                  <a:srgbClr val="B9C2CB"/>
                </a:solidFill>
                <a:latin typeface="Source Han Sans SC"/>
                <a:ea typeface="Source Han Sans SC"/>
              </a:rPr>
              <a:t>，即可覆盖全部题型——考场上按题型对号入座，直接套用。</a:t>
            </a:r>
            <a:endParaRPr/>
          </a:p>
        </p:txBody>
      </p:sp>
      <p:sp>
        <p:nvSpPr>
          <p:cNvPr id="126" name="任意多边形: 形状 125"/>
          <p:cNvSpPr/>
          <p:nvPr/>
        </p:nvSpPr>
        <p:spPr>
          <a:xfrm>
            <a:off x="3771900" y="1276350"/>
            <a:ext cx="7734300" cy="304800"/>
          </a:xfrm>
          <a:custGeom>
            <a:avLst/>
            <a:gdLst/>
            <a:ahLst/>
            <a:cxnLst/>
            <a:rect l="0" t="0" r="0" b="0"/>
            <a:pathLst>
              <a:path w="812" h="32">
                <a:moveTo>
                  <a:pt x="8" y="0"/>
                </a:moveTo>
                <a:lnTo>
                  <a:pt x="804" y="0"/>
                </a:lnTo>
                <a:cubicBezTo>
                  <a:pt x="808" y="0"/>
                  <a:pt x="812" y="4"/>
                  <a:pt x="812" y="8"/>
                </a:cubicBezTo>
                <a:lnTo>
                  <a:pt x="812" y="32"/>
                </a:lnTo>
                <a:lnTo>
                  <a:pt x="812" y="32"/>
                </a:lnTo>
                <a:lnTo>
                  <a:pt x="0" y="32"/>
                </a:lnTo>
                <a:lnTo>
                  <a:pt x="0" y="32"/>
                </a:ln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close/>
              </a:path>
            </a:pathLst>
          </a:cu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7" name="文本框 126" descr="{&quot;isTemplate&quot;:true,&quot;type&quot;:&quot;text&quot;}"/>
          <p:cNvSpPr txBox="1"/>
          <p:nvPr/>
        </p:nvSpPr>
        <p:spPr>
          <a:xfrm>
            <a:off x="3943350" y="1352550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FFB84D"/>
                </a:solidFill>
                <a:latin typeface="Source Han Sans SC"/>
                <a:ea typeface="Source Han Sans SC"/>
              </a:rPr>
              <a:t>题型</a:t>
            </a:r>
            <a:endParaRPr/>
          </a:p>
        </p:txBody>
      </p:sp>
      <p:sp>
        <p:nvSpPr>
          <p:cNvPr id="128" name="文本框 127" descr="{&quot;isTemplate&quot;:true,&quot;type&quot;:&quot;text&quot;}"/>
          <p:cNvSpPr txBox="1"/>
          <p:nvPr/>
        </p:nvSpPr>
        <p:spPr>
          <a:xfrm>
            <a:off x="4857750" y="1352550"/>
            <a:ext cx="41910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FFFFFF"/>
                </a:solidFill>
                <a:latin typeface="Source Han Sans SC"/>
                <a:ea typeface="Source Han Sans SC"/>
              </a:rPr>
              <a:t>开头句</a:t>
            </a: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 · Opening</a:t>
            </a:r>
            <a:endParaRPr/>
          </a:p>
        </p:txBody>
      </p:sp>
      <p:sp>
        <p:nvSpPr>
          <p:cNvPr id="129" name="文本框 128" descr="{&quot;isTemplate&quot;:true,&quot;type&quot;:&quot;text&quot;}"/>
          <p:cNvSpPr txBox="1"/>
          <p:nvPr/>
        </p:nvSpPr>
        <p:spPr>
          <a:xfrm>
            <a:off x="9048750" y="1352550"/>
            <a:ext cx="22860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FFFFFF"/>
                </a:solidFill>
                <a:latin typeface="Source Han Sans SC"/>
                <a:ea typeface="Source Han Sans SC"/>
              </a:rPr>
              <a:t>结尾句</a:t>
            </a: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 · Closing</a:t>
            </a:r>
            <a:endParaRPr/>
          </a:p>
        </p:txBody>
      </p:sp>
      <p:sp>
        <p:nvSpPr>
          <p:cNvPr id="130" name="矩形 129"/>
          <p:cNvSpPr/>
          <p:nvPr/>
        </p:nvSpPr>
        <p:spPr>
          <a:xfrm>
            <a:off x="3771900" y="1581150"/>
            <a:ext cx="7734300" cy="4667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1" name="任意多边形: 形状 130"/>
          <p:cNvSpPr/>
          <p:nvPr/>
        </p:nvSpPr>
        <p:spPr>
          <a:xfrm>
            <a:off x="3771900" y="1581150"/>
            <a:ext cx="7734300" cy="476250"/>
          </a:xfrm>
          <a:custGeom>
            <a:avLst/>
            <a:gdLst/>
            <a:ahLst/>
            <a:cxnLst/>
            <a:rect l="0" t="0" r="0" b="0"/>
            <a:pathLst>
              <a:path w="812" h="50">
                <a:moveTo>
                  <a:pt x="0" y="49"/>
                </a:moveTo>
                <a:lnTo>
                  <a:pt x="812" y="49"/>
                </a:lnTo>
                <a:lnTo>
                  <a:pt x="812" y="50"/>
                </a:lnTo>
                <a:lnTo>
                  <a:pt x="0" y="50"/>
                </a:lnTo>
                <a:close/>
              </a:path>
            </a:pathLst>
          </a:cu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2" name="文本框 131" descr="{&quot;isTemplate&quot;:true,&quot;type&quot;:&quot;text&quot;}"/>
          <p:cNvSpPr txBox="1"/>
          <p:nvPr/>
        </p:nvSpPr>
        <p:spPr>
          <a:xfrm>
            <a:off x="3943350" y="1733550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投诉信</a:t>
            </a:r>
            <a:endParaRPr/>
          </a:p>
        </p:txBody>
      </p:sp>
      <p:sp>
        <p:nvSpPr>
          <p:cNvPr id="133" name="文本框 132" descr="{&quot;isTemplate&quot;:true,&quot;type&quot;:&quot;text&quot;}"/>
          <p:cNvSpPr txBox="1"/>
          <p:nvPr/>
        </p:nvSpPr>
        <p:spPr>
          <a:xfrm>
            <a:off x="4857750" y="1743075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1E2A33"/>
                </a:solidFill>
                <a:latin typeface="Source Han Sans SC"/>
                <a:ea typeface="Source Han Sans SC"/>
              </a:rPr>
              <a:t>I am writing to complain about...</a:t>
            </a:r>
            <a:endParaRPr/>
          </a:p>
        </p:txBody>
      </p:sp>
      <p:sp>
        <p:nvSpPr>
          <p:cNvPr id="134" name="文本框 133" descr="{&quot;isTemplate&quot;:true,&quot;type&quot;:&quot;text&quot;}"/>
          <p:cNvSpPr txBox="1"/>
          <p:nvPr/>
        </p:nvSpPr>
        <p:spPr>
          <a:xfrm>
            <a:off x="9048750" y="1666875"/>
            <a:ext cx="2286000" cy="285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I trust you will take my complaints seriously.</a:t>
            </a:r>
            <a:endParaRPr/>
          </a:p>
        </p:txBody>
      </p:sp>
      <p:sp>
        <p:nvSpPr>
          <p:cNvPr id="135" name="矩形 134"/>
          <p:cNvSpPr/>
          <p:nvPr/>
        </p:nvSpPr>
        <p:spPr>
          <a:xfrm>
            <a:off x="3771900" y="2047875"/>
            <a:ext cx="7734300" cy="333375"/>
          </a:xfrm>
          <a:prstGeom prst="rect">
            <a:avLst/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6" name="任意多边形: 形状 135"/>
          <p:cNvSpPr/>
          <p:nvPr/>
        </p:nvSpPr>
        <p:spPr>
          <a:xfrm>
            <a:off x="3771900" y="2047875"/>
            <a:ext cx="7734300" cy="342900"/>
          </a:xfrm>
          <a:custGeom>
            <a:avLst/>
            <a:gdLst/>
            <a:ahLst/>
            <a:cxnLst/>
            <a:rect l="0" t="0" r="0" b="0"/>
            <a:pathLst>
              <a:path w="812" h="36">
                <a:moveTo>
                  <a:pt x="0" y="35"/>
                </a:moveTo>
                <a:lnTo>
                  <a:pt x="812" y="35"/>
                </a:lnTo>
                <a:lnTo>
                  <a:pt x="812" y="36"/>
                </a:lnTo>
                <a:lnTo>
                  <a:pt x="0" y="36"/>
                </a:lnTo>
                <a:close/>
              </a:path>
            </a:pathLst>
          </a:cu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7" name="文本框 136" descr="{&quot;isTemplate&quot;:true,&quot;type&quot;:&quot;text&quot;}"/>
          <p:cNvSpPr txBox="1"/>
          <p:nvPr/>
        </p:nvSpPr>
        <p:spPr>
          <a:xfrm>
            <a:off x="3943350" y="2133600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询问信</a:t>
            </a:r>
            <a:endParaRPr/>
          </a:p>
        </p:txBody>
      </p:sp>
      <p:sp>
        <p:nvSpPr>
          <p:cNvPr id="138" name="文本框 137" descr="{&quot;isTemplate&quot;:true,&quot;type&quot;:&quot;text&quot;}"/>
          <p:cNvSpPr txBox="1"/>
          <p:nvPr/>
        </p:nvSpPr>
        <p:spPr>
          <a:xfrm>
            <a:off x="4857750" y="2143125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1E2A33"/>
                </a:solidFill>
                <a:latin typeface="Source Han Sans SC"/>
                <a:ea typeface="Source Han Sans SC"/>
              </a:rPr>
              <a:t>I am writing for information about...</a:t>
            </a:r>
            <a:endParaRPr/>
          </a:p>
        </p:txBody>
      </p:sp>
      <p:sp>
        <p:nvSpPr>
          <p:cNvPr id="139" name="文本框 138" descr="{&quot;isTemplate&quot;:true,&quot;type&quot;:&quot;text&quot;}"/>
          <p:cNvSpPr txBox="1"/>
          <p:nvPr/>
        </p:nvSpPr>
        <p:spPr>
          <a:xfrm>
            <a:off x="9048750" y="2143125"/>
            <a:ext cx="2286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I am expecting your early reply.</a:t>
            </a:r>
            <a:endParaRPr/>
          </a:p>
        </p:txBody>
      </p:sp>
      <p:sp>
        <p:nvSpPr>
          <p:cNvPr id="140" name="矩形 139"/>
          <p:cNvSpPr/>
          <p:nvPr/>
        </p:nvSpPr>
        <p:spPr>
          <a:xfrm>
            <a:off x="3771900" y="2381250"/>
            <a:ext cx="7734300" cy="4667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1" name="任意多边形: 形状 140"/>
          <p:cNvSpPr/>
          <p:nvPr/>
        </p:nvSpPr>
        <p:spPr>
          <a:xfrm>
            <a:off x="3771900" y="2381250"/>
            <a:ext cx="7734300" cy="476250"/>
          </a:xfrm>
          <a:custGeom>
            <a:avLst/>
            <a:gdLst/>
            <a:ahLst/>
            <a:cxnLst/>
            <a:rect l="0" t="0" r="0" b="0"/>
            <a:pathLst>
              <a:path w="812" h="50">
                <a:moveTo>
                  <a:pt x="0" y="49"/>
                </a:moveTo>
                <a:lnTo>
                  <a:pt x="812" y="49"/>
                </a:lnTo>
                <a:lnTo>
                  <a:pt x="812" y="50"/>
                </a:lnTo>
                <a:lnTo>
                  <a:pt x="0" y="50"/>
                </a:lnTo>
                <a:close/>
              </a:path>
            </a:pathLst>
          </a:cu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2" name="文本框 141" descr="{&quot;isTemplate&quot;:true,&quot;type&quot;:&quot;text&quot;}"/>
          <p:cNvSpPr txBox="1"/>
          <p:nvPr/>
        </p:nvSpPr>
        <p:spPr>
          <a:xfrm>
            <a:off x="3943350" y="2533650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请求信</a:t>
            </a:r>
            <a:endParaRPr/>
          </a:p>
        </p:txBody>
      </p:sp>
      <p:sp>
        <p:nvSpPr>
          <p:cNvPr id="143" name="文本框 142" descr="{&quot;isTemplate&quot;:true,&quot;type&quot;:&quot;text&quot;}"/>
          <p:cNvSpPr txBox="1"/>
          <p:nvPr/>
        </p:nvSpPr>
        <p:spPr>
          <a:xfrm>
            <a:off x="4857750" y="2543175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1E2A33"/>
                </a:solidFill>
                <a:latin typeface="Source Han Sans SC"/>
                <a:ea typeface="Source Han Sans SC"/>
              </a:rPr>
              <a:t>I am writing to formally request to...</a:t>
            </a:r>
            <a:endParaRPr/>
          </a:p>
        </p:txBody>
      </p:sp>
      <p:sp>
        <p:nvSpPr>
          <p:cNvPr id="144" name="文本框 143" descr="{&quot;isTemplate&quot;:true,&quot;type&quot;:&quot;text&quot;}"/>
          <p:cNvSpPr txBox="1"/>
          <p:nvPr/>
        </p:nvSpPr>
        <p:spPr>
          <a:xfrm>
            <a:off x="9048750" y="2466975"/>
            <a:ext cx="2286000" cy="285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I do appreciate the favorable consideration.</a:t>
            </a:r>
            <a:endParaRPr/>
          </a:p>
        </p:txBody>
      </p:sp>
      <p:sp>
        <p:nvSpPr>
          <p:cNvPr id="145" name="矩形 144"/>
          <p:cNvSpPr/>
          <p:nvPr/>
        </p:nvSpPr>
        <p:spPr>
          <a:xfrm>
            <a:off x="3771900" y="2847975"/>
            <a:ext cx="7734300" cy="466725"/>
          </a:xfrm>
          <a:prstGeom prst="rect">
            <a:avLst/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6" name="任意多边形: 形状 145"/>
          <p:cNvSpPr/>
          <p:nvPr/>
        </p:nvSpPr>
        <p:spPr>
          <a:xfrm>
            <a:off x="3771900" y="2847975"/>
            <a:ext cx="7734300" cy="476250"/>
          </a:xfrm>
          <a:custGeom>
            <a:avLst/>
            <a:gdLst/>
            <a:ahLst/>
            <a:cxnLst/>
            <a:rect l="0" t="0" r="0" b="0"/>
            <a:pathLst>
              <a:path w="812" h="50">
                <a:moveTo>
                  <a:pt x="0" y="49"/>
                </a:moveTo>
                <a:lnTo>
                  <a:pt x="812" y="49"/>
                </a:lnTo>
                <a:lnTo>
                  <a:pt x="812" y="50"/>
                </a:lnTo>
                <a:lnTo>
                  <a:pt x="0" y="50"/>
                </a:lnTo>
                <a:close/>
              </a:path>
            </a:pathLst>
          </a:cu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7" name="文本框 146" descr="{&quot;isTemplate&quot;:true,&quot;type&quot;:&quot;text&quot;}"/>
          <p:cNvSpPr txBox="1"/>
          <p:nvPr/>
        </p:nvSpPr>
        <p:spPr>
          <a:xfrm>
            <a:off x="3943350" y="3000375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道歉信</a:t>
            </a:r>
            <a:endParaRPr/>
          </a:p>
        </p:txBody>
      </p:sp>
      <p:sp>
        <p:nvSpPr>
          <p:cNvPr id="148" name="文本框 147" descr="{&quot;isTemplate&quot;:true,&quot;type&quot;:&quot;text&quot;}"/>
          <p:cNvSpPr txBox="1"/>
          <p:nvPr/>
        </p:nvSpPr>
        <p:spPr>
          <a:xfrm>
            <a:off x="4857750" y="3009900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1E2A33"/>
                </a:solidFill>
                <a:latin typeface="Source Han Sans SC"/>
                <a:ea typeface="Source Han Sans SC"/>
              </a:rPr>
              <a:t>I am writing to apologize for...</a:t>
            </a:r>
            <a:endParaRPr/>
          </a:p>
        </p:txBody>
      </p:sp>
      <p:sp>
        <p:nvSpPr>
          <p:cNvPr id="149" name="文本框 148" descr="{&quot;isTemplate&quot;:true,&quot;type&quot;:&quot;text&quot;}"/>
          <p:cNvSpPr txBox="1"/>
          <p:nvPr/>
        </p:nvSpPr>
        <p:spPr>
          <a:xfrm>
            <a:off x="9048750" y="2933700"/>
            <a:ext cx="2286000" cy="285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Once again, I am sorry for any inconvenience.</a:t>
            </a:r>
            <a:endParaRPr/>
          </a:p>
        </p:txBody>
      </p:sp>
      <p:sp>
        <p:nvSpPr>
          <p:cNvPr id="150" name="矩形 149"/>
          <p:cNvSpPr/>
          <p:nvPr/>
        </p:nvSpPr>
        <p:spPr>
          <a:xfrm>
            <a:off x="3771900" y="3314700"/>
            <a:ext cx="7734300" cy="4667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1" name="任意多边形: 形状 150"/>
          <p:cNvSpPr/>
          <p:nvPr/>
        </p:nvSpPr>
        <p:spPr>
          <a:xfrm>
            <a:off x="3771900" y="3314700"/>
            <a:ext cx="7734300" cy="476250"/>
          </a:xfrm>
          <a:custGeom>
            <a:avLst/>
            <a:gdLst/>
            <a:ahLst/>
            <a:cxnLst/>
            <a:rect l="0" t="0" r="0" b="0"/>
            <a:pathLst>
              <a:path w="812" h="50">
                <a:moveTo>
                  <a:pt x="0" y="49"/>
                </a:moveTo>
                <a:lnTo>
                  <a:pt x="812" y="49"/>
                </a:lnTo>
                <a:lnTo>
                  <a:pt x="812" y="50"/>
                </a:lnTo>
                <a:lnTo>
                  <a:pt x="0" y="50"/>
                </a:lnTo>
                <a:close/>
              </a:path>
            </a:pathLst>
          </a:cu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2" name="文本框 151" descr="{&quot;isTemplate&quot;:true,&quot;type&quot;:&quot;text&quot;}"/>
          <p:cNvSpPr txBox="1"/>
          <p:nvPr/>
        </p:nvSpPr>
        <p:spPr>
          <a:xfrm>
            <a:off x="3943350" y="3467100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感谢信</a:t>
            </a:r>
            <a:endParaRPr/>
          </a:p>
        </p:txBody>
      </p:sp>
      <p:sp>
        <p:nvSpPr>
          <p:cNvPr id="153" name="文本框 152" descr="{&quot;isTemplate&quot;:true,&quot;type&quot;:&quot;text&quot;}"/>
          <p:cNvSpPr txBox="1"/>
          <p:nvPr/>
        </p:nvSpPr>
        <p:spPr>
          <a:xfrm>
            <a:off x="4857750" y="3476625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1E2A33"/>
                </a:solidFill>
                <a:latin typeface="Source Han Sans SC"/>
                <a:ea typeface="Source Han Sans SC"/>
              </a:rPr>
              <a:t>I am writing to extend my sincere gratitude...</a:t>
            </a:r>
            <a:endParaRPr/>
          </a:p>
        </p:txBody>
      </p:sp>
      <p:sp>
        <p:nvSpPr>
          <p:cNvPr id="154" name="文本框 153" descr="{&quot;isTemplate&quot;:true,&quot;type&quot;:&quot;text&quot;}"/>
          <p:cNvSpPr txBox="1"/>
          <p:nvPr/>
        </p:nvSpPr>
        <p:spPr>
          <a:xfrm>
            <a:off x="9048750" y="3400425"/>
            <a:ext cx="2286000" cy="285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Please accept my gratitude, now and always.</a:t>
            </a:r>
            <a:endParaRPr/>
          </a:p>
        </p:txBody>
      </p:sp>
      <p:sp>
        <p:nvSpPr>
          <p:cNvPr id="155" name="矩形 154"/>
          <p:cNvSpPr/>
          <p:nvPr/>
        </p:nvSpPr>
        <p:spPr>
          <a:xfrm>
            <a:off x="3771900" y="3781425"/>
            <a:ext cx="7734300" cy="333375"/>
          </a:xfrm>
          <a:prstGeom prst="rect">
            <a:avLst/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6" name="任意多边形: 形状 155"/>
          <p:cNvSpPr/>
          <p:nvPr/>
        </p:nvSpPr>
        <p:spPr>
          <a:xfrm>
            <a:off x="3771900" y="3781425"/>
            <a:ext cx="7734300" cy="342900"/>
          </a:xfrm>
          <a:custGeom>
            <a:avLst/>
            <a:gdLst/>
            <a:ahLst/>
            <a:cxnLst/>
            <a:rect l="0" t="0" r="0" b="0"/>
            <a:pathLst>
              <a:path w="812" h="36">
                <a:moveTo>
                  <a:pt x="0" y="35"/>
                </a:moveTo>
                <a:lnTo>
                  <a:pt x="812" y="35"/>
                </a:lnTo>
                <a:lnTo>
                  <a:pt x="812" y="36"/>
                </a:lnTo>
                <a:lnTo>
                  <a:pt x="0" y="36"/>
                </a:lnTo>
                <a:close/>
              </a:path>
            </a:pathLst>
          </a:cu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7" name="文本框 156" descr="{&quot;isTemplate&quot;:true,&quot;type&quot;:&quot;text&quot;}"/>
          <p:cNvSpPr txBox="1"/>
          <p:nvPr/>
        </p:nvSpPr>
        <p:spPr>
          <a:xfrm>
            <a:off x="3943350" y="3867150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建议信</a:t>
            </a:r>
            <a:endParaRPr/>
          </a:p>
        </p:txBody>
      </p:sp>
      <p:sp>
        <p:nvSpPr>
          <p:cNvPr id="158" name="文本框 157" descr="{&quot;isTemplate&quot;:true,&quot;type&quot;:&quot;text&quot;}"/>
          <p:cNvSpPr txBox="1"/>
          <p:nvPr/>
        </p:nvSpPr>
        <p:spPr>
          <a:xfrm>
            <a:off x="4857750" y="3876675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1E2A33"/>
                </a:solidFill>
                <a:latin typeface="Source Han Sans SC"/>
                <a:ea typeface="Source Han Sans SC"/>
              </a:rPr>
              <a:t>I am writing with my suggestion about...</a:t>
            </a:r>
            <a:endParaRPr/>
          </a:p>
        </p:txBody>
      </p:sp>
      <p:sp>
        <p:nvSpPr>
          <p:cNvPr id="159" name="文本框 158" descr="{&quot;isTemplate&quot;:true,&quot;type&quot;:&quot;text&quot;}"/>
          <p:cNvSpPr txBox="1"/>
          <p:nvPr/>
        </p:nvSpPr>
        <p:spPr>
          <a:xfrm>
            <a:off x="9048750" y="3876675"/>
            <a:ext cx="2286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I hope you will find these proposals useful.</a:t>
            </a:r>
            <a:endParaRPr/>
          </a:p>
        </p:txBody>
      </p:sp>
      <p:sp>
        <p:nvSpPr>
          <p:cNvPr id="160" name="矩形 159"/>
          <p:cNvSpPr/>
          <p:nvPr/>
        </p:nvSpPr>
        <p:spPr>
          <a:xfrm>
            <a:off x="3771900" y="4114800"/>
            <a:ext cx="7734300" cy="4667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1" name="任意多边形: 形状 160"/>
          <p:cNvSpPr/>
          <p:nvPr/>
        </p:nvSpPr>
        <p:spPr>
          <a:xfrm>
            <a:off x="3771900" y="4114800"/>
            <a:ext cx="7734300" cy="476250"/>
          </a:xfrm>
          <a:custGeom>
            <a:avLst/>
            <a:gdLst/>
            <a:ahLst/>
            <a:cxnLst/>
            <a:rect l="0" t="0" r="0" b="0"/>
            <a:pathLst>
              <a:path w="812" h="50">
                <a:moveTo>
                  <a:pt x="0" y="49"/>
                </a:moveTo>
                <a:lnTo>
                  <a:pt x="812" y="49"/>
                </a:lnTo>
                <a:lnTo>
                  <a:pt x="812" y="50"/>
                </a:lnTo>
                <a:lnTo>
                  <a:pt x="0" y="50"/>
                </a:lnTo>
                <a:close/>
              </a:path>
            </a:pathLst>
          </a:cu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2" name="文本框 161" descr="{&quot;isTemplate&quot;:true,&quot;type&quot;:&quot;text&quot;}"/>
          <p:cNvSpPr txBox="1"/>
          <p:nvPr/>
        </p:nvSpPr>
        <p:spPr>
          <a:xfrm>
            <a:off x="3943350" y="4267200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求职信</a:t>
            </a:r>
            <a:endParaRPr/>
          </a:p>
        </p:txBody>
      </p:sp>
      <p:sp>
        <p:nvSpPr>
          <p:cNvPr id="163" name="文本框 162" descr="{&quot;isTemplate&quot;:true,&quot;type&quot;:&quot;text&quot;}"/>
          <p:cNvSpPr txBox="1"/>
          <p:nvPr/>
        </p:nvSpPr>
        <p:spPr>
          <a:xfrm>
            <a:off x="4857750" y="4276725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1E2A33"/>
                </a:solidFill>
                <a:latin typeface="Source Han Sans SC"/>
                <a:ea typeface="Source Han Sans SC"/>
              </a:rPr>
              <a:t>I am writing to apply for the position of...</a:t>
            </a:r>
            <a:endParaRPr/>
          </a:p>
        </p:txBody>
      </p:sp>
      <p:sp>
        <p:nvSpPr>
          <p:cNvPr id="164" name="文本框 163" descr="{&quot;isTemplate&quot;:true,&quot;type&quot;:&quot;text&quot;}"/>
          <p:cNvSpPr txBox="1"/>
          <p:nvPr/>
        </p:nvSpPr>
        <p:spPr>
          <a:xfrm>
            <a:off x="9048750" y="4200525"/>
            <a:ext cx="2286000" cy="285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I have enclosed my resume for your reference.</a:t>
            </a:r>
            <a:endParaRPr/>
          </a:p>
        </p:txBody>
      </p:sp>
      <p:sp>
        <p:nvSpPr>
          <p:cNvPr id="165" name="矩形 164"/>
          <p:cNvSpPr/>
          <p:nvPr/>
        </p:nvSpPr>
        <p:spPr>
          <a:xfrm>
            <a:off x="3771900" y="4581525"/>
            <a:ext cx="7734300" cy="466725"/>
          </a:xfrm>
          <a:prstGeom prst="rect">
            <a:avLst/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6" name="任意多边形: 形状 165"/>
          <p:cNvSpPr/>
          <p:nvPr/>
        </p:nvSpPr>
        <p:spPr>
          <a:xfrm>
            <a:off x="3771900" y="4581525"/>
            <a:ext cx="7734300" cy="476250"/>
          </a:xfrm>
          <a:custGeom>
            <a:avLst/>
            <a:gdLst/>
            <a:ahLst/>
            <a:cxnLst/>
            <a:rect l="0" t="0" r="0" b="0"/>
            <a:pathLst>
              <a:path w="812" h="50">
                <a:moveTo>
                  <a:pt x="0" y="49"/>
                </a:moveTo>
                <a:lnTo>
                  <a:pt x="812" y="49"/>
                </a:lnTo>
                <a:lnTo>
                  <a:pt x="812" y="50"/>
                </a:lnTo>
                <a:lnTo>
                  <a:pt x="0" y="50"/>
                </a:lnTo>
                <a:close/>
              </a:path>
            </a:pathLst>
          </a:cu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7" name="文本框 166" descr="{&quot;isTemplate&quot;:true,&quot;type&quot;:&quot;text&quot;}"/>
          <p:cNvSpPr txBox="1"/>
          <p:nvPr/>
        </p:nvSpPr>
        <p:spPr>
          <a:xfrm>
            <a:off x="3943350" y="4733925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推荐信</a:t>
            </a:r>
            <a:endParaRPr/>
          </a:p>
        </p:txBody>
      </p:sp>
      <p:sp>
        <p:nvSpPr>
          <p:cNvPr id="168" name="文本框 167" descr="{&quot;isTemplate&quot;:true,&quot;type&quot;:&quot;text&quot;}"/>
          <p:cNvSpPr txBox="1"/>
          <p:nvPr/>
        </p:nvSpPr>
        <p:spPr>
          <a:xfrm>
            <a:off x="4857750" y="4743450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1E2A33"/>
                </a:solidFill>
                <a:latin typeface="Source Han Sans SC"/>
                <a:ea typeface="Source Han Sans SC"/>
              </a:rPr>
              <a:t>I am writing to you to recommend...</a:t>
            </a:r>
            <a:endParaRPr/>
          </a:p>
        </p:txBody>
      </p:sp>
      <p:sp>
        <p:nvSpPr>
          <p:cNvPr id="169" name="文本框 168" descr="{&quot;isTemplate&quot;:true,&quot;type&quot;:&quot;text&quot;}"/>
          <p:cNvSpPr txBox="1"/>
          <p:nvPr/>
        </p:nvSpPr>
        <p:spPr>
          <a:xfrm>
            <a:off x="9048750" y="4667250"/>
            <a:ext cx="2286000" cy="285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I don't hesitate to recommend... as the right person.</a:t>
            </a:r>
            <a:endParaRPr/>
          </a:p>
        </p:txBody>
      </p:sp>
      <p:sp>
        <p:nvSpPr>
          <p:cNvPr id="170" name="矩形 169"/>
          <p:cNvSpPr/>
          <p:nvPr/>
        </p:nvSpPr>
        <p:spPr>
          <a:xfrm>
            <a:off x="3771900" y="5048250"/>
            <a:ext cx="7734300" cy="4667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1" name="任意多边形: 形状 170"/>
          <p:cNvSpPr/>
          <p:nvPr/>
        </p:nvSpPr>
        <p:spPr>
          <a:xfrm>
            <a:off x="3771900" y="5048250"/>
            <a:ext cx="7734300" cy="476250"/>
          </a:xfrm>
          <a:custGeom>
            <a:avLst/>
            <a:gdLst/>
            <a:ahLst/>
            <a:cxnLst/>
            <a:rect l="0" t="0" r="0" b="0"/>
            <a:pathLst>
              <a:path w="812" h="50">
                <a:moveTo>
                  <a:pt x="0" y="49"/>
                </a:moveTo>
                <a:lnTo>
                  <a:pt x="812" y="49"/>
                </a:lnTo>
                <a:lnTo>
                  <a:pt x="812" y="50"/>
                </a:lnTo>
                <a:lnTo>
                  <a:pt x="0" y="50"/>
                </a:lnTo>
                <a:close/>
              </a:path>
            </a:pathLst>
          </a:cu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2" name="文本框 171" descr="{&quot;isTemplate&quot;:true,&quot;type&quot;:&quot;text&quot;}"/>
          <p:cNvSpPr txBox="1"/>
          <p:nvPr/>
        </p:nvSpPr>
        <p:spPr>
          <a:xfrm>
            <a:off x="3943350" y="5200650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自我介绍</a:t>
            </a:r>
            <a:endParaRPr/>
          </a:p>
        </p:txBody>
      </p:sp>
      <p:sp>
        <p:nvSpPr>
          <p:cNvPr id="173" name="文本框 172" descr="{&quot;isTemplate&quot;:true,&quot;type&quot;:&quot;text&quot;}"/>
          <p:cNvSpPr txBox="1"/>
          <p:nvPr/>
        </p:nvSpPr>
        <p:spPr>
          <a:xfrm>
            <a:off x="4857750" y="5210175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1E2A33"/>
                </a:solidFill>
                <a:latin typeface="Source Han Sans SC"/>
                <a:ea typeface="Source Han Sans SC"/>
              </a:rPr>
              <a:t>My name is... I am honored to write to you.</a:t>
            </a:r>
            <a:endParaRPr/>
          </a:p>
        </p:txBody>
      </p:sp>
      <p:sp>
        <p:nvSpPr>
          <p:cNvPr id="174" name="文本框 173" descr="{&quot;isTemplate&quot;:true,&quot;type&quot;:&quot;text&quot;}"/>
          <p:cNvSpPr txBox="1"/>
          <p:nvPr/>
        </p:nvSpPr>
        <p:spPr>
          <a:xfrm>
            <a:off x="9048750" y="5133975"/>
            <a:ext cx="2286000" cy="285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Thanks for your attention and hope to hear from you.</a:t>
            </a:r>
            <a:endParaRPr/>
          </a:p>
        </p:txBody>
      </p:sp>
      <p:sp>
        <p:nvSpPr>
          <p:cNvPr id="175" name="矩形 174"/>
          <p:cNvSpPr/>
          <p:nvPr/>
        </p:nvSpPr>
        <p:spPr>
          <a:xfrm>
            <a:off x="3771900" y="5514975"/>
            <a:ext cx="7734300" cy="466725"/>
          </a:xfrm>
          <a:prstGeom prst="rect">
            <a:avLst/>
          </a:prstGeom>
          <a:solidFill>
            <a:srgbClr val="FAF7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6" name="任意多边形: 形状 175"/>
          <p:cNvSpPr/>
          <p:nvPr/>
        </p:nvSpPr>
        <p:spPr>
          <a:xfrm>
            <a:off x="3771900" y="5514975"/>
            <a:ext cx="7734300" cy="476250"/>
          </a:xfrm>
          <a:custGeom>
            <a:avLst/>
            <a:gdLst/>
            <a:ahLst/>
            <a:cxnLst/>
            <a:rect l="0" t="0" r="0" b="0"/>
            <a:pathLst>
              <a:path w="812" h="50">
                <a:moveTo>
                  <a:pt x="0" y="49"/>
                </a:moveTo>
                <a:lnTo>
                  <a:pt x="812" y="49"/>
                </a:lnTo>
                <a:lnTo>
                  <a:pt x="812" y="50"/>
                </a:lnTo>
                <a:lnTo>
                  <a:pt x="0" y="50"/>
                </a:lnTo>
                <a:close/>
              </a:path>
            </a:pathLst>
          </a:cu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7" name="文本框 176" descr="{&quot;isTemplate&quot;:true,&quot;type&quot;:&quot;text&quot;}"/>
          <p:cNvSpPr txBox="1"/>
          <p:nvPr/>
        </p:nvSpPr>
        <p:spPr>
          <a:xfrm>
            <a:off x="3943350" y="5667375"/>
            <a:ext cx="914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邀请信</a:t>
            </a:r>
            <a:endParaRPr/>
          </a:p>
        </p:txBody>
      </p:sp>
      <p:sp>
        <p:nvSpPr>
          <p:cNvPr id="178" name="文本框 177" descr="{&quot;isTemplate&quot;:true,&quot;type&quot;:&quot;text&quot;}"/>
          <p:cNvSpPr txBox="1"/>
          <p:nvPr/>
        </p:nvSpPr>
        <p:spPr>
          <a:xfrm>
            <a:off x="4857750" y="5676900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1E2A33"/>
                </a:solidFill>
                <a:latin typeface="Source Han Sans SC"/>
                <a:ea typeface="Source Han Sans SC"/>
              </a:rPr>
              <a:t>I am writing to invite you to...</a:t>
            </a:r>
            <a:endParaRPr/>
          </a:p>
        </p:txBody>
      </p:sp>
      <p:sp>
        <p:nvSpPr>
          <p:cNvPr id="179" name="文本框 178" descr="{&quot;isTemplate&quot;:true,&quot;type&quot;:&quot;text&quot;}"/>
          <p:cNvSpPr txBox="1"/>
          <p:nvPr/>
        </p:nvSpPr>
        <p:spPr>
          <a:xfrm>
            <a:off x="9048750" y="5600700"/>
            <a:ext cx="2286000" cy="285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My family and I would feel honored if you could come.</a:t>
            </a:r>
            <a:endParaRPr/>
          </a:p>
        </p:txBody>
      </p:sp>
      <p:sp>
        <p:nvSpPr>
          <p:cNvPr id="180" name="文本框 179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13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PART 03 · 高频题型与真题范文&lt;/Text&gt;&#10;    &lt;/Box&gt;&#10;    &lt;Text style={{ fontSize: 34, fontWeight: 'bold', color: '#1E2A33' }}&gt;五大高频题型：要点与核心句对照&lt;/Text&gt;&#10;  &lt;/Box&gt;&#10;  &lt;Box style={{ position: 'absolute', top: 118, left: 72, width: 1136, height: 1, background: '#E0D9CA' }} /&gt;&#10;&#10;  &lt;Box style={{ position: 'absolute', top: 134, left: 72, width: 1136, height: 502, flexDirection: 'column' }}&gt;&#10;    &lt;Text style={{ fontSize: 15.5, color: '#5F6B78', marginBottom: 16 }}&gt;&#10;      建议、投诉、感谢、申请、道歉——五类最常考，&lt;span style={{ fontWeight: 'bold', color: '#1E2A33' }}&gt;左边记要点，右边背核心句&lt;/span&gt;，对照记忆效率翻倍。&#10;    &lt;/Text&gt;&#10;    &lt;Box style={{ flexDirection: 'row', gap: 28, flex: 1 }}&gt;&#10;      &lt;Box style={{ flex: 1, flexDirection: 'column', gap: 10 }}&gt;&#10;        &lt;Text style={{ fontSize: 13, fontWeight: 'bold', color: '#9E7020', letterSpacing: 2, marginBottom: 2 }}&gt;写作要点&lt;/Text&gt;&#10;        {[&#10;          ['建议信', '语气礼貌、建议具体、有建设性'],&#10;          ['投诉信', '事实清楚、要求合理、坚定而礼貌'],&#10;          ['感谢信', '感情真挚、具体事例、表达回报意愿'],&#10;          ['申请信', '突出优势、匹配需求、展现热情'],&#10;          ['道歉信', '态度诚恳、说明原因、提出补救措施']&#10;        ].map((row, idx) =&gt; (&#10;          &lt;Box key={idx} style={{ flexDirection: 'row', alignItems: 'center', gap: 14, background: '#FFFFFF', borderRadius: 10, padding: '12px 18px', boxShadow: '0 4px 20px rgba(30,42,51,0.06)' }}&gt;&#10;            &lt;Text style={{ fontSize: 13.5, fontWeight: 'bold', color: '#9E7020', background: '#FDF3E3', borderRadius: 10, padding: '4px 12px' }}&gt;{row[0]}&lt;/Text&gt;&#10;            &lt;Text style={{ fontSize: 14, color: '#1E2A33', flex: 1 }}&gt;{row[1]}&lt;/Text&gt;&#10;          &lt;/Box&gt;&#10;        ))}&#10;      &lt;/Box&gt;&#10;      &lt;Box style={{ flex: 1.15, flexDirection: 'column', gap: 10 }}&gt;&#10;        &lt;Text style={{ fontSize: 13, fontWeight: 'bold', color: '#2E6E9E', letterSpacing: 2, marginBottom: 2 }}&gt;核心句型&lt;/Text&gt;&#10;        {[&#10;          ['建议', 'It would be advisable to... / I strongly recommend that...'],&#10;          ['投诉', 'I would appreciate it if you could... （提出诉求）'],&#10;          ['感谢', 'Without your help, I would not have been able to... （虚拟语气）'],&#10;          ['申请', 'I have enclosed my resume for your reference.'],&#10;          ['道歉', 'To make up for this, I would like to... （补救措施）']&#10;        ].map((row, idx) =&gt; (&#10;          &lt;Box key={idx} style={{ flexDirection: 'row', alignItems: 'center', gap: 14, background: '#FFFFFF', borderRadius: 10, padding: '12px 18px', boxShadow: '0 4px 20px rgba(30,42,51,0.06)' }}&gt;&#10;            &lt;Text style={{ fontSize: 13.5, fontWeight: 'bold', color: '#2E6E9E', background: '#EAF3FC', borderRadius: 10, padding: '4px 12px', width: 58, textAlign: 'center' }}&gt;{row[0]}&lt;/Text&gt;&#10;            &lt;Text style={{ fontSize: 13.5, color: '#1E2A33', flex: 1 }}&gt;{row[1]}&lt;/Text&gt;&#10;          &lt;/Box&gt;&#10;        ))}&#10;      &lt;/Box&gt;&#10;    &lt;/Box&gt;&#10;  &lt;/Box&gt;&#10;&#10;  &lt;Text style={{ position: 'absolute', right: 72, bottom: 24, fontSize: 12, color: '#5F6B78' }}&gt;&#10;    &lt;span style={{ fontWeight: 'bold' }}&gt;14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矩形 1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3" name="矩形: 圆角 182"/>
          <p:cNvSpPr/>
          <p:nvPr/>
        </p:nvSpPr>
        <p:spPr>
          <a:xfrm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4" name="文本框 183" descr="{&quot;isTemplate&quot;:true,&quot;type&quot;:&quot;text&quot;}"/>
          <p:cNvSpPr txBox="1"/>
          <p:nvPr/>
        </p:nvSpPr>
        <p:spPr>
          <a:xfrm>
            <a:off x="1028700" y="285750"/>
            <a:ext cx="21240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PART 03 ·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高频题型与真题范文</a:t>
            </a:r>
            <a:endParaRPr/>
          </a:p>
        </p:txBody>
      </p:sp>
      <p:sp>
        <p:nvSpPr>
          <p:cNvPr id="185" name="文本框 184" descr="{&quot;isTemplate&quot;:true,&quot;type&quot;:&quot;text&quot;}"/>
          <p:cNvSpPr txBox="1"/>
          <p:nvPr/>
        </p:nvSpPr>
        <p:spPr>
          <a:xfrm>
            <a:off x="685800" y="533400"/>
            <a:ext cx="108204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五大高频题型：要点与核心句对照</a:t>
            </a:r>
            <a:endParaRPr/>
          </a:p>
        </p:txBody>
      </p:sp>
      <p:sp>
        <p:nvSpPr>
          <p:cNvPr id="186" name="矩形 185"/>
          <p:cNvSpPr/>
          <p:nvPr/>
        </p:nvSpPr>
        <p:spPr>
          <a:xfrm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7" name="文本框 186" descr="{&quot;isTemplate&quot;:true,&quot;type&quot;:&quot;text&quot;}"/>
          <p:cNvSpPr txBox="1"/>
          <p:nvPr/>
        </p:nvSpPr>
        <p:spPr>
          <a:xfrm>
            <a:off x="685800" y="1276350"/>
            <a:ext cx="1082040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>
                <a:solidFill>
                  <a:srgbClr val="5F6B78"/>
                </a:solidFill>
                <a:latin typeface="Source Han Sans SC"/>
                <a:ea typeface="Source Han Sans SC"/>
              </a:rPr>
              <a:t>建议、投诉、感谢、申请、道歉——五类最常考，</a:t>
            </a:r>
            <a:r>
              <a:rPr lang="zh-CN" sz="1163" b="1">
                <a:solidFill>
                  <a:srgbClr val="1E2A33"/>
                </a:solidFill>
                <a:latin typeface="Source Han Sans SC"/>
                <a:ea typeface="Source Han Sans SC"/>
              </a:rPr>
              <a:t>左边记要点，右边背核心句</a:t>
            </a:r>
            <a:r>
              <a:rPr lang="zh-CN" sz="1163">
                <a:solidFill>
                  <a:srgbClr val="5F6B78"/>
                </a:solidFill>
                <a:latin typeface="Source Han Sans SC"/>
                <a:ea typeface="Source Han Sans SC"/>
              </a:rPr>
              <a:t>，对照记忆效率翻倍。</a:t>
            </a:r>
            <a:endParaRPr/>
          </a:p>
        </p:txBody>
      </p:sp>
      <p:sp>
        <p:nvSpPr>
          <p:cNvPr id="188" name="文本框 187" descr="{&quot;isTemplate&quot;:true,&quot;type&quot;:&quot;text&quot;}"/>
          <p:cNvSpPr txBox="1"/>
          <p:nvPr/>
        </p:nvSpPr>
        <p:spPr>
          <a:xfrm>
            <a:off x="685800" y="1609725"/>
            <a:ext cx="49053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写作要点</a:t>
            </a:r>
            <a:endParaRPr/>
          </a:p>
        </p:txBody>
      </p:sp>
      <p:sp>
        <p:nvSpPr>
          <p:cNvPr id="189" name="矩形: 圆角 188"/>
          <p:cNvSpPr/>
          <p:nvPr/>
        </p:nvSpPr>
        <p:spPr>
          <a:xfrm>
            <a:off x="685800" y="1876425"/>
            <a:ext cx="4905375" cy="466725"/>
          </a:xfrm>
          <a:prstGeom prst="roundRect">
            <a:avLst>
              <a:gd name="adj" fmla="val 204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0" name="矩形: 圆角 189"/>
          <p:cNvSpPr/>
          <p:nvPr/>
        </p:nvSpPr>
        <p:spPr>
          <a:xfrm>
            <a:off x="857250" y="1990725"/>
            <a:ext cx="619125" cy="238125"/>
          </a:xfrm>
          <a:prstGeom prst="roundRect">
            <a:avLst>
              <a:gd name="adj" fmla="val 4000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1" name="文本框 190" descr="{&quot;isTemplate&quot;:true,&quot;type&quot;:&quot;text&quot;}"/>
          <p:cNvSpPr txBox="1"/>
          <p:nvPr/>
        </p:nvSpPr>
        <p:spPr>
          <a:xfrm>
            <a:off x="857250" y="1990725"/>
            <a:ext cx="619125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建议信</a:t>
            </a:r>
            <a:endParaRPr/>
          </a:p>
        </p:txBody>
      </p:sp>
      <p:sp>
        <p:nvSpPr>
          <p:cNvPr id="192" name="文本框 191" descr="{&quot;isTemplate&quot;:true,&quot;type&quot;:&quot;text&quot;}"/>
          <p:cNvSpPr txBox="1"/>
          <p:nvPr/>
        </p:nvSpPr>
        <p:spPr>
          <a:xfrm>
            <a:off x="1609725" y="2028825"/>
            <a:ext cx="3810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1E2A33"/>
                </a:solidFill>
                <a:latin typeface="Source Han Sans SC"/>
                <a:ea typeface="Source Han Sans SC"/>
              </a:rPr>
              <a:t>语气礼貌、建议具体、有建设性</a:t>
            </a:r>
            <a:endParaRPr/>
          </a:p>
        </p:txBody>
      </p:sp>
      <p:sp>
        <p:nvSpPr>
          <p:cNvPr id="193" name="矩形: 圆角 192"/>
          <p:cNvSpPr/>
          <p:nvPr/>
        </p:nvSpPr>
        <p:spPr>
          <a:xfrm>
            <a:off x="685800" y="2438400"/>
            <a:ext cx="4905375" cy="466725"/>
          </a:xfrm>
          <a:prstGeom prst="roundRect">
            <a:avLst>
              <a:gd name="adj" fmla="val 204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4" name="矩形: 圆角 193"/>
          <p:cNvSpPr/>
          <p:nvPr/>
        </p:nvSpPr>
        <p:spPr>
          <a:xfrm>
            <a:off x="857250" y="2552700"/>
            <a:ext cx="619125" cy="238125"/>
          </a:xfrm>
          <a:prstGeom prst="roundRect">
            <a:avLst>
              <a:gd name="adj" fmla="val 4000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5" name="文本框 194" descr="{&quot;isTemplate&quot;:true,&quot;type&quot;:&quot;text&quot;}"/>
          <p:cNvSpPr txBox="1"/>
          <p:nvPr/>
        </p:nvSpPr>
        <p:spPr>
          <a:xfrm>
            <a:off x="857250" y="2552700"/>
            <a:ext cx="619125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投诉信</a:t>
            </a:r>
            <a:endParaRPr/>
          </a:p>
        </p:txBody>
      </p:sp>
      <p:sp>
        <p:nvSpPr>
          <p:cNvPr id="196" name="文本框 195" descr="{&quot;isTemplate&quot;:true,&quot;type&quot;:&quot;text&quot;}"/>
          <p:cNvSpPr txBox="1"/>
          <p:nvPr/>
        </p:nvSpPr>
        <p:spPr>
          <a:xfrm>
            <a:off x="1609725" y="2590800"/>
            <a:ext cx="3810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1E2A33"/>
                </a:solidFill>
                <a:latin typeface="Source Han Sans SC"/>
                <a:ea typeface="Source Han Sans SC"/>
              </a:rPr>
              <a:t>事实清楚、要求合理、坚定而礼貌</a:t>
            </a:r>
            <a:endParaRPr/>
          </a:p>
        </p:txBody>
      </p:sp>
      <p:sp>
        <p:nvSpPr>
          <p:cNvPr id="197" name="矩形: 圆角 196"/>
          <p:cNvSpPr/>
          <p:nvPr/>
        </p:nvSpPr>
        <p:spPr>
          <a:xfrm>
            <a:off x="685800" y="3000375"/>
            <a:ext cx="4905375" cy="466725"/>
          </a:xfrm>
          <a:prstGeom prst="roundRect">
            <a:avLst>
              <a:gd name="adj" fmla="val 204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8" name="矩形: 圆角 197"/>
          <p:cNvSpPr/>
          <p:nvPr/>
        </p:nvSpPr>
        <p:spPr>
          <a:xfrm>
            <a:off x="857250" y="3114675"/>
            <a:ext cx="619125" cy="238125"/>
          </a:xfrm>
          <a:prstGeom prst="roundRect">
            <a:avLst>
              <a:gd name="adj" fmla="val 4000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9" name="文本框 198" descr="{&quot;isTemplate&quot;:true,&quot;type&quot;:&quot;text&quot;}"/>
          <p:cNvSpPr txBox="1"/>
          <p:nvPr/>
        </p:nvSpPr>
        <p:spPr>
          <a:xfrm>
            <a:off x="857250" y="3114675"/>
            <a:ext cx="619125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感谢信</a:t>
            </a:r>
            <a:endParaRPr/>
          </a:p>
        </p:txBody>
      </p:sp>
      <p:sp>
        <p:nvSpPr>
          <p:cNvPr id="200" name="文本框 199" descr="{&quot;isTemplate&quot;:true,&quot;type&quot;:&quot;text&quot;}"/>
          <p:cNvSpPr txBox="1"/>
          <p:nvPr/>
        </p:nvSpPr>
        <p:spPr>
          <a:xfrm>
            <a:off x="1609725" y="3152775"/>
            <a:ext cx="3810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1E2A33"/>
                </a:solidFill>
                <a:latin typeface="Source Han Sans SC"/>
                <a:ea typeface="Source Han Sans SC"/>
              </a:rPr>
              <a:t>感情真挚、具体事例、表达回报意愿</a:t>
            </a:r>
            <a:endParaRPr/>
          </a:p>
        </p:txBody>
      </p:sp>
      <p:sp>
        <p:nvSpPr>
          <p:cNvPr id="201" name="矩形: 圆角 200"/>
          <p:cNvSpPr/>
          <p:nvPr/>
        </p:nvSpPr>
        <p:spPr>
          <a:xfrm>
            <a:off x="685800" y="3562350"/>
            <a:ext cx="4905375" cy="466725"/>
          </a:xfrm>
          <a:prstGeom prst="roundRect">
            <a:avLst>
              <a:gd name="adj" fmla="val 204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2" name="矩形: 圆角 201"/>
          <p:cNvSpPr/>
          <p:nvPr/>
        </p:nvSpPr>
        <p:spPr>
          <a:xfrm>
            <a:off x="857250" y="3676650"/>
            <a:ext cx="619125" cy="238125"/>
          </a:xfrm>
          <a:prstGeom prst="roundRect">
            <a:avLst>
              <a:gd name="adj" fmla="val 4000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3" name="文本框 202" descr="{&quot;isTemplate&quot;:true,&quot;type&quot;:&quot;text&quot;}"/>
          <p:cNvSpPr txBox="1"/>
          <p:nvPr/>
        </p:nvSpPr>
        <p:spPr>
          <a:xfrm>
            <a:off x="857250" y="3676650"/>
            <a:ext cx="619125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申请信</a:t>
            </a:r>
            <a:endParaRPr/>
          </a:p>
        </p:txBody>
      </p:sp>
      <p:sp>
        <p:nvSpPr>
          <p:cNvPr id="204" name="文本框 203" descr="{&quot;isTemplate&quot;:true,&quot;type&quot;:&quot;text&quot;}"/>
          <p:cNvSpPr txBox="1"/>
          <p:nvPr/>
        </p:nvSpPr>
        <p:spPr>
          <a:xfrm>
            <a:off x="1609725" y="3714750"/>
            <a:ext cx="3810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1E2A33"/>
                </a:solidFill>
                <a:latin typeface="Source Han Sans SC"/>
                <a:ea typeface="Source Han Sans SC"/>
              </a:rPr>
              <a:t>突出优势、匹配需求、展现热情</a:t>
            </a:r>
            <a:endParaRPr/>
          </a:p>
        </p:txBody>
      </p:sp>
      <p:sp>
        <p:nvSpPr>
          <p:cNvPr id="205" name="矩形: 圆角 204"/>
          <p:cNvSpPr/>
          <p:nvPr/>
        </p:nvSpPr>
        <p:spPr>
          <a:xfrm>
            <a:off x="685800" y="4124325"/>
            <a:ext cx="4905375" cy="466725"/>
          </a:xfrm>
          <a:prstGeom prst="roundRect">
            <a:avLst>
              <a:gd name="adj" fmla="val 204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6" name="矩形: 圆角 205"/>
          <p:cNvSpPr/>
          <p:nvPr/>
        </p:nvSpPr>
        <p:spPr>
          <a:xfrm>
            <a:off x="857250" y="4238625"/>
            <a:ext cx="619125" cy="238125"/>
          </a:xfrm>
          <a:prstGeom prst="roundRect">
            <a:avLst>
              <a:gd name="adj" fmla="val 40000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7" name="文本框 206" descr="{&quot;isTemplate&quot;:true,&quot;type&quot;:&quot;text&quot;}"/>
          <p:cNvSpPr txBox="1"/>
          <p:nvPr/>
        </p:nvSpPr>
        <p:spPr>
          <a:xfrm>
            <a:off x="857250" y="4238625"/>
            <a:ext cx="619125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道歉信</a:t>
            </a:r>
            <a:endParaRPr/>
          </a:p>
        </p:txBody>
      </p:sp>
      <p:sp>
        <p:nvSpPr>
          <p:cNvPr id="208" name="文本框 207" descr="{&quot;isTemplate&quot;:true,&quot;type&quot;:&quot;text&quot;}"/>
          <p:cNvSpPr txBox="1"/>
          <p:nvPr/>
        </p:nvSpPr>
        <p:spPr>
          <a:xfrm>
            <a:off x="1609725" y="4276725"/>
            <a:ext cx="3810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1E2A33"/>
                </a:solidFill>
                <a:latin typeface="Source Han Sans SC"/>
                <a:ea typeface="Source Han Sans SC"/>
              </a:rPr>
              <a:t>态度诚恳、说明原因、提出补救措施</a:t>
            </a:r>
            <a:endParaRPr/>
          </a:p>
        </p:txBody>
      </p:sp>
      <p:sp>
        <p:nvSpPr>
          <p:cNvPr id="209" name="文本框 208" descr="{&quot;isTemplate&quot;:true,&quot;type&quot;:&quot;text&quot;}"/>
          <p:cNvSpPr txBox="1"/>
          <p:nvPr/>
        </p:nvSpPr>
        <p:spPr>
          <a:xfrm>
            <a:off x="5857875" y="1609725"/>
            <a:ext cx="56483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150">
                <a:solidFill>
                  <a:srgbClr val="2E6E9E"/>
                </a:solidFill>
                <a:latin typeface="Source Han Sans SC"/>
                <a:ea typeface="Source Han Sans SC"/>
              </a:rPr>
              <a:t>核心句型</a:t>
            </a:r>
            <a:endParaRPr/>
          </a:p>
        </p:txBody>
      </p:sp>
      <p:sp>
        <p:nvSpPr>
          <p:cNvPr id="210" name="矩形: 圆角 209"/>
          <p:cNvSpPr/>
          <p:nvPr/>
        </p:nvSpPr>
        <p:spPr>
          <a:xfrm>
            <a:off x="5857875" y="1876425"/>
            <a:ext cx="5648325" cy="466725"/>
          </a:xfrm>
          <a:prstGeom prst="roundRect">
            <a:avLst>
              <a:gd name="adj" fmla="val 204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1" name="矩形: 圆角 210"/>
          <p:cNvSpPr/>
          <p:nvPr/>
        </p:nvSpPr>
        <p:spPr>
          <a:xfrm>
            <a:off x="6029325" y="1990725"/>
            <a:ext cx="552450" cy="238125"/>
          </a:xfrm>
          <a:prstGeom prst="roundRect">
            <a:avLst>
              <a:gd name="adj" fmla="val 40000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2" name="文本框 211" descr="{&quot;isTemplate&quot;:true,&quot;type&quot;:&quot;text&quot;}"/>
          <p:cNvSpPr txBox="1"/>
          <p:nvPr/>
        </p:nvSpPr>
        <p:spPr>
          <a:xfrm>
            <a:off x="6029325" y="1990725"/>
            <a:ext cx="552450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 algn="ctr">
              <a:lnSpc>
                <a:spcPct val="100000"/>
              </a:lnSpc>
            </a:pPr>
            <a:r>
              <a:rPr lang="zh-CN" sz="1013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建议</a:t>
            </a:r>
            <a:endParaRPr/>
          </a:p>
        </p:txBody>
      </p:sp>
      <p:sp>
        <p:nvSpPr>
          <p:cNvPr id="213" name="文本框 212" descr="{&quot;isTemplate&quot;:true,&quot;type&quot;:&quot;text&quot;}"/>
          <p:cNvSpPr txBox="1"/>
          <p:nvPr/>
        </p:nvSpPr>
        <p:spPr>
          <a:xfrm>
            <a:off x="6715125" y="2028825"/>
            <a:ext cx="46196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1E2A33"/>
                </a:solidFill>
                <a:latin typeface="Source Han Sans SC"/>
                <a:ea typeface="Source Han Sans SC"/>
              </a:rPr>
              <a:t>It would be advisable to... / I strongly recommend that...</a:t>
            </a:r>
            <a:endParaRPr/>
          </a:p>
        </p:txBody>
      </p:sp>
      <p:sp>
        <p:nvSpPr>
          <p:cNvPr id="214" name="矩形: 圆角 213"/>
          <p:cNvSpPr/>
          <p:nvPr/>
        </p:nvSpPr>
        <p:spPr>
          <a:xfrm>
            <a:off x="5857875" y="2438400"/>
            <a:ext cx="5648325" cy="466725"/>
          </a:xfrm>
          <a:prstGeom prst="roundRect">
            <a:avLst>
              <a:gd name="adj" fmla="val 204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5" name="矩形: 圆角 214"/>
          <p:cNvSpPr/>
          <p:nvPr/>
        </p:nvSpPr>
        <p:spPr>
          <a:xfrm>
            <a:off x="6029325" y="2552700"/>
            <a:ext cx="552450" cy="238125"/>
          </a:xfrm>
          <a:prstGeom prst="roundRect">
            <a:avLst>
              <a:gd name="adj" fmla="val 40000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6" name="文本框 215" descr="{&quot;isTemplate&quot;:true,&quot;type&quot;:&quot;text&quot;}"/>
          <p:cNvSpPr txBox="1"/>
          <p:nvPr/>
        </p:nvSpPr>
        <p:spPr>
          <a:xfrm>
            <a:off x="6029325" y="2552700"/>
            <a:ext cx="552450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 algn="ctr">
              <a:lnSpc>
                <a:spcPct val="100000"/>
              </a:lnSpc>
            </a:pPr>
            <a:r>
              <a:rPr lang="zh-CN" sz="1013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投诉</a:t>
            </a:r>
            <a:endParaRPr/>
          </a:p>
        </p:txBody>
      </p:sp>
      <p:sp>
        <p:nvSpPr>
          <p:cNvPr id="217" name="文本框 216" descr="{&quot;isTemplate&quot;:true,&quot;type&quot;:&quot;text&quot;}"/>
          <p:cNvSpPr txBox="1"/>
          <p:nvPr/>
        </p:nvSpPr>
        <p:spPr>
          <a:xfrm>
            <a:off x="6715125" y="2590800"/>
            <a:ext cx="46196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1E2A33"/>
                </a:solidFill>
                <a:latin typeface="Source Han Sans SC"/>
                <a:ea typeface="Source Han Sans SC"/>
              </a:rPr>
              <a:t>I would appreciate it if you could... </a:t>
            </a:r>
            <a:r>
              <a:rPr lang="zh-CN" sz="1013">
                <a:solidFill>
                  <a:srgbClr val="1E2A33"/>
                </a:solidFill>
                <a:latin typeface="Source Han Sans SC"/>
                <a:ea typeface="Source Han Sans SC"/>
              </a:rPr>
              <a:t>（提出诉求）</a:t>
            </a:r>
            <a:endParaRPr/>
          </a:p>
        </p:txBody>
      </p:sp>
      <p:sp>
        <p:nvSpPr>
          <p:cNvPr id="218" name="矩形: 圆角 217"/>
          <p:cNvSpPr/>
          <p:nvPr/>
        </p:nvSpPr>
        <p:spPr>
          <a:xfrm>
            <a:off x="5857875" y="3000375"/>
            <a:ext cx="5648325" cy="466725"/>
          </a:xfrm>
          <a:prstGeom prst="roundRect">
            <a:avLst>
              <a:gd name="adj" fmla="val 204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9" name="矩形: 圆角 218"/>
          <p:cNvSpPr/>
          <p:nvPr/>
        </p:nvSpPr>
        <p:spPr>
          <a:xfrm>
            <a:off x="6029325" y="3114675"/>
            <a:ext cx="552450" cy="238125"/>
          </a:xfrm>
          <a:prstGeom prst="roundRect">
            <a:avLst>
              <a:gd name="adj" fmla="val 40000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0" name="文本框 219" descr="{&quot;isTemplate&quot;:true,&quot;type&quot;:&quot;text&quot;}"/>
          <p:cNvSpPr txBox="1"/>
          <p:nvPr/>
        </p:nvSpPr>
        <p:spPr>
          <a:xfrm>
            <a:off x="6029325" y="3114675"/>
            <a:ext cx="552450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 algn="ctr">
              <a:lnSpc>
                <a:spcPct val="100000"/>
              </a:lnSpc>
            </a:pPr>
            <a:r>
              <a:rPr lang="zh-CN" sz="1013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感谢</a:t>
            </a:r>
            <a:endParaRPr/>
          </a:p>
        </p:txBody>
      </p:sp>
      <p:sp>
        <p:nvSpPr>
          <p:cNvPr id="221" name="文本框 220" descr="{&quot;isTemplate&quot;:true,&quot;type&quot;:&quot;text&quot;}"/>
          <p:cNvSpPr txBox="1"/>
          <p:nvPr/>
        </p:nvSpPr>
        <p:spPr>
          <a:xfrm>
            <a:off x="6715125" y="3152775"/>
            <a:ext cx="46196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1E2A33"/>
                </a:solidFill>
                <a:latin typeface="Source Han Sans SC"/>
                <a:ea typeface="Source Han Sans SC"/>
              </a:rPr>
              <a:t>Without your help, I would not have been able to... </a:t>
            </a:r>
            <a:r>
              <a:rPr lang="zh-CN" sz="1013">
                <a:solidFill>
                  <a:srgbClr val="1E2A33"/>
                </a:solidFill>
                <a:latin typeface="Source Han Sans SC"/>
                <a:ea typeface="Source Han Sans SC"/>
              </a:rPr>
              <a:t>（虚拟语气）</a:t>
            </a:r>
            <a:endParaRPr/>
          </a:p>
        </p:txBody>
      </p:sp>
      <p:sp>
        <p:nvSpPr>
          <p:cNvPr id="222" name="矩形: 圆角 221"/>
          <p:cNvSpPr/>
          <p:nvPr/>
        </p:nvSpPr>
        <p:spPr>
          <a:xfrm>
            <a:off x="5857875" y="3562350"/>
            <a:ext cx="5648325" cy="466725"/>
          </a:xfrm>
          <a:prstGeom prst="roundRect">
            <a:avLst>
              <a:gd name="adj" fmla="val 204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3" name="矩形: 圆角 222"/>
          <p:cNvSpPr/>
          <p:nvPr/>
        </p:nvSpPr>
        <p:spPr>
          <a:xfrm>
            <a:off x="6029325" y="3676650"/>
            <a:ext cx="552450" cy="238125"/>
          </a:xfrm>
          <a:prstGeom prst="roundRect">
            <a:avLst>
              <a:gd name="adj" fmla="val 40000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4" name="文本框 223" descr="{&quot;isTemplate&quot;:true,&quot;type&quot;:&quot;text&quot;}"/>
          <p:cNvSpPr txBox="1"/>
          <p:nvPr/>
        </p:nvSpPr>
        <p:spPr>
          <a:xfrm>
            <a:off x="6029325" y="3676650"/>
            <a:ext cx="552450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 algn="ctr">
              <a:lnSpc>
                <a:spcPct val="100000"/>
              </a:lnSpc>
            </a:pPr>
            <a:r>
              <a:rPr lang="zh-CN" sz="1013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申请</a:t>
            </a:r>
            <a:endParaRPr/>
          </a:p>
        </p:txBody>
      </p:sp>
      <p:sp>
        <p:nvSpPr>
          <p:cNvPr id="225" name="文本框 224" descr="{&quot;isTemplate&quot;:true,&quot;type&quot;:&quot;text&quot;}"/>
          <p:cNvSpPr txBox="1"/>
          <p:nvPr/>
        </p:nvSpPr>
        <p:spPr>
          <a:xfrm>
            <a:off x="6715125" y="3714750"/>
            <a:ext cx="46196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1E2A33"/>
                </a:solidFill>
                <a:latin typeface="Source Han Sans SC"/>
                <a:ea typeface="Source Han Sans SC"/>
              </a:rPr>
              <a:t>I have enclosed my resume for your reference.</a:t>
            </a:r>
            <a:endParaRPr/>
          </a:p>
        </p:txBody>
      </p:sp>
      <p:sp>
        <p:nvSpPr>
          <p:cNvPr id="226" name="矩形: 圆角 225"/>
          <p:cNvSpPr/>
          <p:nvPr/>
        </p:nvSpPr>
        <p:spPr>
          <a:xfrm>
            <a:off x="5857875" y="4124325"/>
            <a:ext cx="5648325" cy="466725"/>
          </a:xfrm>
          <a:prstGeom prst="roundRect">
            <a:avLst>
              <a:gd name="adj" fmla="val 2040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7" name="矩形: 圆角 226"/>
          <p:cNvSpPr/>
          <p:nvPr/>
        </p:nvSpPr>
        <p:spPr>
          <a:xfrm>
            <a:off x="6029325" y="4238625"/>
            <a:ext cx="552450" cy="238125"/>
          </a:xfrm>
          <a:prstGeom prst="roundRect">
            <a:avLst>
              <a:gd name="adj" fmla="val 40000"/>
            </a:avLst>
          </a:prstGeom>
          <a:solidFill>
            <a:srgbClr val="EAF3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8" name="文本框 227" descr="{&quot;isTemplate&quot;:true,&quot;type&quot;:&quot;text&quot;}"/>
          <p:cNvSpPr txBox="1"/>
          <p:nvPr/>
        </p:nvSpPr>
        <p:spPr>
          <a:xfrm>
            <a:off x="6029325" y="4238625"/>
            <a:ext cx="552450" cy="23812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 algn="ctr">
              <a:lnSpc>
                <a:spcPct val="100000"/>
              </a:lnSpc>
            </a:pPr>
            <a:r>
              <a:rPr lang="zh-CN" sz="1013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道歉</a:t>
            </a:r>
            <a:endParaRPr/>
          </a:p>
        </p:txBody>
      </p:sp>
      <p:sp>
        <p:nvSpPr>
          <p:cNvPr id="229" name="文本框 228" descr="{&quot;isTemplate&quot;:true,&quot;type&quot;:&quot;text&quot;}"/>
          <p:cNvSpPr txBox="1"/>
          <p:nvPr/>
        </p:nvSpPr>
        <p:spPr>
          <a:xfrm>
            <a:off x="6715125" y="4276725"/>
            <a:ext cx="46196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1E2A33"/>
                </a:solidFill>
                <a:latin typeface="Source Han Sans SC"/>
                <a:ea typeface="Source Han Sans SC"/>
              </a:rPr>
              <a:t>To make up for this, I would like to... </a:t>
            </a:r>
            <a:r>
              <a:rPr lang="zh-CN" sz="1013">
                <a:solidFill>
                  <a:srgbClr val="1E2A33"/>
                </a:solidFill>
                <a:latin typeface="Source Han Sans SC"/>
                <a:ea typeface="Source Han Sans SC"/>
              </a:rPr>
              <a:t>（补救措施）</a:t>
            </a:r>
            <a:endParaRPr/>
          </a:p>
        </p:txBody>
      </p:sp>
      <p:sp>
        <p:nvSpPr>
          <p:cNvPr id="230" name="文本框 229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14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PART 03 · 高频题型与真题范文&lt;/Text&gt;&#10;    &lt;/Box&gt;&#10;    &lt;Text style={{ fontSize: 34, fontWeight: 'bold', color: '#1E2A33' }}&gt;真题范文：2019.12 推荐北京大学&lt;/Text&gt;&#10;  &lt;/Box&gt;&#10;  &lt;Box style={{ position: 'absolute', top: 118, left: 72, width: 1136, height: 1, background: '#E0D9CA' }} /&gt;&#10;&#10;  &lt;Box style={{ position: 'absolute', top: 134, left: 72, width: 1136, height: 502, flexDirection: 'row', gap: 32 }}&gt;&#10;    &lt;Box style={{ width: 655, background: '#FFFFFF', borderRadius: 14, padding: '20px 30px', boxShadow: '0 4px 20px rgba(30,42,51,0.08)', flexDirection: 'column' }}&gt;&#10;      &lt;Box style={{ flexDirection: 'row', alignItems: 'center', gap: 12, marginBottom: 10 }}&gt;&#10;        &lt;Text style={{ fontSize: 12, fontWeight: 'bold', color: '#9E7020', background: '#FDF3E3', borderRadius: 10, padding: '4px 12px' }}&gt;2019.12 真题 · 推荐信&lt;/Text&gt;&#10;        &lt;Text style={{ fontSize: 12, color: '#5F6B78' }}&gt;题干：给外国友人 Mike 推荐一所学中文的大学 · 正文约 150 词&lt;/Text&gt;&#10;      &lt;/Box&gt;&#10;      &lt;Text style={{ fontSize: 13, color: '#1E2A33', lineHeight: 1.6 }}&gt;&#10;        Dear Mike,{'\n'}&#10;        {'\n'}&#10;        How is everything going with you? &lt;span style={{ fontWeight: 'bold', color: '#2E86DE' }}&gt;Hearing that you have a plan to learn Chinese&lt;/span&gt;, I am writing to you to recommend a university where you can absolutely have a fruitful learning experience. My recommendation is Beijing University, a prestigious university suitable for language learning in China.{'\n'}&#10;        {'\n'}&#10;        &lt;span style={{ fontWeight: 'bold', color: '#F59E0B' }}&gt;The reasons accounting for my recommendation are as follows.&lt;/span&gt; &lt;span style={{ fontWeight: 'bold', color: '#F59E0B' }}&gt;To begin with&lt;/span&gt;, being a first-class university with the best facilities and the finest teachers, Beijing University is capable of offering a professional guidance and systematic training for you to master Chinese. &lt;span style={{ fontWeight: 'bold', color: '#F59E0B' }}&gt;Furthermore&lt;/span&gt;, the location of this university, Beijing, is the capital of China with profound historical sediment in culture. &lt;span style={{ fontWeight: 'bold', color: '#F59E0B' }}&gt;Consequently&lt;/span&gt;, &lt;span style={{ fontWeight: 'bold', color: '#2E86DE' }}&gt;not only can you get in touch with those who speak the most standard Mandarin, but also you will experience the wonder of real Chinese culture.&lt;/span&gt;{'\n'}&#10;        {'\n'}&#10;        All in all, I sincerely welcome you to have a visit to Beijing. I will wait for you there and offer help whenever you need. I am already eagerly awaiting your reply.{'\n'}&#10;        {'\n'}&#10;        Yours,{'\n'}&#10;        Li Hua&#10;      &lt;/Text&gt;&#10;    &lt;/Box&gt;&#10;&#10;    &lt;Box style={{ flex: 1, flexDirection: 'column', justifyContent: 'space-between' }}&gt;&#10;      &lt;Box style={{ background: '#FFFFFF', borderRadius: 12, padding: '14px 20px', boxShadow: '0 4px 20px rgba(30,42,51,0.06)' }}&gt;&#10;        &lt;Text style={{ fontSize: 13.5, fontWeight: 'bold', color: '#1E2A33', marginBottom: 4 }}&gt;① 分词结构开头&lt;/Text&gt;&#10;        &lt;Text style={{ fontSize: 12.5, color: '#5F6B78', lineHeight: 1.55 }}&gt;Hearing that... 一句话交代&quot;缘由 + 目的&quot;，比 I heard that... 更高级。&lt;/Text&gt;&#10;      &lt;/Box&gt;&#10;      &lt;Box style={{ background: '#FFFFFF', borderRadius: 12, padding: '14px 20px', boxShadow: '0 4px 20px rgba(30,42,51,0.06)' }}&gt;&#10;        &lt;Text style={{ fontSize: 13.5, fontWeight: 'bold', color: '#1E2A33', marginBottom: 4 }}&gt;② 万能引出句&lt;/Text&gt;&#10;        &lt;Text style={{ fontSize: 12.5, color: '#5F6B78', lineHeight: 1.55 }}&gt;The reasons accounting for... are as follows. 推荐信、申请信正文第一句通用。&lt;/Text&gt;&#10;      &lt;/Box&gt;&#10;      &lt;Box style={{ background: '#FFFFFF', borderRadius: 12, padding: '14px 20px', boxShadow: '0 4px 20px rgba(30,42,51,0.06)' }}&gt;&#10;        &lt;Text style={{ fontSize: 13.5, fontWeight: 'bold', color: '#1E2A33', marginBottom: 4 }}&gt;③ 分点推进链&lt;/Text&gt;&#10;        &lt;Text style={{ fontSize: 12.5, color: '#5F6B78', lineHeight: 1.55 }}&gt;To begin with → Furthermore → Consequently，逻辑链清晰，考官一眼看到结构分。&lt;/Text&gt;&#10;      &lt;/Box&gt;&#10;      &lt;Box style={{ background: '#FFFFFF', borderRadius: 12, padding: '14px 20px', boxShadow: '0 4px 20px rgba(30,42,51,0.06)' }}&gt;&#10;        &lt;Text style={{ fontSize: 13.5, fontWeight: 'bold', color: '#1E2A33', marginBottom: 4 }}&gt;④ 部分倒装收尾&lt;/Text&gt;&#10;        &lt;Text style={{ fontSize: 12.5, color: '#5F6B78', lineHeight: 1.55 }}&gt;not only can you..., but also you will... 语法亮点拉满，直接冲高分档。&lt;/Text&gt;&#10;      &lt;/Box&gt;&#10;      &lt;Box style={{ background: '#1E2A33', borderRadius: 12, padding: '14px 20px' }}&gt;&#10;        &lt;Text style={{ fontSize: 13, color: '#B9C2CB', lineHeight: 1.6 }}&gt;&lt;span style={{ fontWeight: 'bold', color: '#FFB84D' }}&gt;课堂用法：&lt;/span&gt;让学生先遮住范文口头说思路，再对照标色句自查——四个颜色 = 四个得分动作。&lt;/Text&gt;&#10;      &lt;/Box&gt;&#10;    &lt;/Box&gt;&#10;  &lt;/Box&gt;&#10;&#10;  &lt;Text style={{ position: 'absolute', right: 72, bottom: 24, fontSize: 12, color: '#5F6B78' }}&gt;&#10;    &lt;span style={{ fontWeight: 'bold' }}&gt;15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矩形 2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3" name="矩形: 圆角 232"/>
          <p:cNvSpPr/>
          <p:nvPr/>
        </p:nvSpPr>
        <p:spPr>
          <a:xfrm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4" name="文本框 233" descr="{&quot;isTemplate&quot;:true,&quot;type&quot;:&quot;text&quot;}"/>
          <p:cNvSpPr txBox="1"/>
          <p:nvPr/>
        </p:nvSpPr>
        <p:spPr>
          <a:xfrm>
            <a:off x="1028700" y="285750"/>
            <a:ext cx="21240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PART 03 ·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高频题型与真题范文</a:t>
            </a:r>
            <a:endParaRPr/>
          </a:p>
        </p:txBody>
      </p:sp>
      <p:sp>
        <p:nvSpPr>
          <p:cNvPr id="235" name="文本框 234" descr="{&quot;isTemplate&quot;:true,&quot;type&quot;:&quot;text&quot;}"/>
          <p:cNvSpPr txBox="1"/>
          <p:nvPr/>
        </p:nvSpPr>
        <p:spPr>
          <a:xfrm>
            <a:off x="685800" y="533400"/>
            <a:ext cx="108204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 dirty="0">
                <a:solidFill>
                  <a:srgbClr val="1E2A33"/>
                </a:solidFill>
                <a:latin typeface="Source Han Sans SC"/>
                <a:ea typeface="Source Han Sans SC"/>
              </a:rPr>
              <a:t>真题范文：推荐北京大学</a:t>
            </a:r>
            <a:endParaRPr dirty="0"/>
          </a:p>
        </p:txBody>
      </p:sp>
      <p:sp>
        <p:nvSpPr>
          <p:cNvPr id="236" name="矩形 235"/>
          <p:cNvSpPr/>
          <p:nvPr/>
        </p:nvSpPr>
        <p:spPr>
          <a:xfrm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7" name="矩形: 圆角 236"/>
          <p:cNvSpPr/>
          <p:nvPr/>
        </p:nvSpPr>
        <p:spPr>
          <a:xfrm>
            <a:off x="685800" y="1276350"/>
            <a:ext cx="6238875" cy="4981575"/>
          </a:xfrm>
          <a:prstGeom prst="roundRect">
            <a:avLst>
              <a:gd name="adj" fmla="val 2677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8" name="矩形: 圆角 237"/>
          <p:cNvSpPr/>
          <p:nvPr/>
        </p:nvSpPr>
        <p:spPr>
          <a:xfrm>
            <a:off x="971550" y="1466850"/>
            <a:ext cx="1419225" cy="219075"/>
          </a:xfrm>
          <a:prstGeom prst="roundRect">
            <a:avLst>
              <a:gd name="adj" fmla="val 43478"/>
            </a:avLst>
          </a:prstGeom>
          <a:solidFill>
            <a:srgbClr val="FDF3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9" name="文本框 238" descr="{&quot;isTemplate&quot;:true,&quot;type&quot;:&quot;text&quot;}"/>
          <p:cNvSpPr txBox="1"/>
          <p:nvPr/>
        </p:nvSpPr>
        <p:spPr>
          <a:xfrm>
            <a:off x="971550" y="1466850"/>
            <a:ext cx="1419225" cy="219075"/>
          </a:xfrm>
          <a:prstGeom prst="rect">
            <a:avLst/>
          </a:prstGeom>
        </p:spPr>
        <p:txBody>
          <a:bodyPr wrap="none" lIns="85725" tIns="28575" rIns="85725" bIns="28575"/>
          <a:lstStyle/>
          <a:p>
            <a:pPr>
              <a:lnSpc>
                <a:spcPct val="100000"/>
              </a:lnSpc>
            </a:pPr>
            <a:r>
              <a:rPr lang="zh-CN" sz="900" b="1" dirty="0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真题</a:t>
            </a:r>
            <a:r>
              <a:rPr lang="en-US" sz="900" b="1" dirty="0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 · </a:t>
            </a:r>
            <a:r>
              <a:rPr lang="zh-CN" sz="900" b="1" dirty="0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推荐信</a:t>
            </a:r>
            <a:endParaRPr dirty="0"/>
          </a:p>
        </p:txBody>
      </p:sp>
      <p:sp>
        <p:nvSpPr>
          <p:cNvPr id="240" name="文本框 239" descr="{&quot;isTemplate&quot;:true,&quot;type&quot;:&quot;text&quot;}"/>
          <p:cNvSpPr txBox="1"/>
          <p:nvPr/>
        </p:nvSpPr>
        <p:spPr>
          <a:xfrm>
            <a:off x="2505075" y="1504950"/>
            <a:ext cx="31908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题干：给外国友人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Mike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推荐一所学中文的大学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·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正文约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150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词</a:t>
            </a:r>
            <a:endParaRPr/>
          </a:p>
        </p:txBody>
      </p:sp>
      <p:sp>
        <p:nvSpPr>
          <p:cNvPr id="241" name="文本框 240" descr="{&quot;isTemplate&quot;:true,&quot;type&quot;:&quot;text&quot;}"/>
          <p:cNvSpPr txBox="1"/>
          <p:nvPr/>
        </p:nvSpPr>
        <p:spPr>
          <a:xfrm>
            <a:off x="971550" y="1781175"/>
            <a:ext cx="5667375" cy="428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975" dirty="0">
                <a:solidFill>
                  <a:srgbClr val="1E2A33"/>
                </a:solidFill>
                <a:latin typeface="Source Han Sans SC"/>
                <a:ea typeface="Source Han Sans SC"/>
              </a:rPr>
              <a:t>Dear Mike,</a:t>
            </a:r>
            <a:endParaRPr dirty="0"/>
          </a:p>
          <a:p>
            <a:pPr>
              <a:lnSpc>
                <a:spcPct val="160000"/>
              </a:lnSpc>
            </a:pPr>
            <a:r>
              <a:rPr sz="975" dirty="0">
                <a:solidFill>
                  <a:srgbClr val="1E2A33"/>
                </a:solidFill>
                <a:latin typeface="Source Han Sans SC"/>
                <a:ea typeface="Source Han Sans SC"/>
              </a:rPr>
              <a:t> </a:t>
            </a:r>
            <a:endParaRPr dirty="0"/>
          </a:p>
          <a:p>
            <a:pPr>
              <a:lnSpc>
                <a:spcPct val="160000"/>
              </a:lnSpc>
            </a:pPr>
            <a:r>
              <a:rPr lang="en-US" sz="975" dirty="0">
                <a:solidFill>
                  <a:srgbClr val="1E2A33"/>
                </a:solidFill>
                <a:latin typeface="Source Han Sans SC"/>
                <a:ea typeface="Source Han Sans SC"/>
              </a:rPr>
              <a:t>How is everything going with you? </a:t>
            </a:r>
            <a:r>
              <a:rPr lang="en-US" sz="975" b="1" dirty="0">
                <a:solidFill>
                  <a:srgbClr val="2E86DE"/>
                </a:solidFill>
                <a:latin typeface="Source Han Sans SC"/>
                <a:ea typeface="Source Han Sans SC"/>
              </a:rPr>
              <a:t>Hearing that you have a plan to learn Chinese</a:t>
            </a:r>
            <a:r>
              <a:rPr lang="en-US" sz="975" dirty="0">
                <a:solidFill>
                  <a:srgbClr val="1E2A33"/>
                </a:solidFill>
                <a:latin typeface="Source Han Sans SC"/>
                <a:ea typeface="Source Han Sans SC"/>
              </a:rPr>
              <a:t>, I am writing to you to recommend a university where you can absolutely have a fruitful learning experience. My recommendation is Beijing University, a prestigious university suitable for language learning in China.</a:t>
            </a:r>
            <a:endParaRPr dirty="0"/>
          </a:p>
          <a:p>
            <a:pPr>
              <a:lnSpc>
                <a:spcPct val="160000"/>
              </a:lnSpc>
            </a:pPr>
            <a:r>
              <a:rPr sz="975" dirty="0">
                <a:solidFill>
                  <a:srgbClr val="1E2A33"/>
                </a:solidFill>
                <a:latin typeface="Source Han Sans SC"/>
                <a:ea typeface="Source Han Sans SC"/>
              </a:rPr>
              <a:t> </a:t>
            </a:r>
            <a:endParaRPr dirty="0"/>
          </a:p>
          <a:p>
            <a:pPr>
              <a:lnSpc>
                <a:spcPct val="160000"/>
              </a:lnSpc>
            </a:pPr>
            <a:r>
              <a:rPr lang="en-US" sz="975" b="1" dirty="0">
                <a:solidFill>
                  <a:srgbClr val="F59E0B"/>
                </a:solidFill>
                <a:latin typeface="Source Han Sans SC"/>
                <a:ea typeface="Source Han Sans SC"/>
              </a:rPr>
              <a:t>The reasons accounting for my recommendation are as follows.</a:t>
            </a:r>
            <a:r>
              <a:rPr lang="en-US" sz="975" dirty="0">
                <a:solidFill>
                  <a:srgbClr val="1E2A33"/>
                </a:solidFill>
                <a:latin typeface="Source Han Sans SC"/>
                <a:ea typeface="Source Han Sans SC"/>
              </a:rPr>
              <a:t> </a:t>
            </a:r>
            <a:r>
              <a:rPr lang="en-US" sz="975" b="1" dirty="0">
                <a:solidFill>
                  <a:srgbClr val="F59E0B"/>
                </a:solidFill>
                <a:latin typeface="Source Han Sans SC"/>
                <a:ea typeface="Source Han Sans SC"/>
              </a:rPr>
              <a:t>To begin with</a:t>
            </a:r>
            <a:r>
              <a:rPr lang="en-US" sz="975" dirty="0">
                <a:solidFill>
                  <a:srgbClr val="1E2A33"/>
                </a:solidFill>
                <a:latin typeface="Source Han Sans SC"/>
                <a:ea typeface="Source Han Sans SC"/>
              </a:rPr>
              <a:t>, being a first-class university with the best facilities and the finest teachers, Beijing University is capable of offering a professional guidance and systematic training for you to master Chinese. </a:t>
            </a:r>
            <a:r>
              <a:rPr lang="en-US" sz="975" b="1" dirty="0">
                <a:solidFill>
                  <a:srgbClr val="F59E0B"/>
                </a:solidFill>
                <a:latin typeface="Source Han Sans SC"/>
                <a:ea typeface="Source Han Sans SC"/>
              </a:rPr>
              <a:t>Furthermore</a:t>
            </a:r>
            <a:r>
              <a:rPr lang="en-US" sz="975" dirty="0">
                <a:solidFill>
                  <a:srgbClr val="1E2A33"/>
                </a:solidFill>
                <a:latin typeface="Source Han Sans SC"/>
                <a:ea typeface="Source Han Sans SC"/>
              </a:rPr>
              <a:t>, the location of this university, Beijing, is the capital of China with profound historical sediment in culture. </a:t>
            </a:r>
            <a:r>
              <a:rPr lang="en-US" sz="975" b="1" dirty="0">
                <a:solidFill>
                  <a:srgbClr val="F59E0B"/>
                </a:solidFill>
                <a:latin typeface="Source Han Sans SC"/>
                <a:ea typeface="Source Han Sans SC"/>
              </a:rPr>
              <a:t>Consequently</a:t>
            </a:r>
            <a:r>
              <a:rPr lang="en-US" sz="975" dirty="0">
                <a:solidFill>
                  <a:srgbClr val="1E2A33"/>
                </a:solidFill>
                <a:latin typeface="Source Han Sans SC"/>
                <a:ea typeface="Source Han Sans SC"/>
              </a:rPr>
              <a:t>, </a:t>
            </a:r>
            <a:r>
              <a:rPr lang="en-US" sz="975" b="1" dirty="0">
                <a:solidFill>
                  <a:srgbClr val="2E86DE"/>
                </a:solidFill>
                <a:latin typeface="Source Han Sans SC"/>
                <a:ea typeface="Source Han Sans SC"/>
              </a:rPr>
              <a:t>not only can you get in touch with those who speak the most standard Mandarin, but also you will experience the wonder of real Chinese culture.</a:t>
            </a:r>
            <a:endParaRPr dirty="0"/>
          </a:p>
          <a:p>
            <a:pPr>
              <a:lnSpc>
                <a:spcPct val="160000"/>
              </a:lnSpc>
            </a:pPr>
            <a:r>
              <a:rPr sz="975" dirty="0">
                <a:solidFill>
                  <a:srgbClr val="1E2A33"/>
                </a:solidFill>
                <a:latin typeface="Source Han Sans SC"/>
                <a:ea typeface="Source Han Sans SC"/>
              </a:rPr>
              <a:t> </a:t>
            </a:r>
            <a:endParaRPr dirty="0"/>
          </a:p>
          <a:p>
            <a:pPr>
              <a:lnSpc>
                <a:spcPct val="160000"/>
              </a:lnSpc>
            </a:pPr>
            <a:r>
              <a:rPr lang="en-US" sz="975" dirty="0">
                <a:solidFill>
                  <a:srgbClr val="1E2A33"/>
                </a:solidFill>
                <a:latin typeface="Source Han Sans SC"/>
                <a:ea typeface="Source Han Sans SC"/>
              </a:rPr>
              <a:t>All in all, I sincerely welcome you to have a visit to Beijing. I will wait for you there and offer help whenever you need. I am already eagerly awaiting your reply.</a:t>
            </a:r>
            <a:endParaRPr dirty="0"/>
          </a:p>
          <a:p>
            <a:pPr>
              <a:lnSpc>
                <a:spcPct val="160000"/>
              </a:lnSpc>
            </a:pPr>
            <a:r>
              <a:rPr sz="975" dirty="0">
                <a:solidFill>
                  <a:srgbClr val="1E2A33"/>
                </a:solidFill>
                <a:latin typeface="Source Han Sans SC"/>
                <a:ea typeface="Source Han Sans SC"/>
              </a:rPr>
              <a:t> </a:t>
            </a:r>
            <a:endParaRPr dirty="0"/>
          </a:p>
          <a:p>
            <a:pPr>
              <a:lnSpc>
                <a:spcPct val="160000"/>
              </a:lnSpc>
            </a:pPr>
            <a:r>
              <a:rPr lang="en-US" sz="975" dirty="0">
                <a:solidFill>
                  <a:srgbClr val="1E2A33"/>
                </a:solidFill>
                <a:latin typeface="Source Han Sans SC"/>
                <a:ea typeface="Source Han Sans SC"/>
              </a:rPr>
              <a:t>Yours,</a:t>
            </a:r>
            <a:endParaRPr dirty="0"/>
          </a:p>
          <a:p>
            <a:pPr>
              <a:lnSpc>
                <a:spcPct val="160000"/>
              </a:lnSpc>
            </a:pPr>
            <a:r>
              <a:rPr lang="en-US" sz="975" dirty="0">
                <a:solidFill>
                  <a:srgbClr val="1E2A33"/>
                </a:solidFill>
                <a:latin typeface="Source Han Sans SC"/>
                <a:ea typeface="Source Han Sans SC"/>
              </a:rPr>
              <a:t>Li Hua</a:t>
            </a:r>
            <a:endParaRPr dirty="0"/>
          </a:p>
        </p:txBody>
      </p:sp>
      <p:sp>
        <p:nvSpPr>
          <p:cNvPr id="242" name="矩形: 圆角 241"/>
          <p:cNvSpPr/>
          <p:nvPr/>
        </p:nvSpPr>
        <p:spPr>
          <a:xfrm>
            <a:off x="7229475" y="1276350"/>
            <a:ext cx="4276725" cy="695325"/>
          </a:xfrm>
          <a:prstGeom prst="roundRect">
            <a:avLst>
              <a:gd name="adj" fmla="val 1643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3" name="文本框 242" descr="{&quot;isTemplate&quot;:true,&quot;type&quot;:&quot;text&quot;}"/>
          <p:cNvSpPr txBox="1"/>
          <p:nvPr/>
        </p:nvSpPr>
        <p:spPr>
          <a:xfrm>
            <a:off x="7419975" y="1409700"/>
            <a:ext cx="389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① 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分词结构开头</a:t>
            </a:r>
            <a:endParaRPr/>
          </a:p>
        </p:txBody>
      </p:sp>
      <p:sp>
        <p:nvSpPr>
          <p:cNvPr id="244" name="文本框 243" descr="{&quot;isTemplate&quot;:true,&quot;type&quot;:&quot;text&quot;}"/>
          <p:cNvSpPr txBox="1"/>
          <p:nvPr/>
        </p:nvSpPr>
        <p:spPr>
          <a:xfrm>
            <a:off x="7419975" y="1609725"/>
            <a:ext cx="38957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Hearing that...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一句话交代</a:t>
            </a: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"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缘由</a:t>
            </a: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 +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目的</a:t>
            </a: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"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，比</a:t>
            </a: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 I heard that...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更高级。</a:t>
            </a:r>
            <a:endParaRPr/>
          </a:p>
        </p:txBody>
      </p:sp>
      <p:sp>
        <p:nvSpPr>
          <p:cNvPr id="245" name="矩形: 圆角 244"/>
          <p:cNvSpPr/>
          <p:nvPr/>
        </p:nvSpPr>
        <p:spPr>
          <a:xfrm>
            <a:off x="7229475" y="2181225"/>
            <a:ext cx="4276725" cy="9144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6" name="文本框 245" descr="{&quot;isTemplate&quot;:true,&quot;type&quot;:&quot;text&quot;}"/>
          <p:cNvSpPr txBox="1"/>
          <p:nvPr/>
        </p:nvSpPr>
        <p:spPr>
          <a:xfrm>
            <a:off x="7419975" y="2314575"/>
            <a:ext cx="389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② 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万能引出句</a:t>
            </a:r>
            <a:endParaRPr/>
          </a:p>
        </p:txBody>
      </p:sp>
      <p:sp>
        <p:nvSpPr>
          <p:cNvPr id="247" name="文本框 246" descr="{&quot;isTemplate&quot;:true,&quot;type&quot;:&quot;text&quot;}"/>
          <p:cNvSpPr txBox="1"/>
          <p:nvPr/>
        </p:nvSpPr>
        <p:spPr>
          <a:xfrm>
            <a:off x="7419975" y="2514600"/>
            <a:ext cx="3895725" cy="447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The reasons accounting for... are as follows.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推荐信、申请信正文第一句通用。</a:t>
            </a:r>
            <a:endParaRPr/>
          </a:p>
        </p:txBody>
      </p:sp>
      <p:sp>
        <p:nvSpPr>
          <p:cNvPr id="248" name="矩形: 圆角 247"/>
          <p:cNvSpPr/>
          <p:nvPr/>
        </p:nvSpPr>
        <p:spPr>
          <a:xfrm>
            <a:off x="7229475" y="3295650"/>
            <a:ext cx="4276725" cy="9144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9" name="文本框 248" descr="{&quot;isTemplate&quot;:true,&quot;type&quot;:&quot;text&quot;}"/>
          <p:cNvSpPr txBox="1"/>
          <p:nvPr/>
        </p:nvSpPr>
        <p:spPr>
          <a:xfrm>
            <a:off x="7419975" y="3429000"/>
            <a:ext cx="389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③ 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分点推进链</a:t>
            </a:r>
            <a:endParaRPr/>
          </a:p>
        </p:txBody>
      </p:sp>
      <p:sp>
        <p:nvSpPr>
          <p:cNvPr id="250" name="文本框 249" descr="{&quot;isTemplate&quot;:true,&quot;type&quot;:&quot;text&quot;}"/>
          <p:cNvSpPr txBox="1"/>
          <p:nvPr/>
        </p:nvSpPr>
        <p:spPr>
          <a:xfrm>
            <a:off x="7419975" y="3629025"/>
            <a:ext cx="3895725" cy="447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To begin with → Furthermore → Consequently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，逻辑链清晰，考官一眼看到结构分。</a:t>
            </a:r>
            <a:endParaRPr/>
          </a:p>
        </p:txBody>
      </p:sp>
      <p:sp>
        <p:nvSpPr>
          <p:cNvPr id="251" name="矩形: 圆角 250"/>
          <p:cNvSpPr/>
          <p:nvPr/>
        </p:nvSpPr>
        <p:spPr>
          <a:xfrm>
            <a:off x="7229475" y="4419600"/>
            <a:ext cx="4276725" cy="695325"/>
          </a:xfrm>
          <a:prstGeom prst="roundRect">
            <a:avLst>
              <a:gd name="adj" fmla="val 16438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2" name="文本框 251" descr="{&quot;isTemplate&quot;:true,&quot;type&quot;:&quot;text&quot;}"/>
          <p:cNvSpPr txBox="1"/>
          <p:nvPr/>
        </p:nvSpPr>
        <p:spPr>
          <a:xfrm>
            <a:off x="7419975" y="4552950"/>
            <a:ext cx="389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④ 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部分倒装收尾</a:t>
            </a:r>
            <a:endParaRPr/>
          </a:p>
        </p:txBody>
      </p:sp>
      <p:sp>
        <p:nvSpPr>
          <p:cNvPr id="253" name="文本框 252" descr="{&quot;isTemplate&quot;:true,&quot;type&quot;:&quot;text&quot;}"/>
          <p:cNvSpPr txBox="1"/>
          <p:nvPr/>
        </p:nvSpPr>
        <p:spPr>
          <a:xfrm>
            <a:off x="7419975" y="4752975"/>
            <a:ext cx="38957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not only can you..., but also you will...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语法亮点拉满，直接冲高分档。</a:t>
            </a:r>
            <a:endParaRPr/>
          </a:p>
        </p:txBody>
      </p:sp>
      <p:sp>
        <p:nvSpPr>
          <p:cNvPr id="254" name="矩形: 圆角 253"/>
          <p:cNvSpPr/>
          <p:nvPr/>
        </p:nvSpPr>
        <p:spPr>
          <a:xfrm>
            <a:off x="7229475" y="5314950"/>
            <a:ext cx="4276725" cy="742950"/>
          </a:xfrm>
          <a:prstGeom prst="roundRect">
            <a:avLst>
              <a:gd name="adj" fmla="val 15385"/>
            </a:avLst>
          </a:pr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5" name="文本框 254" descr="{&quot;isTemplate&quot;:true,&quot;type&quot;:&quot;text&quot;}"/>
          <p:cNvSpPr txBox="1"/>
          <p:nvPr/>
        </p:nvSpPr>
        <p:spPr>
          <a:xfrm>
            <a:off x="7419975" y="5448300"/>
            <a:ext cx="3895725" cy="47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FFB84D"/>
                </a:solidFill>
                <a:latin typeface="Source Han Sans SC"/>
                <a:ea typeface="Source Han Sans SC"/>
              </a:rPr>
              <a:t>课堂用法：</a:t>
            </a:r>
            <a:r>
              <a:rPr lang="zh-CN" sz="975">
                <a:solidFill>
                  <a:srgbClr val="B9C2CB"/>
                </a:solidFill>
                <a:latin typeface="Source Han Sans SC"/>
                <a:ea typeface="Source Han Sans SC"/>
              </a:rPr>
              <a:t>让学生先遮住范文口头说思路，再对照标色句自查——四个颜色</a:t>
            </a:r>
            <a:r>
              <a:rPr lang="en-US" sz="975">
                <a:solidFill>
                  <a:srgbClr val="B9C2CB"/>
                </a:solidFill>
                <a:latin typeface="Source Han Sans SC"/>
                <a:ea typeface="Source Han Sans SC"/>
              </a:rPr>
              <a:t> = </a:t>
            </a:r>
            <a:r>
              <a:rPr lang="zh-CN" sz="975">
                <a:solidFill>
                  <a:srgbClr val="B9C2CB"/>
                </a:solidFill>
                <a:latin typeface="Source Han Sans SC"/>
                <a:ea typeface="Source Han Sans SC"/>
              </a:rPr>
              <a:t>四个得分动作。</a:t>
            </a:r>
            <a:endParaRPr/>
          </a:p>
        </p:txBody>
      </p:sp>
      <p:sp>
        <p:nvSpPr>
          <p:cNvPr id="256" name="文本框 255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15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1E2A33', position: 'relative', overflow: 'hidden', fontFamily: &quot;'Source Han Sans SC', sans-serif&quot; }}&gt;&#10;  &lt;Box style={{ position: 'absolute', top: -140, left: -110, width: 420, height: 420, borderRadius: 210, background: 'linear-gradient(135deg, #FFB84D 0%, #F59E0B 100%)', opacity: 0.85 }} /&gt;&#10;  &lt;Box style={{ position: 'absolute', bottom: -120, right: -90, width: 360, height: 360, borderRadius: 180, background: '#2E86DE', opacity: 0.2 }} /&gt;&#10;  &lt;Box style={{ position: 'absolute', top: 130, right: 220, width: 60, height: 60, borderRadius: 30, background: '#F59E0B', opacity: 0.3 }} /&gt;&#10;&#10;  &lt;Box style={{ position: 'relative', zIndex: 1, width: '100%', height: '100%', flexDirection: 'column', justifyContent: 'center', alignItems: 'center', padding: '0 90px' }}&gt;&#10;    &lt;Box style={{ flexDirection: 'row', alignItems: 'center', gap: 14, marginBottom: 22 }}&gt;&#10;      &lt;Box style={{ width: 34, height: 4, background: '#F59E0B', borderRadius: 2 }} /&gt;&#10;      &lt;Text style={{ fontSize: 14, fontWeight: 'bold', color: '#FFB84D', letterSpacing: 4 }}&gt;EXAM DAY FORMULA · 考场万能公式&lt;/Text&gt;&#10;      &lt;Box style={{ width: 34, height: 4, background: '#F59E0B', borderRadius: 2 }} /&gt;&#10;    &lt;/Box&gt;&#10;    &lt;Text style={{ fontFamily: &quot;'Source Han Serif SC', serif&quot;, fontSize: 54, fontWeight: 'bold', color: '#FFFFFF', letterSpacing: 3, marginBottom: 44 }}&gt;&#10;      万能公式，一通百通&#10;    &lt;/Text&gt;&#10;&#10;    &lt;Box style={{ flexDirection: 'row', alignItems: 'center', gap: 18, marginBottom: 40 }}&gt;&#10;      &lt;Box style={{ background: '#FFFFFF', borderRadius: 14, padding: '20px 26px', width: 300 }}&gt;&#10;        &lt;Text style={{ fontSize: 12, fontWeight: 'bold', color: '#9E7020', letterSpacing: 2, marginBottom: 6 }}&gt;开头段&lt;/Text&gt;&#10;        &lt;Text style={{ fontSize: 17, fontWeight: 'bold', color: '#1E2A33', lineHeight: 1.5 }}&gt;身份 + 缘由 + 目的&lt;/Text&gt;&#10;      &lt;/Box&gt;&#10;      &lt;Text style={{ fontSize: 30, fontWeight: 'bold', color: '#F59E0B' }}&gt;→&lt;/Text&gt;&#10;      &lt;Box style={{ background: '#FFFFFF', borderRadius: 14, padding: '20px 26px', width: 300 }}&gt;&#10;        &lt;Text style={{ fontSize: 12, fontWeight: 'bold', color: '#2E6E9E', letterSpacing: 2, marginBottom: 6 }}&gt;主体段&lt;/Text&gt;&#10;        &lt;Text style={{ fontSize: 17, fontWeight: 'bold', color: '#1E2A33', lineHeight: 1.5 }}&gt;理由 / 建议 + 分点连接词&lt;/Text&gt;&#10;      &lt;/Box&gt;&#10;      &lt;Text style={{ fontSize: 30, fontWeight: 'bold', color: '#F59E0B' }}&gt;→&lt;/Text&gt;&#10;      &lt;Box style={{ background: '#FFFFFF', borderRadius: 14, padding: '20px 26px', width: 300 }}&gt;&#10;        &lt;Text style={{ fontSize: 12, fontWeight: 'bold', color: '#9E7020', letterSpacing: 2, marginBottom: 6 }}&gt;结尾段&lt;/Text&gt;&#10;        &lt;Text style={{ fontSize: 17, fontWeight: 'bold', color: '#1E2A33', lineHeight: 1.5 }}&gt;感谢 + 期待回复&lt;/Text&gt;&#10;      &lt;/Box&gt;&#10;    &lt;/Box&gt;&#10;&#10;    &lt;Box style={{ flexDirection: 'row', alignItems: 'center', gap: 14, marginBottom: 46 }}&gt;&#10;      &lt;Text style={{ fontSize: 13.5, color: '#E8D2A0', background: 'rgba(255,184,77,0.12)', borderRadius: 10, padding: '7px 16px' }}&gt;I am writing to...&lt;/Text&gt;&#10;      &lt;Text style={{ fontSize: 13.5, color: '#E8D2A0', background: 'rgba(255,184,77,0.12)', borderRadius: 10, padding: '7px 16px' }}&gt;The reasons are as follows.&lt;/Text&gt;&#10;      &lt;Text style={{ fontSize: 13.5, color: '#E8D2A0', background: 'rgba(255,184,77,0.12)', borderRadius: 10, padding: '7px 16px' }}&gt;I am looking forward to your reply.&lt;/Text&gt;&#10;    &lt;/Box&gt;&#10;&#10;    &lt;Text style={{ fontSize: 16, fontWeight: 'bold', color: '#FFB84D', letterSpacing: 3 }}&gt;&#10;      祝各位考生顺利通关 · CET-4 WRITING&#10;    &lt;/Text&gt;&#10;  &lt;/Box&gt;&#10;&#10;  &lt;Text style={{ position: 'absolute', right: 72, bottom: 24, fontSize: 12, color: '#8A97A3' }}&gt;&#10;    &lt;span style={{ fontWeight: 'bold' }}&gt;16&lt;/span&gt; / 16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矩形 2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9" name="任意多边形: 形状 258"/>
          <p:cNvSpPr/>
          <p:nvPr/>
        </p:nvSpPr>
        <p:spPr>
          <a:xfrm>
            <a:off x="-1047750" y="-1333500"/>
            <a:ext cx="4000500" cy="4000500"/>
          </a:xfrm>
          <a:custGeom>
            <a:avLst/>
            <a:gdLst/>
            <a:ahLst/>
            <a:cxnLst/>
            <a:rect l="0" t="0" r="0" b="0"/>
            <a:pathLst>
              <a:path w="420" h="420">
                <a:moveTo>
                  <a:pt x="409" y="143"/>
                </a:moveTo>
                <a:lnTo>
                  <a:pt x="411" y="148"/>
                </a:lnTo>
                <a:lnTo>
                  <a:pt x="412" y="153"/>
                </a:lnTo>
                <a:lnTo>
                  <a:pt x="413" y="158"/>
                </a:lnTo>
                <a:lnTo>
                  <a:pt x="415" y="163"/>
                </a:lnTo>
                <a:lnTo>
                  <a:pt x="416" y="168"/>
                </a:lnTo>
                <a:lnTo>
                  <a:pt x="417" y="173"/>
                </a:lnTo>
                <a:lnTo>
                  <a:pt x="418" y="178"/>
                </a:lnTo>
                <a:lnTo>
                  <a:pt x="418" y="183"/>
                </a:lnTo>
                <a:lnTo>
                  <a:pt x="419" y="189"/>
                </a:lnTo>
                <a:lnTo>
                  <a:pt x="419" y="194"/>
                </a:lnTo>
                <a:lnTo>
                  <a:pt x="420" y="199"/>
                </a:lnTo>
                <a:lnTo>
                  <a:pt x="420" y="205"/>
                </a:lnTo>
                <a:lnTo>
                  <a:pt x="420" y="210"/>
                </a:lnTo>
                <a:lnTo>
                  <a:pt x="420" y="215"/>
                </a:lnTo>
                <a:lnTo>
                  <a:pt x="420" y="221"/>
                </a:lnTo>
                <a:lnTo>
                  <a:pt x="419" y="226"/>
                </a:lnTo>
                <a:lnTo>
                  <a:pt x="419" y="231"/>
                </a:lnTo>
                <a:lnTo>
                  <a:pt x="418" y="237"/>
                </a:lnTo>
                <a:lnTo>
                  <a:pt x="418" y="242"/>
                </a:lnTo>
                <a:lnTo>
                  <a:pt x="417" y="247"/>
                </a:lnTo>
                <a:lnTo>
                  <a:pt x="416" y="252"/>
                </a:lnTo>
                <a:lnTo>
                  <a:pt x="415" y="257"/>
                </a:lnTo>
                <a:lnTo>
                  <a:pt x="413" y="262"/>
                </a:lnTo>
                <a:lnTo>
                  <a:pt x="412" y="267"/>
                </a:lnTo>
                <a:lnTo>
                  <a:pt x="411" y="272"/>
                </a:lnTo>
                <a:lnTo>
                  <a:pt x="409" y="277"/>
                </a:lnTo>
                <a:lnTo>
                  <a:pt x="407" y="282"/>
                </a:lnTo>
                <a:lnTo>
                  <a:pt x="405" y="287"/>
                </a:lnTo>
                <a:lnTo>
                  <a:pt x="403" y="292"/>
                </a:lnTo>
                <a:lnTo>
                  <a:pt x="401" y="296"/>
                </a:lnTo>
                <a:lnTo>
                  <a:pt x="399" y="301"/>
                </a:lnTo>
                <a:lnTo>
                  <a:pt x="397" y="306"/>
                </a:lnTo>
                <a:lnTo>
                  <a:pt x="395" y="310"/>
                </a:lnTo>
                <a:lnTo>
                  <a:pt x="392" y="314"/>
                </a:lnTo>
                <a:lnTo>
                  <a:pt x="390" y="319"/>
                </a:lnTo>
                <a:lnTo>
                  <a:pt x="387" y="323"/>
                </a:lnTo>
                <a:lnTo>
                  <a:pt x="384" y="327"/>
                </a:lnTo>
                <a:lnTo>
                  <a:pt x="381" y="332"/>
                </a:lnTo>
                <a:lnTo>
                  <a:pt x="378" y="336"/>
                </a:lnTo>
                <a:lnTo>
                  <a:pt x="375" y="340"/>
                </a:lnTo>
                <a:lnTo>
                  <a:pt x="372" y="344"/>
                </a:lnTo>
                <a:lnTo>
                  <a:pt x="369" y="347"/>
                </a:lnTo>
                <a:lnTo>
                  <a:pt x="365" y="351"/>
                </a:lnTo>
                <a:lnTo>
                  <a:pt x="362" y="355"/>
                </a:lnTo>
                <a:lnTo>
                  <a:pt x="358" y="358"/>
                </a:lnTo>
                <a:lnTo>
                  <a:pt x="355" y="362"/>
                </a:lnTo>
                <a:lnTo>
                  <a:pt x="351" y="365"/>
                </a:lnTo>
                <a:lnTo>
                  <a:pt x="347" y="369"/>
                </a:lnTo>
                <a:lnTo>
                  <a:pt x="344" y="372"/>
                </a:lnTo>
                <a:lnTo>
                  <a:pt x="340" y="375"/>
                </a:lnTo>
                <a:lnTo>
                  <a:pt x="336" y="378"/>
                </a:lnTo>
                <a:lnTo>
                  <a:pt x="332" y="381"/>
                </a:lnTo>
                <a:lnTo>
                  <a:pt x="327" y="384"/>
                </a:lnTo>
                <a:lnTo>
                  <a:pt x="323" y="387"/>
                </a:lnTo>
                <a:lnTo>
                  <a:pt x="319" y="390"/>
                </a:lnTo>
                <a:lnTo>
                  <a:pt x="314" y="392"/>
                </a:lnTo>
                <a:lnTo>
                  <a:pt x="310" y="395"/>
                </a:lnTo>
                <a:lnTo>
                  <a:pt x="306" y="397"/>
                </a:lnTo>
                <a:lnTo>
                  <a:pt x="301" y="399"/>
                </a:lnTo>
                <a:lnTo>
                  <a:pt x="296" y="401"/>
                </a:lnTo>
                <a:lnTo>
                  <a:pt x="292" y="403"/>
                </a:lnTo>
                <a:lnTo>
                  <a:pt x="287" y="405"/>
                </a:lnTo>
                <a:lnTo>
                  <a:pt x="282" y="407"/>
                </a:lnTo>
                <a:lnTo>
                  <a:pt x="277" y="409"/>
                </a:lnTo>
                <a:lnTo>
                  <a:pt x="272" y="411"/>
                </a:lnTo>
                <a:lnTo>
                  <a:pt x="267" y="412"/>
                </a:lnTo>
                <a:lnTo>
                  <a:pt x="262" y="413"/>
                </a:lnTo>
                <a:lnTo>
                  <a:pt x="257" y="415"/>
                </a:lnTo>
                <a:lnTo>
                  <a:pt x="252" y="416"/>
                </a:lnTo>
                <a:lnTo>
                  <a:pt x="247" y="417"/>
                </a:lnTo>
                <a:lnTo>
                  <a:pt x="242" y="418"/>
                </a:lnTo>
                <a:lnTo>
                  <a:pt x="237" y="418"/>
                </a:lnTo>
                <a:lnTo>
                  <a:pt x="231" y="419"/>
                </a:lnTo>
                <a:lnTo>
                  <a:pt x="226" y="419"/>
                </a:lnTo>
                <a:lnTo>
                  <a:pt x="221" y="420"/>
                </a:lnTo>
                <a:lnTo>
                  <a:pt x="215" y="420"/>
                </a:lnTo>
                <a:lnTo>
                  <a:pt x="210" y="420"/>
                </a:lnTo>
                <a:lnTo>
                  <a:pt x="205" y="420"/>
                </a:lnTo>
                <a:lnTo>
                  <a:pt x="199" y="420"/>
                </a:lnTo>
                <a:lnTo>
                  <a:pt x="194" y="419"/>
                </a:lnTo>
                <a:lnTo>
                  <a:pt x="189" y="419"/>
                </a:lnTo>
                <a:lnTo>
                  <a:pt x="183" y="418"/>
                </a:lnTo>
                <a:lnTo>
                  <a:pt x="178" y="418"/>
                </a:lnTo>
                <a:lnTo>
                  <a:pt x="173" y="417"/>
                </a:lnTo>
                <a:lnTo>
                  <a:pt x="168" y="416"/>
                </a:lnTo>
                <a:lnTo>
                  <a:pt x="163" y="415"/>
                </a:lnTo>
                <a:lnTo>
                  <a:pt x="158" y="413"/>
                </a:lnTo>
                <a:lnTo>
                  <a:pt x="153" y="412"/>
                </a:lnTo>
                <a:lnTo>
                  <a:pt x="148" y="411"/>
                </a:lnTo>
                <a:lnTo>
                  <a:pt x="143" y="409"/>
                </a:lnTo>
                <a:lnTo>
                  <a:pt x="138" y="407"/>
                </a:lnTo>
                <a:lnTo>
                  <a:pt x="133" y="405"/>
                </a:lnTo>
                <a:lnTo>
                  <a:pt x="128" y="403"/>
                </a:lnTo>
                <a:lnTo>
                  <a:pt x="124" y="401"/>
                </a:lnTo>
                <a:lnTo>
                  <a:pt x="119" y="399"/>
                </a:lnTo>
                <a:lnTo>
                  <a:pt x="114" y="397"/>
                </a:lnTo>
                <a:lnTo>
                  <a:pt x="110" y="395"/>
                </a:lnTo>
                <a:lnTo>
                  <a:pt x="110" y="140"/>
                </a:lnTo>
                <a:lnTo>
                  <a:pt x="408" y="140"/>
                </a:lnTo>
                <a:close/>
              </a:path>
            </a:pathLst>
          </a:custGeom>
          <a:gradFill>
            <a:gsLst>
              <a:gs pos="0">
                <a:srgbClr val="FFB84D">
                  <a:alpha val="85000"/>
                </a:srgbClr>
              </a:gs>
              <a:gs pos="100000">
                <a:srgbClr val="F59E0B">
                  <a:alpha val="8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260" name="任意多边形: 形状 259"/>
          <p:cNvSpPr/>
          <p:nvPr/>
        </p:nvSpPr>
        <p:spPr>
          <a:xfrm>
            <a:off x="9620250" y="4572000"/>
            <a:ext cx="3429000" cy="3429000"/>
          </a:xfrm>
          <a:custGeom>
            <a:avLst/>
            <a:gdLst/>
            <a:ahLst/>
            <a:cxnLst/>
            <a:rect l="0" t="0" r="0" b="0"/>
            <a:pathLst>
              <a:path w="360" h="360">
                <a:moveTo>
                  <a:pt x="185" y="0"/>
                </a:moveTo>
                <a:cubicBezTo>
                  <a:pt x="215" y="1"/>
                  <a:pt x="244" y="9"/>
                  <a:pt x="270" y="24"/>
                </a:cubicBezTo>
                <a:lnTo>
                  <a:pt x="270" y="240"/>
                </a:lnTo>
                <a:lnTo>
                  <a:pt x="10" y="240"/>
                </a:lnTo>
                <a:cubicBezTo>
                  <a:pt x="-9" y="185"/>
                  <a:pt x="-1" y="124"/>
                  <a:pt x="33" y="76"/>
                </a:cubicBezTo>
                <a:cubicBezTo>
                  <a:pt x="67" y="28"/>
                  <a:pt x="122" y="0"/>
                  <a:pt x="180" y="0"/>
                </a:cubicBezTo>
                <a:close/>
              </a:path>
            </a:pathLst>
          </a:custGeom>
          <a:solidFill>
            <a:srgbClr val="2E86DE">
              <a:alpha val="2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1" name="矩形: 圆角 260"/>
          <p:cNvSpPr/>
          <p:nvPr/>
        </p:nvSpPr>
        <p:spPr>
          <a:xfrm>
            <a:off x="9525000" y="1238250"/>
            <a:ext cx="571500" cy="571500"/>
          </a:xfrm>
          <a:prstGeom prst="roundRect">
            <a:avLst>
              <a:gd name="adj" fmla="val 50000"/>
            </a:avLst>
          </a:prstGeom>
          <a:solidFill>
            <a:srgbClr val="F59E0B">
              <a:alpha val="3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2" name="文本框 261" descr="{&quot;isTemplate&quot;:true,&quot;type&quot;:&quot;text&quot;}"/>
          <p:cNvSpPr txBox="1"/>
          <p:nvPr/>
        </p:nvSpPr>
        <p:spPr>
          <a:xfrm>
            <a:off x="11115675" y="6486525"/>
            <a:ext cx="390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8A97A3"/>
                </a:solidFill>
                <a:latin typeface="Source Han Sans SC"/>
                <a:ea typeface="Source Han Sans SC"/>
              </a:rPr>
              <a:t>16</a:t>
            </a:r>
            <a:r>
              <a:rPr lang="en-US" sz="900">
                <a:solidFill>
                  <a:srgbClr val="8A97A3"/>
                </a:solidFill>
                <a:latin typeface="Source Han Sans SC"/>
                <a:ea typeface="Source Han Sans SC"/>
              </a:rPr>
              <a:t> / 16</a:t>
            </a:r>
            <a:endParaRPr/>
          </a:p>
        </p:txBody>
      </p:sp>
      <p:sp>
        <p:nvSpPr>
          <p:cNvPr id="263" name="矩形: 圆角 262"/>
          <p:cNvSpPr/>
          <p:nvPr/>
        </p:nvSpPr>
        <p:spPr>
          <a:xfrm>
            <a:off x="4000500" y="1704975"/>
            <a:ext cx="3238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4" name="文本框 263" descr="{&quot;isTemplate&quot;:true,&quot;type&quot;:&quot;text&quot;}"/>
          <p:cNvSpPr txBox="1"/>
          <p:nvPr/>
        </p:nvSpPr>
        <p:spPr>
          <a:xfrm>
            <a:off x="4457700" y="1638300"/>
            <a:ext cx="32861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FB84D"/>
                </a:solidFill>
                <a:latin typeface="Source Han Sans SC"/>
                <a:ea typeface="Source Han Sans SC"/>
              </a:rPr>
              <a:t>EXAM DAY FORMULA · </a:t>
            </a:r>
            <a:r>
              <a:rPr lang="zh-CN" sz="1050" b="1" spc="300">
                <a:solidFill>
                  <a:srgbClr val="FFB84D"/>
                </a:solidFill>
                <a:latin typeface="Source Han Sans SC"/>
                <a:ea typeface="Source Han Sans SC"/>
              </a:rPr>
              <a:t>考场万能公式</a:t>
            </a:r>
            <a:endParaRPr/>
          </a:p>
        </p:txBody>
      </p:sp>
      <p:sp>
        <p:nvSpPr>
          <p:cNvPr id="265" name="矩形: 圆角 264"/>
          <p:cNvSpPr/>
          <p:nvPr/>
        </p:nvSpPr>
        <p:spPr>
          <a:xfrm>
            <a:off x="7877175" y="1704975"/>
            <a:ext cx="3238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6" name="文本框 265" descr="{&quot;isTemplate&quot;:true,&quot;type&quot;:&quot;text&quot;}"/>
          <p:cNvSpPr txBox="1"/>
          <p:nvPr/>
        </p:nvSpPr>
        <p:spPr>
          <a:xfrm>
            <a:off x="3657600" y="2009775"/>
            <a:ext cx="4886325" cy="619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4050" b="1" spc="225">
                <a:solidFill>
                  <a:srgbClr val="FFFFFF"/>
                </a:solidFill>
                <a:latin typeface="Source Han Serif SC"/>
                <a:ea typeface="Source Han Serif SC"/>
              </a:rPr>
              <a:t>万能公式，一通百通</a:t>
            </a:r>
            <a:endParaRPr/>
          </a:p>
        </p:txBody>
      </p:sp>
      <p:sp>
        <p:nvSpPr>
          <p:cNvPr id="267" name="矩形: 圆角 266"/>
          <p:cNvSpPr/>
          <p:nvPr/>
        </p:nvSpPr>
        <p:spPr>
          <a:xfrm>
            <a:off x="1181100" y="3048000"/>
            <a:ext cx="2857500" cy="876300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8" name="文本框 267" descr="{&quot;isTemplate&quot;:true,&quot;type&quot;:&quot;text&quot;}"/>
          <p:cNvSpPr txBox="1"/>
          <p:nvPr/>
        </p:nvSpPr>
        <p:spPr>
          <a:xfrm>
            <a:off x="1428750" y="3238500"/>
            <a:ext cx="2362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 spc="150">
                <a:solidFill>
                  <a:srgbClr val="9E7020"/>
                </a:solidFill>
                <a:latin typeface="Source Han Sans SC"/>
                <a:ea typeface="Source Han Sans SC"/>
              </a:rPr>
              <a:t>开头段</a:t>
            </a:r>
            <a:endParaRPr/>
          </a:p>
        </p:txBody>
      </p:sp>
      <p:sp>
        <p:nvSpPr>
          <p:cNvPr id="269" name="文本框 268" descr="{&quot;isTemplate&quot;:true,&quot;type&quot;:&quot;text&quot;}"/>
          <p:cNvSpPr txBox="1"/>
          <p:nvPr/>
        </p:nvSpPr>
        <p:spPr>
          <a:xfrm>
            <a:off x="1428750" y="3438525"/>
            <a:ext cx="2362200" cy="2952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身份</a:t>
            </a:r>
            <a:r>
              <a:rPr lang="en-US" sz="1275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缘由</a:t>
            </a:r>
            <a:r>
              <a:rPr lang="en-US" sz="1275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目的</a:t>
            </a:r>
            <a:endParaRPr/>
          </a:p>
        </p:txBody>
      </p:sp>
      <p:sp>
        <p:nvSpPr>
          <p:cNvPr id="270" name="文本框 269" descr="{&quot;isTemplate&quot;:true,&quot;type&quot;:&quot;text&quot;}"/>
          <p:cNvSpPr txBox="1"/>
          <p:nvPr/>
        </p:nvSpPr>
        <p:spPr>
          <a:xfrm>
            <a:off x="4210050" y="3314700"/>
            <a:ext cx="28575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2250" b="1">
                <a:solidFill>
                  <a:srgbClr val="F59E0B"/>
                </a:solidFill>
                <a:latin typeface="Source Han Sans SC"/>
                <a:ea typeface="Source Han Sans SC"/>
              </a:rPr>
              <a:t>→</a:t>
            </a:r>
            <a:endParaRPr/>
          </a:p>
        </p:txBody>
      </p:sp>
      <p:sp>
        <p:nvSpPr>
          <p:cNvPr id="271" name="矩形: 圆角 270"/>
          <p:cNvSpPr/>
          <p:nvPr/>
        </p:nvSpPr>
        <p:spPr>
          <a:xfrm>
            <a:off x="4667250" y="3048000"/>
            <a:ext cx="2857500" cy="876300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2" name="文本框 271" descr="{&quot;isTemplate&quot;:true,&quot;type&quot;:&quot;text&quot;}"/>
          <p:cNvSpPr txBox="1"/>
          <p:nvPr/>
        </p:nvSpPr>
        <p:spPr>
          <a:xfrm>
            <a:off x="4914900" y="3238500"/>
            <a:ext cx="2362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 spc="150">
                <a:solidFill>
                  <a:srgbClr val="2E6E9E"/>
                </a:solidFill>
                <a:latin typeface="Source Han Sans SC"/>
                <a:ea typeface="Source Han Sans SC"/>
              </a:rPr>
              <a:t>主体段</a:t>
            </a:r>
            <a:endParaRPr/>
          </a:p>
        </p:txBody>
      </p:sp>
      <p:sp>
        <p:nvSpPr>
          <p:cNvPr id="273" name="文本框 272" descr="{&quot;isTemplate&quot;:true,&quot;type&quot;:&quot;text&quot;}"/>
          <p:cNvSpPr txBox="1"/>
          <p:nvPr/>
        </p:nvSpPr>
        <p:spPr>
          <a:xfrm>
            <a:off x="4914900" y="3438525"/>
            <a:ext cx="2362200" cy="2952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理由</a:t>
            </a:r>
            <a:r>
              <a:rPr lang="en-US" sz="1275" b="1">
                <a:solidFill>
                  <a:srgbClr val="1E2A33"/>
                </a:solidFill>
                <a:latin typeface="Source Han Sans SC"/>
                <a:ea typeface="Source Han Sans SC"/>
              </a:rPr>
              <a:t> / </a:t>
            </a: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建议</a:t>
            </a:r>
            <a:r>
              <a:rPr lang="en-US" sz="1275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分点连接词</a:t>
            </a:r>
            <a:endParaRPr/>
          </a:p>
        </p:txBody>
      </p:sp>
      <p:sp>
        <p:nvSpPr>
          <p:cNvPr id="274" name="文本框 273" descr="{&quot;isTemplate&quot;:true,&quot;type&quot;:&quot;text&quot;}"/>
          <p:cNvSpPr txBox="1"/>
          <p:nvPr/>
        </p:nvSpPr>
        <p:spPr>
          <a:xfrm>
            <a:off x="7696200" y="3314700"/>
            <a:ext cx="28575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2250" b="1">
                <a:solidFill>
                  <a:srgbClr val="F59E0B"/>
                </a:solidFill>
                <a:latin typeface="Source Han Sans SC"/>
                <a:ea typeface="Source Han Sans SC"/>
              </a:rPr>
              <a:t>→</a:t>
            </a:r>
            <a:endParaRPr/>
          </a:p>
        </p:txBody>
      </p:sp>
      <p:sp>
        <p:nvSpPr>
          <p:cNvPr id="275" name="矩形: 圆角 274"/>
          <p:cNvSpPr/>
          <p:nvPr/>
        </p:nvSpPr>
        <p:spPr>
          <a:xfrm>
            <a:off x="8153400" y="3048000"/>
            <a:ext cx="2857500" cy="876300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6" name="文本框 275" descr="{&quot;isTemplate&quot;:true,&quot;type&quot;:&quot;text&quot;}"/>
          <p:cNvSpPr txBox="1"/>
          <p:nvPr/>
        </p:nvSpPr>
        <p:spPr>
          <a:xfrm>
            <a:off x="8401050" y="3238500"/>
            <a:ext cx="2362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 spc="150">
                <a:solidFill>
                  <a:srgbClr val="9E7020"/>
                </a:solidFill>
                <a:latin typeface="Source Han Sans SC"/>
                <a:ea typeface="Source Han Sans SC"/>
              </a:rPr>
              <a:t>结尾段</a:t>
            </a:r>
            <a:endParaRPr/>
          </a:p>
        </p:txBody>
      </p:sp>
      <p:sp>
        <p:nvSpPr>
          <p:cNvPr id="277" name="文本框 276" descr="{&quot;isTemplate&quot;:true,&quot;type&quot;:&quot;text&quot;}"/>
          <p:cNvSpPr txBox="1"/>
          <p:nvPr/>
        </p:nvSpPr>
        <p:spPr>
          <a:xfrm>
            <a:off x="8401050" y="3438525"/>
            <a:ext cx="2362200" cy="2952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感谢</a:t>
            </a:r>
            <a:r>
              <a:rPr lang="en-US" sz="1275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期待回复</a:t>
            </a:r>
            <a:endParaRPr/>
          </a:p>
        </p:txBody>
      </p:sp>
      <p:sp>
        <p:nvSpPr>
          <p:cNvPr id="278" name="矩形: 圆角 277"/>
          <p:cNvSpPr/>
          <p:nvPr/>
        </p:nvSpPr>
        <p:spPr>
          <a:xfrm>
            <a:off x="3257550" y="4305300"/>
            <a:ext cx="1266825" cy="295275"/>
          </a:xfrm>
          <a:prstGeom prst="roundRect">
            <a:avLst>
              <a:gd name="adj" fmla="val 32258"/>
            </a:avLst>
          </a:prstGeom>
          <a:solidFill>
            <a:srgbClr val="FFB84D">
              <a:alpha val="1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9" name="文本框 278" descr="{&quot;isTemplate&quot;:true,&quot;type&quot;:&quot;text&quot;}"/>
          <p:cNvSpPr txBox="1"/>
          <p:nvPr/>
        </p:nvSpPr>
        <p:spPr>
          <a:xfrm>
            <a:off x="3257550" y="4305300"/>
            <a:ext cx="1266825" cy="295275"/>
          </a:xfrm>
          <a:prstGeom prst="rect">
            <a:avLst/>
          </a:prstGeom>
        </p:spPr>
        <p:txBody>
          <a:bodyPr wrap="none" lIns="114300" tIns="50006" rIns="114300" bIns="50006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E8D2A0"/>
                </a:solidFill>
                <a:highlight>
                  <a:srgbClr val="FFB84D">
                    <a:alpha val="12000"/>
                  </a:srgbClr>
                </a:highlight>
                <a:latin typeface="Source Han Sans SC"/>
                <a:ea typeface="Source Han Sans SC"/>
              </a:rPr>
              <a:t>I am writing to...</a:t>
            </a:r>
            <a:endParaRPr/>
          </a:p>
        </p:txBody>
      </p:sp>
      <p:sp>
        <p:nvSpPr>
          <p:cNvPr id="280" name="矩形: 圆角 279"/>
          <p:cNvSpPr/>
          <p:nvPr/>
        </p:nvSpPr>
        <p:spPr>
          <a:xfrm>
            <a:off x="4657725" y="4305300"/>
            <a:ext cx="1857375" cy="295275"/>
          </a:xfrm>
          <a:prstGeom prst="roundRect">
            <a:avLst>
              <a:gd name="adj" fmla="val 32258"/>
            </a:avLst>
          </a:prstGeom>
          <a:solidFill>
            <a:srgbClr val="FFB84D">
              <a:alpha val="1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1" name="文本框 280" descr="{&quot;isTemplate&quot;:true,&quot;type&quot;:&quot;text&quot;}"/>
          <p:cNvSpPr txBox="1"/>
          <p:nvPr/>
        </p:nvSpPr>
        <p:spPr>
          <a:xfrm>
            <a:off x="4657725" y="4305300"/>
            <a:ext cx="1857375" cy="295275"/>
          </a:xfrm>
          <a:prstGeom prst="rect">
            <a:avLst/>
          </a:prstGeom>
        </p:spPr>
        <p:txBody>
          <a:bodyPr wrap="none" lIns="114300" tIns="50006" rIns="114300" bIns="50006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E8D2A0"/>
                </a:solidFill>
                <a:highlight>
                  <a:srgbClr val="FFB84D">
                    <a:alpha val="12000"/>
                  </a:srgbClr>
                </a:highlight>
                <a:latin typeface="Source Han Sans SC"/>
                <a:ea typeface="Source Han Sans SC"/>
              </a:rPr>
              <a:t>The reasons are as follows.</a:t>
            </a:r>
            <a:endParaRPr/>
          </a:p>
        </p:txBody>
      </p:sp>
      <p:sp>
        <p:nvSpPr>
          <p:cNvPr id="282" name="矩形: 圆角 281"/>
          <p:cNvSpPr/>
          <p:nvPr/>
        </p:nvSpPr>
        <p:spPr>
          <a:xfrm>
            <a:off x="6648450" y="4305300"/>
            <a:ext cx="2286000" cy="295275"/>
          </a:xfrm>
          <a:prstGeom prst="roundRect">
            <a:avLst>
              <a:gd name="adj" fmla="val 32258"/>
            </a:avLst>
          </a:prstGeom>
          <a:solidFill>
            <a:srgbClr val="FFB84D">
              <a:alpha val="1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3" name="文本框 282" descr="{&quot;isTemplate&quot;:true,&quot;type&quot;:&quot;text&quot;}"/>
          <p:cNvSpPr txBox="1"/>
          <p:nvPr/>
        </p:nvSpPr>
        <p:spPr>
          <a:xfrm>
            <a:off x="6648450" y="4305300"/>
            <a:ext cx="2286000" cy="295275"/>
          </a:xfrm>
          <a:prstGeom prst="rect">
            <a:avLst/>
          </a:prstGeom>
        </p:spPr>
        <p:txBody>
          <a:bodyPr wrap="none" lIns="114300" tIns="50006" rIns="114300" bIns="50006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E8D2A0"/>
                </a:solidFill>
                <a:highlight>
                  <a:srgbClr val="FFB84D">
                    <a:alpha val="12000"/>
                  </a:srgbClr>
                </a:highlight>
                <a:latin typeface="Source Han Sans SC"/>
                <a:ea typeface="Source Han Sans SC"/>
              </a:rPr>
              <a:t>I am looking forward to your reply.</a:t>
            </a:r>
            <a:endParaRPr/>
          </a:p>
        </p:txBody>
      </p:sp>
      <p:sp>
        <p:nvSpPr>
          <p:cNvPr id="284" name="文本框 283" descr="{&quot;isTemplate&quot;:true,&quot;type&quot;:&quot;text&quot;}"/>
          <p:cNvSpPr txBox="1"/>
          <p:nvPr/>
        </p:nvSpPr>
        <p:spPr>
          <a:xfrm>
            <a:off x="4362450" y="5038725"/>
            <a:ext cx="34671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 spc="225" dirty="0">
                <a:solidFill>
                  <a:srgbClr val="FFB84D"/>
                </a:solidFill>
                <a:latin typeface="Source Han Sans SC"/>
                <a:ea typeface="Source Han Sans SC"/>
              </a:rPr>
              <a:t>祝各位考生顺利通关</a:t>
            </a:r>
            <a:r>
              <a:rPr lang="en-US" sz="1200" b="1" spc="225" dirty="0">
                <a:solidFill>
                  <a:srgbClr val="FFB84D"/>
                </a:solidFill>
                <a:latin typeface="Source Han Sans SC"/>
                <a:ea typeface="Source Han Sans SC"/>
              </a:rPr>
              <a:t> · CET-4 WRITING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3219</Words>
  <Application>Microsoft Office PowerPoint</Application>
  <PresentationFormat>宽屏</PresentationFormat>
  <Paragraphs>302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0" baseType="lpstr">
      <vt:lpstr>Source Han Sans SC</vt:lpstr>
      <vt:lpstr>Source Han Serif SC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k38793</cp:lastModifiedBy>
  <cp:revision>4</cp:revision>
  <dcterms:created xsi:type="dcterms:W3CDTF">2026-09-25T16:24:48Z</dcterms:created>
  <dcterms:modified xsi:type="dcterms:W3CDTF">2026-10-09T12:49:59Z</dcterms:modified>
</cp:coreProperties>
</file>