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slides/slide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presentation.xml" ContentType="application/vnd.openxmlformats-officedocument.presentationml.presentation.main+xml"/>
  <Override PartName="/docProps/core.xml" ContentType="application/vnd.openxmlformats-package.core-properties+xml"/>
  <Override PartName="/ppt/slideMasters/slideMaster1.xml" ContentType="application/vnd.openxmlformats-officedocument.presentationml.slideMaster+xml"/>
  <Override PartName="/ppt/slides/slide1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slides/slide15.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tableStyles.xml" ContentType="application/vnd.openxmlformats-officedocument.presentationml.tableStyles+xml"/>
  <Override PartName="/ppt/slides/slide7.xml" ContentType="application/vnd.openxmlformats-officedocument.presentationml.slide+xml"/>
  <Override PartName="/ppt/viewProps.xml" ContentType="application/vnd.openxmlformats-officedocument.presentationml.viewProps+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theme/theme1.xml" ContentType="application/vnd.openxmlformats-officedocument.theme+xml"/>
  <Override PartName="/ppt/theme/theme2.xml" ContentType="application/vnd.openxmlformats-officedocument.theme+xml"/>
  <Default Extension="jpg" ContentType="image/jpeg"/>
</Types>
</file>

<file path=_rels/.rels><?xml version="1.0" encoding="UTF-8" standalone="yes"?><Relationships xmlns="http://schemas.openxmlformats.org/package/2006/relationships"><Relationship Id="rId0" Type="http://schemas.openxmlformats.org/officeDocument/2006/relationships/officeDocument" Target="ppt/presentation.xml" /><Relationship Id="rId1" Type="http://schemas.openxmlformats.org/package/2006/relationships/metadata/core-properties" Target="docProps/core.xml" /><Relationship Id="rId2" Type="http://schemas.openxmlformats.org/officeDocument/2006/relationships/extended-properties" Target="docProps/app.xml" /></Relationships>
</file>

<file path=ppt/presentation.xml><?xml version="1.0" encoding="utf-8"?>
<p:presentation xmlns:p="http://schemas.openxmlformats.org/presentationml/2006/main" xmlns:r="http://schemas.openxmlformats.org/officeDocument/2006/relationships" xmlns:a="http://schemas.openxmlformats.org/drawingml/2006/main" firstSlideNum="1">
  <p:sldMasterIdLst>
    <p:sldMasterId id="2147483648" r:id="rId0"/>
  </p:sldMasterIdLst>
  <p:notesMasterIdLst>
    <p:notesMasterId r:id="rId20"/>
  </p:notesMasterIdLst>
  <p:sldIdLst>
    <p:sldId id="256" r:id="rId1"/>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p:extLst>
    <p:ext uri="{E76CE94A-603C-4142-B9EB-6D1370010A27}"/>
    <p:ext uri="{D31A062A-798A-4329-ABDD-BBA856620510}"/>
    <p:ext uri="{FD5EFAAD-0ECE-453E-9831-46B23BE46B34}"/>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a="http://schemas.openxmlformats.org/drawing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0" Type="http://schemas.openxmlformats.org/officeDocument/2006/relationships/slideMaster" Target="slideMasters/slideMaster1.xml" /><Relationship Id="rId13" Type="http://schemas.openxmlformats.org/officeDocument/2006/relationships/slide" Target="slides/slide13.xml" /><Relationship Id="rId11" Type="http://schemas.openxmlformats.org/officeDocument/2006/relationships/slide" Target="slides/slide11.xml" /><Relationship Id="rId1" Type="http://schemas.openxmlformats.org/officeDocument/2006/relationships/slide" Target="slides/slide1.xml" /><Relationship Id="rId12" Type="http://schemas.openxmlformats.org/officeDocument/2006/relationships/slide" Target="slides/slide12.xml" /><Relationship Id="rId9" Type="http://schemas.openxmlformats.org/officeDocument/2006/relationships/slide" Target="slides/slide9.xml" /><Relationship Id="rId10" Type="http://schemas.openxmlformats.org/officeDocument/2006/relationships/slide" Target="slides/slide10.xml" /><Relationship Id="rId19" Type="http://schemas.openxmlformats.org/officeDocument/2006/relationships/slide" Target="slides/slide19.xml" /><Relationship Id="rId15" Type="http://schemas.openxmlformats.org/officeDocument/2006/relationships/slide" Target="slides/slide15.xml" /><Relationship Id="rId14" Type="http://schemas.openxmlformats.org/officeDocument/2006/relationships/slide" Target="slides/slide14.xml" /><Relationship Id="rId16" Type="http://schemas.openxmlformats.org/officeDocument/2006/relationships/slide" Target="slides/slide16.xml" /><Relationship Id="rId17" Type="http://schemas.openxmlformats.org/officeDocument/2006/relationships/slide" Target="slides/slide17.xml" /><Relationship Id="rId18" Type="http://schemas.openxmlformats.org/officeDocument/2006/relationships/slide" Target="slides/slide18.xml" /><Relationship Id="rId2" Type="http://schemas.openxmlformats.org/officeDocument/2006/relationships/slide" Target="slides/slide2.xml" /><Relationship Id="rId20" Type="http://schemas.openxmlformats.org/officeDocument/2006/relationships/notesMaster" Target="notesMasters/notesMaster1.xml" /><Relationship Id="rId21" Type="http://schemas.openxmlformats.org/officeDocument/2006/relationships/presProps" Target="presProps.xml" /><Relationship Id="rId22" Type="http://schemas.openxmlformats.org/officeDocument/2006/relationships/tableStyles" Target="tableStyles.xml" /><Relationship Id="rId23" Type="http://schemas.openxmlformats.org/officeDocument/2006/relationships/viewProps" Target="viewProps.xml" /><Relationship Id="rId3" Type="http://schemas.openxmlformats.org/officeDocument/2006/relationships/slide" Target="slides/slide3.xml" /><Relationship Id="rId4" Type="http://schemas.openxmlformats.org/officeDocument/2006/relationships/slide" Target="slides/slide4.xml" /><Relationship Id="rId5" Type="http://schemas.openxmlformats.org/officeDocument/2006/relationships/slide" Target="slides/slide5.xml" /><Relationship Id="rId6" Type="http://schemas.openxmlformats.org/officeDocument/2006/relationships/slide" Target="slides/slide6.xml" /><Relationship Id="rId7" Type="http://schemas.openxmlformats.org/officeDocument/2006/relationships/slide" Target="slides/slide7.xml" /><Relationship Id="rId8" Type="http://schemas.openxmlformats.org/officeDocument/2006/relationships/slide" Target="slides/slide8.xml" /></Relationships>
</file>

<file path=ppt/notesMasters/_rels/notesMaster1.xml.rels><?xml version="1.0" encoding="UTF-8" standalone="yes"?><Relationships xmlns="http://schemas.openxmlformats.org/package/2006/relationships"><Relationship Id="rId0" Type="http://schemas.openxmlformats.org/officeDocument/2006/relationships/theme" Target="../theme/theme2.xml" /></Relationships>
</file>

<file path=ppt/notesMasters/notesMaster1.xml><?xml version="1.0" encoding="utf-8"?>
<p:notesMaster xmlns:p="http://schemas.openxmlformats.org/presentationml/2006/main" xmlns:a="http://schemas.openxmlformats.org/drawing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slideLayout1.xml><?xml version="1.0" encoding="utf-8"?>
<p:sldLayout xmlns:p="http://schemas.openxmlformats.org/presentationml/2006/main" xmlns:a="http://schemas.openxmlformats.org/drawing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theme" Target="../theme/theme1.xml" /></Relationships>
</file>

<file path=ppt/slideMasters/slideMaster1.xml><?xml version="1.0" encoding="utf-8"?>
<p:sldMaster xmlns:p="http://schemas.openxmlformats.org/presentationml/2006/main" xmlns:r="http://schemas.openxmlformats.org/officeDocument/2006/relationships" xmlns:a="http://schemas.openxmlformats.org/drawing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0"/>
  </p:sldLayoutIdLst>
  <p:hf sldNum="0" hdr="0" ftr="0" dt="0"/>
  <p:txStyles>
    <p:titleStyle>
      <a:lvl1pPr algn="ctr" defTabSz="914400" rtl="0" eaLnBrk="1" latinLnBrk="0" hangingPunct="1">
        <a:spcBef>
          <a:spcPct val="1"/>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1.jpg" /></Relationships>
</file>

<file path=ppt/slides/_rels/slide2.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5.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6.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7.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8.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9.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0.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1.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2.jpg" /></Relationships>
</file>

<file path=ppt/slides/_rels/slide12.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3.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4.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5.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image" Target="media/image3.jpg" /></Relationships>
</file>

<file path=ppt/slides/_rels/slide16.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7.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8.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9.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slide1.xml><?xml version="1.0" encoding="utf-8"?>
<p:sld xmlns:p="http://schemas.openxmlformats.org/presentationml/2006/main" xmlns:r="http://schemas.openxmlformats.org/officeDocument/2006/relationships" xmlns:a="http://schemas.openxmlformats.org/drawingml/2006/main">
  <p:cSld>
    <p:spTree>
      <p:nvGrpSpPr>
        <p:cNvPr id="1" name="" descr="&lt;Slide style={{ width: 1280, height: 720, padding: 0, background: '#22303C', overflow: 'hidden' }}&gt;&#10;  &lt;Image src=&quot;assets/cover_desk.png&quot; style={{ position: 'absolute', top: 0, left: 0, width: 1280, height: 720, objectFit: 'cover' }} /&gt;&#10;  &lt;Box style={{ position: 'absolute', top: 0, left: 0, width: 1280, height: 720, background: 'linear-gradient(180deg, rgba(16,42,44,0.15) 0%, rgba(16,42,44,0.45) 55%, rgba(16,42,44,0.88) 100%)' }} /&gt;&#10;  &lt;Box style={{ position: 'absolute', left: 72, bottom: 84, width: 900, flexDirection: 'column' }}&gt;&#10;    &lt;Box style={{ flexDirection: 'row', alignItems: 'center', gap: 14, marginBottom: 20 }}&gt;&#10;      &lt;Box style={{ width: 56, height: 6, background: '#2B6B6F' }} /&gt;&#10;      &lt;Text style={{ fontSize: 19, color: '#FFFFFF', opacity: 0.85, letterSpacing: 5 }}&gt;大学英语四级 · 翻译专项&lt;/Text&gt;&#10;    &lt;/Box&gt;&#10;    &lt;Text style={{ fontSize: 64, fontWeight: 'bold', color: '#FFFFFF', textShadow: '0 2px 14px rgba(0,0,0,0.5)' }}&gt;四级翻译真题精讲&lt;/Text&gt;&#10;    &lt;Text style={{ fontSize: 25, color: '#FFFFFF', opacity: 0.92, marginTop: 18 }}&gt;2026年6月真题 · 餐桌礼仪 × 礼尚往来&lt;/Text&gt;&#10;    &lt;Text style={{ fontSize: 16, color: '#FFFFFF', opacity: 0.7, marginTop: 28, letterSpacing: 2 }}&gt;主讲 · 张浩英语课堂&lt;/Text&gt;&#10;  &lt;/Box&gt;&#10;&lt;/Slide&gt;&#10;"/>
        <p:cNvGrpSpPr/>
        <p:nvPr/>
      </p:nvGrpSpPr>
      <p:grpSpPr>
        <a:xfrm>
          <a:off x="0" y="0"/>
          <a:ext cx="0" cy="0"/>
          <a:chOff x="0" y="0"/>
          <a:chExt cx="0" cy="0"/>
        </a:xfrm>
      </p:grpSpPr>
      <p:sp>
        <p:nvSpPr>
          <p:cNvPr id="2" name=""/>
          <p:cNvSpPr/>
          <p:nvPr/>
        </p:nvSpPr>
        <p:spPr>
          <a:xfrm rot="0" flipH="0" flipV="0">
            <a:off x="0" y="0"/>
            <a:ext cx="12192000" cy="6858000"/>
          </a:xfrm>
          <a:prstGeom prst="rect">
            <a:avLst/>
          </a:prstGeom>
          <a:solidFill>
            <a:srgbClr val="22303C"/>
          </a:solidFill>
          <a:ln/>
        </p:spPr>
        <p:txBody>
          <a:bodyPr/>
          <a:p/>
        </p:txBody>
      </p:sp>
      <p:pic>
        <p:nvPicPr>
          <p:cNvPr id="3" name=""/>
          <p:cNvPicPr>
            <a:picLocks noChangeAspect="1"/>
          </p:cNvPicPr>
          <p:nvPr/>
        </p:nvPicPr>
        <p:blipFill>
          <a:blip r:embed="rId1"/>
          <a:srcRect l="0" t="5093" r="0" b="5093"/>
          <a:stretch>
            <a:fillRect/>
          </a:stretch>
        </p:blipFill>
        <p:spPr>
          <a:xfrm rot="0" flipH="0" flipV="0">
            <a:off x="0" y="0"/>
            <a:ext cx="12192000" cy="6858000"/>
          </a:xfrm>
          <a:prstGeom prst="rect">
            <a:avLst/>
          </a:prstGeom>
          <a:ln/>
        </p:spPr>
      </p:pic>
      <p:sp>
        <p:nvSpPr>
          <p:cNvPr id="4" name=""/>
          <p:cNvSpPr/>
          <p:nvPr/>
        </p:nvSpPr>
        <p:spPr>
          <a:xfrm rot="0" flipH="0" flipV="0">
            <a:off x="0" y="0"/>
            <a:ext cx="12192000" cy="6858000"/>
          </a:xfrm>
          <a:prstGeom prst="rect">
            <a:avLst/>
          </a:prstGeom>
          <a:gradFill>
            <a:gsLst>
              <a:gs pos="0">
                <a:srgbClr val="102A2C">
                  <a:alpha val="15000"/>
                </a:srgbClr>
              </a:gs>
              <a:gs pos="55000">
                <a:srgbClr val="102A2C">
                  <a:alpha val="45000"/>
                </a:srgbClr>
              </a:gs>
              <a:gs pos="100000">
                <a:srgbClr val="102A2C">
                  <a:alpha val="88000"/>
                </a:srgbClr>
              </a:gs>
            </a:gsLst>
            <a:lin ang="5400000" scaled="1"/>
          </a:gradFill>
          <a:ln/>
        </p:spPr>
        <p:txBody>
          <a:bodyPr/>
          <a:p/>
        </p:txBody>
      </p:sp>
      <p:sp>
        <p:nvSpPr>
          <p:cNvPr id="5" name=""/>
          <p:cNvSpPr/>
          <p:nvPr/>
        </p:nvSpPr>
        <p:spPr>
          <a:xfrm rot="0" flipH="0" flipV="0">
            <a:off x="685800" y="4086225"/>
            <a:ext cx="533400" cy="57150"/>
          </a:xfrm>
          <a:prstGeom prst="rect">
            <a:avLst/>
          </a:prstGeom>
          <a:solidFill>
            <a:srgbClr val="2B6B6F"/>
          </a:solidFill>
          <a:ln/>
        </p:spPr>
        <p:txBody>
          <a:bodyPr/>
          <a:p/>
        </p:txBody>
      </p:sp>
      <p:sp>
        <p:nvSpPr>
          <p:cNvPr id="6" name="" descr="{&quot;isTemplate&quot;:true,&quot;type&quot;:&quot;text&quot;}"/>
          <p:cNvSpPr txBox="1"/>
          <p:nvPr/>
        </p:nvSpPr>
        <p:spPr>
          <a:xfrm rot="0" flipH="0" flipV="0">
            <a:off x="685800" y="4410075"/>
            <a:ext cx="8572500" cy="733425"/>
          </a:xfrm>
          <a:prstGeom prst="rect"/>
        </p:spPr>
        <p:txBody>
          <a:bodyPr wrap="none" lIns="0" tIns="0" rIns="0" bIns="0"/>
          <a:p>
            <a:pPr>
              <a:lnSpc>
                <a:spcPct val="100000"/>
              </a:lnSpc>
            </a:pPr>
            <a:r>
              <a:rPr lang="zh-CN" sz="4800" b="1">
                <a:solidFill>
                  <a:srgbClr val="FFFFFF"/>
                </a:solidFill>
                <a:effectLst>
                  <a:outerShdw blurRad="133350" dist="19050" dir="5400000">
                    <a:srgbClr val="000000">
                      <a:alpha val="50000"/>
                    </a:srgbClr>
                  </a:outerShdw>
                </a:effectLst>
                <a:latin typeface="Microsoft YaHei"/>
                <a:ea typeface="Microsoft YaHei"/>
              </a:rPr>
              <a:t>四级翻译真题精讲</a:t>
            </a:r>
            <a:endParaRPr/>
          </a:p>
        </p:txBody>
      </p:sp>
      <p:sp>
        <p:nvSpPr>
          <p:cNvPr id="7" name="" descr="{&quot;isTemplate&quot;:true,&quot;type&quot;:&quot;text&quot;}"/>
          <p:cNvSpPr txBox="1"/>
          <p:nvPr/>
        </p:nvSpPr>
        <p:spPr>
          <a:xfrm rot="0" flipH="0" flipV="0">
            <a:off x="1352550" y="4000500"/>
            <a:ext cx="2581275" cy="219075"/>
          </a:xfrm>
          <a:prstGeom prst="rect"/>
        </p:spPr>
        <p:txBody>
          <a:bodyPr wrap="none" lIns="0" tIns="0" rIns="0" bIns="0"/>
          <a:p>
            <a:pPr>
              <a:lnSpc>
                <a:spcPct val="100000"/>
              </a:lnSpc>
            </a:pPr>
            <a:r>
              <a:rPr lang="zh-CN" sz="1425" spc="375">
                <a:solidFill>
                  <a:srgbClr val="FFFFFF">
                    <a:alpha val="85000"/>
                  </a:srgbClr>
                </a:solidFill>
                <a:latin typeface="Microsoft YaHei"/>
                <a:ea typeface="Microsoft YaHei"/>
              </a:rPr>
              <a:t>大学英语四级</a:t>
            </a:r>
            <a:r>
              <a:rPr lang="en-US" sz="1425" spc="375">
                <a:solidFill>
                  <a:srgbClr val="FFFFFF">
                    <a:alpha val="85000"/>
                  </a:srgbClr>
                </a:solidFill>
                <a:latin typeface="Microsoft YaHei"/>
                <a:ea typeface="Microsoft YaHei"/>
              </a:rPr>
              <a:t> · </a:t>
            </a:r>
            <a:r>
              <a:rPr lang="zh-CN" sz="1425" spc="375">
                <a:solidFill>
                  <a:srgbClr val="FFFFFF">
                    <a:alpha val="85000"/>
                  </a:srgbClr>
                </a:solidFill>
                <a:latin typeface="Microsoft YaHei"/>
                <a:ea typeface="Microsoft YaHei"/>
              </a:rPr>
              <a:t>翻译专项</a:t>
            </a:r>
            <a:endParaRPr/>
          </a:p>
        </p:txBody>
      </p:sp>
      <p:sp>
        <p:nvSpPr>
          <p:cNvPr id="8" name="" descr="{&quot;isTemplate&quot;:true,&quot;type&quot;:&quot;text&quot;}"/>
          <p:cNvSpPr txBox="1"/>
          <p:nvPr/>
        </p:nvSpPr>
        <p:spPr>
          <a:xfrm rot="0" flipH="0" flipV="0">
            <a:off x="685800" y="5314950"/>
            <a:ext cx="8572500" cy="285750"/>
          </a:xfrm>
          <a:prstGeom prst="rect"/>
        </p:spPr>
        <p:txBody>
          <a:bodyPr wrap="none" lIns="0" tIns="0" rIns="0" bIns="0"/>
          <a:p>
            <a:pPr>
              <a:lnSpc>
                <a:spcPct val="100000"/>
              </a:lnSpc>
            </a:pPr>
            <a:r>
              <a:rPr lang="en-US" sz="1875">
                <a:solidFill>
                  <a:srgbClr val="FFFFFF">
                    <a:alpha val="92000"/>
                  </a:srgbClr>
                </a:solidFill>
                <a:latin typeface="Microsoft YaHei"/>
                <a:ea typeface="Microsoft YaHei"/>
              </a:rPr>
              <a:t>2026</a:t>
            </a:r>
            <a:r>
              <a:rPr lang="zh-CN" sz="1875">
                <a:solidFill>
                  <a:srgbClr val="FFFFFF">
                    <a:alpha val="92000"/>
                  </a:srgbClr>
                </a:solidFill>
                <a:latin typeface="Microsoft YaHei"/>
                <a:ea typeface="Microsoft YaHei"/>
              </a:rPr>
              <a:t>年</a:t>
            </a:r>
            <a:r>
              <a:rPr lang="en-US" sz="1875">
                <a:solidFill>
                  <a:srgbClr val="FFFFFF">
                    <a:alpha val="92000"/>
                  </a:srgbClr>
                </a:solidFill>
                <a:latin typeface="Microsoft YaHei"/>
                <a:ea typeface="Microsoft YaHei"/>
              </a:rPr>
              <a:t>6</a:t>
            </a:r>
            <a:r>
              <a:rPr lang="zh-CN" sz="1875">
                <a:solidFill>
                  <a:srgbClr val="FFFFFF">
                    <a:alpha val="92000"/>
                  </a:srgbClr>
                </a:solidFill>
                <a:latin typeface="Microsoft YaHei"/>
                <a:ea typeface="Microsoft YaHei"/>
              </a:rPr>
              <a:t>月真题</a:t>
            </a:r>
            <a:r>
              <a:rPr lang="en-US" sz="1875">
                <a:solidFill>
                  <a:srgbClr val="FFFFFF">
                    <a:alpha val="92000"/>
                  </a:srgbClr>
                </a:solidFill>
                <a:latin typeface="Microsoft YaHei"/>
                <a:ea typeface="Microsoft YaHei"/>
              </a:rPr>
              <a:t> · </a:t>
            </a:r>
            <a:r>
              <a:rPr lang="zh-CN" sz="1875">
                <a:solidFill>
                  <a:srgbClr val="FFFFFF">
                    <a:alpha val="92000"/>
                  </a:srgbClr>
                </a:solidFill>
                <a:latin typeface="Microsoft YaHei"/>
                <a:ea typeface="Microsoft YaHei"/>
              </a:rPr>
              <a:t>餐桌礼仪</a:t>
            </a:r>
            <a:r>
              <a:rPr lang="en-US" sz="1875">
                <a:solidFill>
                  <a:srgbClr val="FFFFFF">
                    <a:alpha val="92000"/>
                  </a:srgbClr>
                </a:solidFill>
                <a:latin typeface="Microsoft YaHei"/>
                <a:ea typeface="Microsoft YaHei"/>
              </a:rPr>
              <a:t> × </a:t>
            </a:r>
            <a:r>
              <a:rPr lang="zh-CN" sz="1875">
                <a:solidFill>
                  <a:srgbClr val="FFFFFF">
                    <a:alpha val="92000"/>
                  </a:srgbClr>
                </a:solidFill>
                <a:latin typeface="Microsoft YaHei"/>
                <a:ea typeface="Microsoft YaHei"/>
              </a:rPr>
              <a:t>礼尚往来</a:t>
            </a:r>
            <a:endParaRPr/>
          </a:p>
        </p:txBody>
      </p:sp>
      <p:sp>
        <p:nvSpPr>
          <p:cNvPr id="9" name="" descr="{&quot;isTemplate&quot;:true,&quot;type&quot;:&quot;text&quot;}"/>
          <p:cNvSpPr txBox="1"/>
          <p:nvPr/>
        </p:nvSpPr>
        <p:spPr>
          <a:xfrm rot="0" flipH="0" flipV="0">
            <a:off x="685800" y="5867400"/>
            <a:ext cx="8572500" cy="190500"/>
          </a:xfrm>
          <a:prstGeom prst="rect"/>
        </p:spPr>
        <p:txBody>
          <a:bodyPr wrap="none" lIns="0" tIns="0" rIns="0" bIns="0"/>
          <a:p>
            <a:pPr>
              <a:lnSpc>
                <a:spcPct val="100000"/>
              </a:lnSpc>
            </a:pPr>
            <a:r>
              <a:rPr lang="zh-CN" sz="1200" spc="150">
                <a:solidFill>
                  <a:srgbClr val="FFFFFF">
                    <a:alpha val="70000"/>
                  </a:srgbClr>
                </a:solidFill>
                <a:latin typeface="Microsoft YaHei"/>
                <a:ea typeface="Microsoft YaHei"/>
              </a:rPr>
              <a:t>主讲</a:t>
            </a:r>
            <a:r>
              <a:rPr lang="en-US" sz="1200" spc="150">
                <a:solidFill>
                  <a:srgbClr val="FFFFFF">
                    <a:alpha val="70000"/>
                  </a:srgbClr>
                </a:solidFill>
                <a:latin typeface="Microsoft YaHei"/>
                <a:ea typeface="Microsoft YaHei"/>
              </a:rPr>
              <a:t> · </a:t>
            </a:r>
            <a:r>
              <a:rPr lang="zh-CN" sz="1200" spc="150">
                <a:solidFill>
                  <a:srgbClr val="FFFFFF">
                    <a:alpha val="70000"/>
                  </a:srgbClr>
                </a:solidFill>
                <a:latin typeface="Microsoft YaHei"/>
                <a:ea typeface="Microsoft YaHei"/>
              </a:rPr>
              <a:t>张浩英语课堂</a:t>
            </a:r>
            <a:endParaRPr/>
          </a:p>
        </p:txBody>
      </p:sp>
    </p:spTree>
  </p:cSld>
</p:sld>
</file>

<file path=ppt/slides/slide2.xml><?xml version="1.0" encoding="utf-8"?>
<p:sld xmlns:p="http://schemas.openxmlformats.org/presentationml/2006/main" xmlns:a="http://schemas.openxmlformats.org/drawingml/2006/main">
  <p:cSld>
    <p:spTree>
      <p:nvGrpSpPr>
        <p:cNvPr id="244" name="" descr="&lt;Slide style={{ width: 1280, height: 720, padding: '20px 64px', background: '#FFFFFF', flexDirection: 'column' }}&gt;&#10;  &lt;Box style={{ height: 96, flexDirection: 'column', justifyContent: 'center' }}&gt;&#10;    &lt;Text style={{ fontSize: 34, fontWeight: 'bold', color: '#22303C' }}&gt;本讲导航&lt;/Text&gt;&#10;    &lt;Box style={{ width: 64, height: 5, background: '#2B6B6F', marginTop: 10 }} /&gt;&#10;  &lt;/Box&gt;&#10;  &lt;Box style={{ flex: 1, flexDirection: 'row', gap: 52, paddingTop: 10 }}&gt;&#10;    &lt;Box style={{ width: 330, flexDirection: 'column', justifyContent: 'space-between' }}&gt;&#10;      &lt;Text style={{ fontSize: 21, color: '#5C6D7D', lineHeight: 1.8 }}&gt;&#10;        先看清&lt;span style={{ fontWeight: 'bold', color: '#2B6B6F' }}&gt;「考什么」&lt;/span&gt;，&#10;        再掌握&lt;span style={{ fontWeight: 'bold', color: '#2B6B6F' }}&gt;「怎么译」&lt;/span&gt;，&#10;        最后在两道 2026 年 6 月真题里完整走一遍解题流程。&#10;      &lt;/Text&gt;&#10;      &lt;Box style={{ background: '#E8F1F0', borderRadius: 10, padding: '20px 22px' }}&gt;&#10;        &lt;Text style={{ fontSize: 16, color: '#2B6B6F', letterSpacing: 2, marginBottom: 8 }}&gt;全篇主线&lt;/Text&gt;&#10;        &lt;Text style={{ fontSize: 24, fontWeight: 'bold', color: '#22303C', lineHeight: 1.5 }}&gt;先找主干&lt;br /&gt;再挂修饰&lt;/Text&gt;&#10;      &lt;/Box&gt;&#10;    &lt;/Box&gt;&#10;    &lt;Box style={{ flex: 1, flexDirection: 'column', justifyContent: 'space-between' }}&gt;&#10;      {[&#10;        { n: '01', t: '题型速览', d: '考核要求 · 评分标准 · 题材分析' },&#10;        { n: '02', t: '解题方法', d: '翻译三步法 · 英汉五大差异 · 技巧工具箱' },&#10;        { n: '03', t: '真题一 · 餐桌礼仪', d: '2026年6月第一套 · 原文 → 译文 → 逐句解析' },&#10;        { n: '04', t: '真题二 · 礼尚往来', d: '2026年6月第三套 · 原文 → 译文 → 逐句解析' },&#10;      ].map((it, i) =&gt; (&#10;        &lt;Box key={i} style={{ flexDirection: 'row', alignItems: 'center', gap: 22, borderBottom: '1px solid #E8F1F0', paddingBottom: 16 }}&gt;&#10;          &lt;Text style={{ fontSize: 32, fontWeight: 'bold', color: '#2B6B6F', width: 56 }}&gt;{it.n}&lt;/Text&gt;&#10;          &lt;Box style={{ flexDirection: 'column', flex: 1 }}&gt;&#10;            &lt;Text style={{ fontSize: 23, fontWeight: 'bold', color: '#22303C' }}&gt;{it.t}&lt;/Text&gt;&#10;            &lt;Text style={{ fontSize: 16, color: '#5C6D7D', marginTop: 6 }}&gt;{it.d}&lt;/Text&gt;&#10;          &lt;/Box&gt;&#10;        &lt;/Box&gt;&#10;      ))}&#10;      &lt;Box style={{ flexDirection: 'row', alignItems: 'center', gap: 22 }}&gt;&#10;        &lt;Text style={{ fontSize: 32, fontWeight: 'bold', color: '#C0392B', width: 56 }}&gt;＋&lt;/Text&gt;&#10;        &lt;Box style={{ flexDirection: 'column', flex: 1 }}&gt;&#10;          &lt;Text style={{ fontSize: 23, fontWeight: 'bold', color: '#22303C' }}&gt;课堂小结与课后练习&lt;/Text&gt;&#10;          &lt;Text style={{ fontSize: 16, color: '#5C6D7D', marginTop: 6 }}&gt;同场真题「尊师重教」课后练手&lt;/Text&gt;&#10;        &lt;/Box&gt;&#10;      &lt;/Box&gt;&#10;    &lt;/Box&gt;&#10;  &lt;/Box&gt;&#10;  &lt;Box style={{ height: 40, flexDirection: 'row', justifyContent: 'space-between', alignItems: 'center' }}&gt;&#10;    &lt;Text style={{ fontSize: 14, color: '#5C6D7D' }}&gt;四级翻译真题精讲 · 张浩英语课堂&lt;/Text&gt;&#10;    &lt;Text style={{ fontSize: 14, color: '#5C6D7D' }}&gt;02 / 19&lt;/Text&gt;&#10;  &lt;/Box&gt;&#10;&lt;/Slide&gt;&#10;"/>
        <p:cNvGrpSpPr/>
        <p:nvPr/>
      </p:nvGrpSpPr>
      <p:grpSpPr>
        <a:xfrm>
          <a:off x="0" y="0"/>
          <a:ext cx="0" cy="0"/>
          <a:chOff x="0" y="0"/>
          <a:chExt cx="0" cy="0"/>
        </a:xfrm>
      </p:grpSpPr>
      <p:sp>
        <p:nvSpPr>
          <p:cNvPr id="245" name=""/>
          <p:cNvSpPr/>
          <p:nvPr/>
        </p:nvSpPr>
        <p:spPr>
          <a:xfrm rot="0" flipH="0" flipV="0">
            <a:off x="0" y="0"/>
            <a:ext cx="12192000" cy="6858000"/>
          </a:xfrm>
          <a:prstGeom prst="rect">
            <a:avLst/>
          </a:prstGeom>
          <a:solidFill>
            <a:srgbClr val="FFFFFF"/>
          </a:solidFill>
          <a:ln/>
        </p:spPr>
        <p:txBody>
          <a:bodyPr/>
          <a:p/>
        </p:txBody>
      </p:sp>
      <p:sp>
        <p:nvSpPr>
          <p:cNvPr id="246"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本讲导航</a:t>
            </a:r>
            <a:endParaRPr/>
          </a:p>
        </p:txBody>
      </p:sp>
      <p:sp>
        <p:nvSpPr>
          <p:cNvPr id="247" name=""/>
          <p:cNvSpPr/>
          <p:nvPr/>
        </p:nvSpPr>
        <p:spPr>
          <a:xfrm rot="0" flipH="0" flipV="0">
            <a:off x="609600" y="866775"/>
            <a:ext cx="609600" cy="47625"/>
          </a:xfrm>
          <a:prstGeom prst="rect">
            <a:avLst/>
          </a:prstGeom>
          <a:solidFill>
            <a:srgbClr val="2B6B6F"/>
          </a:solidFill>
          <a:ln/>
        </p:spPr>
        <p:txBody>
          <a:bodyPr/>
          <a:p/>
        </p:txBody>
      </p:sp>
      <p:sp>
        <p:nvSpPr>
          <p:cNvPr id="248" name="" descr="{&quot;isTemplate&quot;:true,&quot;type&quot;:&quot;text&quot;}"/>
          <p:cNvSpPr txBox="1"/>
          <p:nvPr/>
        </p:nvSpPr>
        <p:spPr>
          <a:xfrm rot="0" flipH="0" flipV="0">
            <a:off x="609600" y="1200150"/>
            <a:ext cx="3143250" cy="1304925"/>
          </a:xfrm>
          <a:prstGeom prst="rect"/>
        </p:spPr>
        <p:txBody>
          <a:bodyPr wrap="square" lIns="0" tIns="0" rIns="0" bIns="0">
            <a:normAutofit/>
          </a:bodyPr>
          <a:p>
            <a:pPr>
              <a:lnSpc>
                <a:spcPct val="180000"/>
              </a:lnSpc>
            </a:pPr>
            <a:r>
              <a:rPr lang="zh-CN" sz="1575">
                <a:solidFill>
                  <a:srgbClr val="5C6D7D"/>
                </a:solidFill>
                <a:latin typeface="Microsoft YaHei"/>
                <a:ea typeface="Microsoft YaHei"/>
              </a:rPr>
              <a:t>先看清</a:t>
            </a:r>
            <a:r>
              <a:rPr lang="zh-CN" sz="1575" b="1">
                <a:solidFill>
                  <a:srgbClr val="2B6B6F"/>
                </a:solidFill>
                <a:latin typeface="Microsoft YaHei"/>
                <a:ea typeface="Microsoft YaHei"/>
              </a:rPr>
              <a:t>「考什么」</a:t>
            </a:r>
            <a:r>
              <a:rPr lang="zh-CN" sz="1575">
                <a:solidFill>
                  <a:srgbClr val="5C6D7D"/>
                </a:solidFill>
                <a:latin typeface="Microsoft YaHei"/>
                <a:ea typeface="Microsoft YaHei"/>
              </a:rPr>
              <a:t>，</a:t>
            </a:r>
            <a:r>
              <a:rPr lang="en-US" sz="1575">
                <a:solidFill>
                  <a:srgbClr val="5C6D7D"/>
                </a:solidFill>
                <a:latin typeface="Microsoft YaHei"/>
                <a:ea typeface="Microsoft YaHei"/>
              </a:rPr>
              <a:t> </a:t>
            </a:r>
            <a:r>
              <a:rPr lang="zh-CN" sz="1575">
                <a:solidFill>
                  <a:srgbClr val="5C6D7D"/>
                </a:solidFill>
                <a:latin typeface="Microsoft YaHei"/>
                <a:ea typeface="Microsoft YaHei"/>
              </a:rPr>
              <a:t>再掌握</a:t>
            </a:r>
            <a:r>
              <a:rPr lang="zh-CN" sz="1575" b="1">
                <a:solidFill>
                  <a:srgbClr val="2B6B6F"/>
                </a:solidFill>
                <a:latin typeface="Microsoft YaHei"/>
                <a:ea typeface="Microsoft YaHei"/>
              </a:rPr>
              <a:t>「怎么译」</a:t>
            </a:r>
            <a:r>
              <a:rPr lang="zh-CN" sz="1575">
                <a:solidFill>
                  <a:srgbClr val="5C6D7D"/>
                </a:solidFill>
                <a:latin typeface="Microsoft YaHei"/>
                <a:ea typeface="Microsoft YaHei"/>
              </a:rPr>
              <a:t>，</a:t>
            </a:r>
            <a:r>
              <a:rPr lang="en-US" sz="1575">
                <a:solidFill>
                  <a:srgbClr val="5C6D7D"/>
                </a:solidFill>
                <a:latin typeface="Microsoft YaHei"/>
                <a:ea typeface="Microsoft YaHei"/>
              </a:rPr>
              <a:t> </a:t>
            </a:r>
            <a:r>
              <a:rPr lang="zh-CN" sz="1575">
                <a:solidFill>
                  <a:srgbClr val="5C6D7D"/>
                </a:solidFill>
                <a:latin typeface="Microsoft YaHei"/>
                <a:ea typeface="Microsoft YaHei"/>
              </a:rPr>
              <a:t>最后在两道</a:t>
            </a:r>
            <a:r>
              <a:rPr lang="en-US" sz="1575">
                <a:solidFill>
                  <a:srgbClr val="5C6D7D"/>
                </a:solidFill>
                <a:latin typeface="Microsoft YaHei"/>
                <a:ea typeface="Microsoft YaHei"/>
              </a:rPr>
              <a:t> 2026 </a:t>
            </a:r>
            <a:r>
              <a:rPr lang="zh-CN" sz="1575">
                <a:solidFill>
                  <a:srgbClr val="5C6D7D"/>
                </a:solidFill>
                <a:latin typeface="Microsoft YaHei"/>
                <a:ea typeface="Microsoft YaHei"/>
              </a:rPr>
              <a:t>年</a:t>
            </a:r>
            <a:r>
              <a:rPr lang="en-US" sz="1575">
                <a:solidFill>
                  <a:srgbClr val="5C6D7D"/>
                </a:solidFill>
                <a:latin typeface="Microsoft YaHei"/>
                <a:ea typeface="Microsoft YaHei"/>
              </a:rPr>
              <a:t> 6 </a:t>
            </a:r>
            <a:r>
              <a:rPr lang="zh-CN" sz="1575">
                <a:solidFill>
                  <a:srgbClr val="5C6D7D"/>
                </a:solidFill>
                <a:latin typeface="Microsoft YaHei"/>
                <a:ea typeface="Microsoft YaHei"/>
              </a:rPr>
              <a:t>月真题里完整走一遍解题流程。</a:t>
            </a:r>
            <a:endParaRPr/>
          </a:p>
        </p:txBody>
      </p:sp>
      <p:sp>
        <p:nvSpPr>
          <p:cNvPr id="249" name=""/>
          <p:cNvSpPr/>
          <p:nvPr/>
        </p:nvSpPr>
        <p:spPr>
          <a:xfrm rot="0" flipH="0" flipV="0">
            <a:off x="609600" y="4810125"/>
            <a:ext cx="3143250" cy="1476375"/>
          </a:xfrm>
          <a:prstGeom prst="roundRect">
            <a:avLst>
              <a:gd name="adj" fmla="val 6452"/>
            </a:avLst>
          </a:prstGeom>
          <a:solidFill>
            <a:srgbClr val="E8F1F0"/>
          </a:solidFill>
          <a:ln/>
        </p:spPr>
        <p:txBody>
          <a:bodyPr/>
          <a:p/>
        </p:txBody>
      </p:sp>
      <p:sp>
        <p:nvSpPr>
          <p:cNvPr id="250" name="" descr="{&quot;isTemplate&quot;:true,&quot;type&quot;:&quot;text&quot;}"/>
          <p:cNvSpPr txBox="1"/>
          <p:nvPr/>
        </p:nvSpPr>
        <p:spPr>
          <a:xfrm rot="0" flipH="0" flipV="0">
            <a:off x="819150" y="5000625"/>
            <a:ext cx="2724150" cy="190500"/>
          </a:xfrm>
          <a:prstGeom prst="rect"/>
        </p:spPr>
        <p:txBody>
          <a:bodyPr wrap="none" lIns="0" tIns="0" rIns="0" bIns="0"/>
          <a:p>
            <a:pPr>
              <a:lnSpc>
                <a:spcPct val="100000"/>
              </a:lnSpc>
            </a:pPr>
            <a:r>
              <a:rPr lang="zh-CN" sz="1200" spc="150">
                <a:solidFill>
                  <a:srgbClr val="2B6B6F"/>
                </a:solidFill>
                <a:latin typeface="Microsoft YaHei"/>
                <a:ea typeface="Microsoft YaHei"/>
              </a:rPr>
              <a:t>全篇主线</a:t>
            </a:r>
            <a:endParaRPr/>
          </a:p>
        </p:txBody>
      </p:sp>
      <p:sp>
        <p:nvSpPr>
          <p:cNvPr id="251" name="" descr="{&quot;isTemplate&quot;:true,&quot;type&quot;:&quot;text&quot;}"/>
          <p:cNvSpPr txBox="1"/>
          <p:nvPr/>
        </p:nvSpPr>
        <p:spPr>
          <a:xfrm rot="0" flipH="0" flipV="0">
            <a:off x="819150" y="5267325"/>
            <a:ext cx="2724150" cy="828675"/>
          </a:xfrm>
          <a:prstGeom prst="rect"/>
        </p:spPr>
        <p:txBody>
          <a:bodyPr wrap="none" lIns="0" tIns="0" rIns="0" bIns="0"/>
          <a:p>
            <a:pPr>
              <a:lnSpc>
                <a:spcPct val="150000"/>
              </a:lnSpc>
            </a:pPr>
            <a:r>
              <a:rPr lang="zh-CN" sz="1800" b="1">
                <a:solidFill>
                  <a:srgbClr val="22303C"/>
                </a:solidFill>
                <a:latin typeface="Microsoft YaHei"/>
                <a:ea typeface="Microsoft YaHei"/>
              </a:rPr>
              <a:t>先找主干</a:t>
            </a:r>
            <a:endParaRPr/>
          </a:p>
          <a:p>
            <a:pPr>
              <a:lnSpc>
                <a:spcPct val="150000"/>
              </a:lnSpc>
            </a:pPr>
            <a:r>
              <a:rPr lang="zh-CN" sz="1800" b="1">
                <a:solidFill>
                  <a:srgbClr val="22303C"/>
                </a:solidFill>
                <a:latin typeface="Microsoft YaHei"/>
                <a:ea typeface="Microsoft YaHei"/>
              </a:rPr>
              <a:t>再挂修饰</a:t>
            </a:r>
            <a:endParaRPr/>
          </a:p>
        </p:txBody>
      </p:sp>
      <p:sp>
        <p:nvSpPr>
          <p:cNvPr id="252" name=""/>
          <p:cNvSpPr/>
          <p:nvPr/>
        </p:nvSpPr>
        <p:spPr>
          <a:xfrm rot="0" flipH="0" flipV="0">
            <a:off x="4248150" y="1200150"/>
            <a:ext cx="7334250" cy="685800"/>
          </a:xfrm>
          <a:custGeom>
            <a:pathLst>
              <a:path w="770" h="72">
                <a:moveTo>
                  <a:pt x="0" y="71"/>
                </a:moveTo>
                <a:lnTo>
                  <a:pt x="770" y="71"/>
                </a:lnTo>
                <a:lnTo>
                  <a:pt x="770" y="72"/>
                </a:lnTo>
                <a:lnTo>
                  <a:pt x="0" y="72"/>
                </a:lnTo>
                <a:close/>
              </a:path>
            </a:pathLst>
          </a:custGeom>
          <a:solidFill>
            <a:srgbClr val="E8F1F0"/>
          </a:solidFill>
          <a:ln/>
        </p:spPr>
        <p:txBody>
          <a:bodyPr/>
          <a:p/>
        </p:txBody>
      </p:sp>
      <p:sp>
        <p:nvSpPr>
          <p:cNvPr id="253" name="" descr="{&quot;isTemplate&quot;:true,&quot;type&quot;:&quot;text&quot;}"/>
          <p:cNvSpPr txBox="1"/>
          <p:nvPr/>
        </p:nvSpPr>
        <p:spPr>
          <a:xfrm rot="0" flipH="0" flipV="0">
            <a:off x="4248150" y="1276350"/>
            <a:ext cx="533400" cy="371475"/>
          </a:xfrm>
          <a:prstGeom prst="rect"/>
        </p:spPr>
        <p:txBody>
          <a:bodyPr wrap="none" lIns="0" tIns="0" rIns="0" bIns="0"/>
          <a:p>
            <a:pPr>
              <a:lnSpc>
                <a:spcPct val="100000"/>
              </a:lnSpc>
            </a:pPr>
            <a:r>
              <a:rPr lang="en-US" sz="2400" b="1">
                <a:solidFill>
                  <a:srgbClr val="2B6B6F"/>
                </a:solidFill>
                <a:latin typeface="Microsoft YaHei"/>
                <a:ea typeface="Microsoft YaHei"/>
              </a:rPr>
              <a:t>01</a:t>
            </a:r>
            <a:endParaRPr/>
          </a:p>
        </p:txBody>
      </p:sp>
      <p:sp>
        <p:nvSpPr>
          <p:cNvPr id="254" name="" descr="{&quot;isTemplate&quot;:true,&quot;type&quot;:&quot;text&quot;}"/>
          <p:cNvSpPr txBox="1"/>
          <p:nvPr/>
        </p:nvSpPr>
        <p:spPr>
          <a:xfrm rot="0" flipH="0" flipV="0">
            <a:off x="4991100" y="1200150"/>
            <a:ext cx="6591300" cy="266700"/>
          </a:xfrm>
          <a:prstGeom prst="rect"/>
        </p:spPr>
        <p:txBody>
          <a:bodyPr wrap="none" lIns="0" tIns="0" rIns="0" bIns="0"/>
          <a:p>
            <a:pPr>
              <a:lnSpc>
                <a:spcPct val="100000"/>
              </a:lnSpc>
            </a:pPr>
            <a:r>
              <a:rPr lang="zh-CN" sz="1725" b="1">
                <a:solidFill>
                  <a:srgbClr val="22303C"/>
                </a:solidFill>
                <a:latin typeface="Microsoft YaHei"/>
                <a:ea typeface="Microsoft YaHei"/>
              </a:rPr>
              <a:t>题型速览</a:t>
            </a:r>
            <a:endParaRPr/>
          </a:p>
        </p:txBody>
      </p:sp>
      <p:sp>
        <p:nvSpPr>
          <p:cNvPr id="255" name="" descr="{&quot;isTemplate&quot;:true,&quot;type&quot;:&quot;text&quot;}"/>
          <p:cNvSpPr txBox="1"/>
          <p:nvPr/>
        </p:nvSpPr>
        <p:spPr>
          <a:xfrm rot="0" flipH="0" flipV="0">
            <a:off x="4991100" y="1524000"/>
            <a:ext cx="6591300" cy="190500"/>
          </a:xfrm>
          <a:prstGeom prst="rect"/>
        </p:spPr>
        <p:txBody>
          <a:bodyPr wrap="none" lIns="0" tIns="0" rIns="0" bIns="0"/>
          <a:p>
            <a:pPr>
              <a:lnSpc>
                <a:spcPct val="100000"/>
              </a:lnSpc>
            </a:pPr>
            <a:r>
              <a:rPr lang="zh-CN" sz="1200">
                <a:solidFill>
                  <a:srgbClr val="5C6D7D"/>
                </a:solidFill>
                <a:latin typeface="Microsoft YaHei"/>
                <a:ea typeface="Microsoft YaHei"/>
              </a:rPr>
              <a:t>考核要求</a:t>
            </a:r>
            <a:r>
              <a:rPr lang="en-US" sz="1200">
                <a:solidFill>
                  <a:srgbClr val="5C6D7D"/>
                </a:solidFill>
                <a:latin typeface="Microsoft YaHei"/>
                <a:ea typeface="Microsoft YaHei"/>
              </a:rPr>
              <a:t> · </a:t>
            </a:r>
            <a:r>
              <a:rPr lang="zh-CN" sz="1200">
                <a:solidFill>
                  <a:srgbClr val="5C6D7D"/>
                </a:solidFill>
                <a:latin typeface="Microsoft YaHei"/>
                <a:ea typeface="Microsoft YaHei"/>
              </a:rPr>
              <a:t>评分标准</a:t>
            </a:r>
            <a:r>
              <a:rPr lang="en-US" sz="1200">
                <a:solidFill>
                  <a:srgbClr val="5C6D7D"/>
                </a:solidFill>
                <a:latin typeface="Microsoft YaHei"/>
                <a:ea typeface="Microsoft YaHei"/>
              </a:rPr>
              <a:t> · </a:t>
            </a:r>
            <a:r>
              <a:rPr lang="zh-CN" sz="1200">
                <a:solidFill>
                  <a:srgbClr val="5C6D7D"/>
                </a:solidFill>
                <a:latin typeface="Microsoft YaHei"/>
                <a:ea typeface="Microsoft YaHei"/>
              </a:rPr>
              <a:t>题材分析</a:t>
            </a:r>
            <a:endParaRPr/>
          </a:p>
        </p:txBody>
      </p:sp>
      <p:sp>
        <p:nvSpPr>
          <p:cNvPr id="256" name=""/>
          <p:cNvSpPr/>
          <p:nvPr/>
        </p:nvSpPr>
        <p:spPr>
          <a:xfrm rot="0" flipH="0" flipV="0">
            <a:off x="4248150" y="2343150"/>
            <a:ext cx="7334250" cy="685800"/>
          </a:xfrm>
          <a:custGeom>
            <a:pathLst>
              <a:path w="770" h="72">
                <a:moveTo>
                  <a:pt x="0" y="71"/>
                </a:moveTo>
                <a:lnTo>
                  <a:pt x="770" y="71"/>
                </a:lnTo>
                <a:lnTo>
                  <a:pt x="770" y="72"/>
                </a:lnTo>
                <a:lnTo>
                  <a:pt x="0" y="72"/>
                </a:lnTo>
                <a:close/>
              </a:path>
            </a:pathLst>
          </a:custGeom>
          <a:solidFill>
            <a:srgbClr val="E8F1F0"/>
          </a:solidFill>
          <a:ln/>
        </p:spPr>
        <p:txBody>
          <a:bodyPr/>
          <a:p/>
        </p:txBody>
      </p:sp>
      <p:sp>
        <p:nvSpPr>
          <p:cNvPr id="257" name="" descr="{&quot;isTemplate&quot;:true,&quot;type&quot;:&quot;text&quot;}"/>
          <p:cNvSpPr txBox="1"/>
          <p:nvPr/>
        </p:nvSpPr>
        <p:spPr>
          <a:xfrm rot="0" flipH="0" flipV="0">
            <a:off x="4248150" y="2419350"/>
            <a:ext cx="533400" cy="371475"/>
          </a:xfrm>
          <a:prstGeom prst="rect"/>
        </p:spPr>
        <p:txBody>
          <a:bodyPr wrap="none" lIns="0" tIns="0" rIns="0" bIns="0"/>
          <a:p>
            <a:pPr>
              <a:lnSpc>
                <a:spcPct val="100000"/>
              </a:lnSpc>
            </a:pPr>
            <a:r>
              <a:rPr lang="en-US" sz="2400" b="1">
                <a:solidFill>
                  <a:srgbClr val="2B6B6F"/>
                </a:solidFill>
                <a:latin typeface="Microsoft YaHei"/>
                <a:ea typeface="Microsoft YaHei"/>
              </a:rPr>
              <a:t>02</a:t>
            </a:r>
            <a:endParaRPr/>
          </a:p>
        </p:txBody>
      </p:sp>
      <p:sp>
        <p:nvSpPr>
          <p:cNvPr id="258" name="" descr="{&quot;isTemplate&quot;:true,&quot;type&quot;:&quot;text&quot;}"/>
          <p:cNvSpPr txBox="1"/>
          <p:nvPr/>
        </p:nvSpPr>
        <p:spPr>
          <a:xfrm rot="0" flipH="0" flipV="0">
            <a:off x="4991100" y="2343150"/>
            <a:ext cx="6591300" cy="266700"/>
          </a:xfrm>
          <a:prstGeom prst="rect"/>
        </p:spPr>
        <p:txBody>
          <a:bodyPr wrap="none" lIns="0" tIns="0" rIns="0" bIns="0"/>
          <a:p>
            <a:pPr>
              <a:lnSpc>
                <a:spcPct val="100000"/>
              </a:lnSpc>
            </a:pPr>
            <a:r>
              <a:rPr lang="zh-CN" sz="1725" b="1">
                <a:solidFill>
                  <a:srgbClr val="22303C"/>
                </a:solidFill>
                <a:latin typeface="Microsoft YaHei"/>
                <a:ea typeface="Microsoft YaHei"/>
              </a:rPr>
              <a:t>解题方法</a:t>
            </a:r>
            <a:endParaRPr/>
          </a:p>
        </p:txBody>
      </p:sp>
      <p:sp>
        <p:nvSpPr>
          <p:cNvPr id="259" name="" descr="{&quot;isTemplate&quot;:true,&quot;type&quot;:&quot;text&quot;}"/>
          <p:cNvSpPr txBox="1"/>
          <p:nvPr/>
        </p:nvSpPr>
        <p:spPr>
          <a:xfrm rot="0" flipH="0" flipV="0">
            <a:off x="4991100" y="2667000"/>
            <a:ext cx="6591300" cy="190500"/>
          </a:xfrm>
          <a:prstGeom prst="rect"/>
        </p:spPr>
        <p:txBody>
          <a:bodyPr wrap="none" lIns="0" tIns="0" rIns="0" bIns="0"/>
          <a:p>
            <a:pPr>
              <a:lnSpc>
                <a:spcPct val="100000"/>
              </a:lnSpc>
            </a:pPr>
            <a:r>
              <a:rPr lang="zh-CN" sz="1200">
                <a:solidFill>
                  <a:srgbClr val="5C6D7D"/>
                </a:solidFill>
                <a:latin typeface="Microsoft YaHei"/>
                <a:ea typeface="Microsoft YaHei"/>
              </a:rPr>
              <a:t>翻译三步法</a:t>
            </a:r>
            <a:r>
              <a:rPr lang="en-US" sz="1200">
                <a:solidFill>
                  <a:srgbClr val="5C6D7D"/>
                </a:solidFill>
                <a:latin typeface="Microsoft YaHei"/>
                <a:ea typeface="Microsoft YaHei"/>
              </a:rPr>
              <a:t> · </a:t>
            </a:r>
            <a:r>
              <a:rPr lang="zh-CN" sz="1200">
                <a:solidFill>
                  <a:srgbClr val="5C6D7D"/>
                </a:solidFill>
                <a:latin typeface="Microsoft YaHei"/>
                <a:ea typeface="Microsoft YaHei"/>
              </a:rPr>
              <a:t>英汉五大差异</a:t>
            </a:r>
            <a:r>
              <a:rPr lang="en-US" sz="1200">
                <a:solidFill>
                  <a:srgbClr val="5C6D7D"/>
                </a:solidFill>
                <a:latin typeface="Microsoft YaHei"/>
                <a:ea typeface="Microsoft YaHei"/>
              </a:rPr>
              <a:t> · </a:t>
            </a:r>
            <a:r>
              <a:rPr lang="zh-CN" sz="1200">
                <a:solidFill>
                  <a:srgbClr val="5C6D7D"/>
                </a:solidFill>
                <a:latin typeface="Microsoft YaHei"/>
                <a:ea typeface="Microsoft YaHei"/>
              </a:rPr>
              <a:t>技巧工具箱</a:t>
            </a:r>
            <a:endParaRPr/>
          </a:p>
        </p:txBody>
      </p:sp>
      <p:sp>
        <p:nvSpPr>
          <p:cNvPr id="260" name=""/>
          <p:cNvSpPr/>
          <p:nvPr/>
        </p:nvSpPr>
        <p:spPr>
          <a:xfrm rot="0" flipH="0" flipV="0">
            <a:off x="4248150" y="3486150"/>
            <a:ext cx="7334250" cy="685800"/>
          </a:xfrm>
          <a:custGeom>
            <a:pathLst>
              <a:path w="770" h="72">
                <a:moveTo>
                  <a:pt x="0" y="71"/>
                </a:moveTo>
                <a:lnTo>
                  <a:pt x="770" y="71"/>
                </a:lnTo>
                <a:lnTo>
                  <a:pt x="770" y="72"/>
                </a:lnTo>
                <a:lnTo>
                  <a:pt x="0" y="72"/>
                </a:lnTo>
                <a:close/>
              </a:path>
            </a:pathLst>
          </a:custGeom>
          <a:solidFill>
            <a:srgbClr val="E8F1F0"/>
          </a:solidFill>
          <a:ln/>
        </p:spPr>
        <p:txBody>
          <a:bodyPr/>
          <a:p/>
        </p:txBody>
      </p:sp>
      <p:sp>
        <p:nvSpPr>
          <p:cNvPr id="261" name="" descr="{&quot;isTemplate&quot;:true,&quot;type&quot;:&quot;text&quot;}"/>
          <p:cNvSpPr txBox="1"/>
          <p:nvPr/>
        </p:nvSpPr>
        <p:spPr>
          <a:xfrm rot="0" flipH="0" flipV="0">
            <a:off x="4248150" y="3562350"/>
            <a:ext cx="533400" cy="371475"/>
          </a:xfrm>
          <a:prstGeom prst="rect"/>
        </p:spPr>
        <p:txBody>
          <a:bodyPr wrap="none" lIns="0" tIns="0" rIns="0" bIns="0"/>
          <a:p>
            <a:pPr>
              <a:lnSpc>
                <a:spcPct val="100000"/>
              </a:lnSpc>
            </a:pPr>
            <a:r>
              <a:rPr lang="en-US" sz="2400" b="1">
                <a:solidFill>
                  <a:srgbClr val="2B6B6F"/>
                </a:solidFill>
                <a:latin typeface="Microsoft YaHei"/>
                <a:ea typeface="Microsoft YaHei"/>
              </a:rPr>
              <a:t>03</a:t>
            </a:r>
            <a:endParaRPr/>
          </a:p>
        </p:txBody>
      </p:sp>
      <p:sp>
        <p:nvSpPr>
          <p:cNvPr id="262" name="" descr="{&quot;isTemplate&quot;:true,&quot;type&quot;:&quot;text&quot;}"/>
          <p:cNvSpPr txBox="1"/>
          <p:nvPr/>
        </p:nvSpPr>
        <p:spPr>
          <a:xfrm rot="0" flipH="0" flipV="0">
            <a:off x="4991100" y="3486150"/>
            <a:ext cx="6591300" cy="266700"/>
          </a:xfrm>
          <a:prstGeom prst="rect"/>
        </p:spPr>
        <p:txBody>
          <a:bodyPr wrap="none" lIns="0" tIns="0" rIns="0" bIns="0"/>
          <a:p>
            <a:pPr>
              <a:lnSpc>
                <a:spcPct val="100000"/>
              </a:lnSpc>
            </a:pPr>
            <a:r>
              <a:rPr lang="zh-CN" sz="1725" b="1">
                <a:solidFill>
                  <a:srgbClr val="22303C"/>
                </a:solidFill>
                <a:latin typeface="Microsoft YaHei"/>
                <a:ea typeface="Microsoft YaHei"/>
              </a:rPr>
              <a:t>真题一</a:t>
            </a:r>
            <a:r>
              <a:rPr lang="en-US" sz="1725" b="1">
                <a:solidFill>
                  <a:srgbClr val="22303C"/>
                </a:solidFill>
                <a:latin typeface="Microsoft YaHei"/>
                <a:ea typeface="Microsoft YaHei"/>
              </a:rPr>
              <a:t> · </a:t>
            </a:r>
            <a:r>
              <a:rPr lang="zh-CN" sz="1725" b="1">
                <a:solidFill>
                  <a:srgbClr val="22303C"/>
                </a:solidFill>
                <a:latin typeface="Microsoft YaHei"/>
                <a:ea typeface="Microsoft YaHei"/>
              </a:rPr>
              <a:t>餐桌礼仪</a:t>
            </a:r>
            <a:endParaRPr/>
          </a:p>
        </p:txBody>
      </p:sp>
      <p:sp>
        <p:nvSpPr>
          <p:cNvPr id="263" name="" descr="{&quot;isTemplate&quot;:true,&quot;type&quot;:&quot;text&quot;}"/>
          <p:cNvSpPr txBox="1"/>
          <p:nvPr/>
        </p:nvSpPr>
        <p:spPr>
          <a:xfrm rot="0" flipH="0" flipV="0">
            <a:off x="4991100" y="3810000"/>
            <a:ext cx="6591300" cy="190500"/>
          </a:xfrm>
          <a:prstGeom prst="rect"/>
        </p:spPr>
        <p:txBody>
          <a:bodyPr wrap="none" lIns="0" tIns="0" rIns="0" bIns="0"/>
          <a:p>
            <a:pPr>
              <a:lnSpc>
                <a:spcPct val="100000"/>
              </a:lnSpc>
            </a:pPr>
            <a:r>
              <a:rPr lang="en-US" sz="1200">
                <a:solidFill>
                  <a:srgbClr val="5C6D7D"/>
                </a:solidFill>
                <a:latin typeface="Microsoft YaHei"/>
                <a:ea typeface="Microsoft YaHei"/>
              </a:rPr>
              <a:t>2026</a:t>
            </a:r>
            <a:r>
              <a:rPr lang="zh-CN" sz="1200">
                <a:solidFill>
                  <a:srgbClr val="5C6D7D"/>
                </a:solidFill>
                <a:latin typeface="Microsoft YaHei"/>
                <a:ea typeface="Microsoft YaHei"/>
              </a:rPr>
              <a:t>年</a:t>
            </a:r>
            <a:r>
              <a:rPr lang="en-US" sz="1200">
                <a:solidFill>
                  <a:srgbClr val="5C6D7D"/>
                </a:solidFill>
                <a:latin typeface="Microsoft YaHei"/>
                <a:ea typeface="Microsoft YaHei"/>
              </a:rPr>
              <a:t>6</a:t>
            </a:r>
            <a:r>
              <a:rPr lang="zh-CN" sz="1200">
                <a:solidFill>
                  <a:srgbClr val="5C6D7D"/>
                </a:solidFill>
                <a:latin typeface="Microsoft YaHei"/>
                <a:ea typeface="Microsoft YaHei"/>
              </a:rPr>
              <a:t>月第一套</a:t>
            </a:r>
            <a:r>
              <a:rPr lang="en-US" sz="1200">
                <a:solidFill>
                  <a:srgbClr val="5C6D7D"/>
                </a:solidFill>
                <a:latin typeface="Microsoft YaHei"/>
                <a:ea typeface="Microsoft YaHei"/>
              </a:rPr>
              <a:t> · </a:t>
            </a:r>
            <a:r>
              <a:rPr lang="zh-CN" sz="1200">
                <a:solidFill>
                  <a:srgbClr val="5C6D7D"/>
                </a:solidFill>
                <a:latin typeface="Microsoft YaHei"/>
                <a:ea typeface="Microsoft YaHei"/>
              </a:rPr>
              <a:t>原文</a:t>
            </a:r>
            <a:r>
              <a:rPr lang="en-US" sz="1200">
                <a:solidFill>
                  <a:srgbClr val="5C6D7D"/>
                </a:solidFill>
                <a:latin typeface="Microsoft YaHei"/>
                <a:ea typeface="Microsoft YaHei"/>
              </a:rPr>
              <a:t> → </a:t>
            </a:r>
            <a:r>
              <a:rPr lang="zh-CN" sz="1200">
                <a:solidFill>
                  <a:srgbClr val="5C6D7D"/>
                </a:solidFill>
                <a:latin typeface="Microsoft YaHei"/>
                <a:ea typeface="Microsoft YaHei"/>
              </a:rPr>
              <a:t>译文</a:t>
            </a:r>
            <a:r>
              <a:rPr lang="en-US" sz="1200">
                <a:solidFill>
                  <a:srgbClr val="5C6D7D"/>
                </a:solidFill>
                <a:latin typeface="Microsoft YaHei"/>
                <a:ea typeface="Microsoft YaHei"/>
              </a:rPr>
              <a:t> → </a:t>
            </a:r>
            <a:r>
              <a:rPr lang="zh-CN" sz="1200">
                <a:solidFill>
                  <a:srgbClr val="5C6D7D"/>
                </a:solidFill>
                <a:latin typeface="Microsoft YaHei"/>
                <a:ea typeface="Microsoft YaHei"/>
              </a:rPr>
              <a:t>逐句解析</a:t>
            </a:r>
            <a:endParaRPr/>
          </a:p>
        </p:txBody>
      </p:sp>
      <p:sp>
        <p:nvSpPr>
          <p:cNvPr id="264" name=""/>
          <p:cNvSpPr/>
          <p:nvPr/>
        </p:nvSpPr>
        <p:spPr>
          <a:xfrm rot="0" flipH="0" flipV="0">
            <a:off x="4248150" y="4629150"/>
            <a:ext cx="7334250" cy="685800"/>
          </a:xfrm>
          <a:custGeom>
            <a:pathLst>
              <a:path w="770" h="72">
                <a:moveTo>
                  <a:pt x="0" y="71"/>
                </a:moveTo>
                <a:lnTo>
                  <a:pt x="770" y="71"/>
                </a:lnTo>
                <a:lnTo>
                  <a:pt x="770" y="72"/>
                </a:lnTo>
                <a:lnTo>
                  <a:pt x="0" y="72"/>
                </a:lnTo>
                <a:close/>
              </a:path>
            </a:pathLst>
          </a:custGeom>
          <a:solidFill>
            <a:srgbClr val="E8F1F0"/>
          </a:solidFill>
          <a:ln/>
        </p:spPr>
        <p:txBody>
          <a:bodyPr/>
          <a:p/>
        </p:txBody>
      </p:sp>
      <p:sp>
        <p:nvSpPr>
          <p:cNvPr id="265" name="" descr="{&quot;isTemplate&quot;:true,&quot;type&quot;:&quot;text&quot;}"/>
          <p:cNvSpPr txBox="1"/>
          <p:nvPr/>
        </p:nvSpPr>
        <p:spPr>
          <a:xfrm rot="0" flipH="0" flipV="0">
            <a:off x="4248150" y="4705350"/>
            <a:ext cx="533400" cy="371475"/>
          </a:xfrm>
          <a:prstGeom prst="rect"/>
        </p:spPr>
        <p:txBody>
          <a:bodyPr wrap="none" lIns="0" tIns="0" rIns="0" bIns="0"/>
          <a:p>
            <a:pPr>
              <a:lnSpc>
                <a:spcPct val="100000"/>
              </a:lnSpc>
            </a:pPr>
            <a:r>
              <a:rPr lang="en-US" sz="2400" b="1">
                <a:solidFill>
                  <a:srgbClr val="2B6B6F"/>
                </a:solidFill>
                <a:latin typeface="Microsoft YaHei"/>
                <a:ea typeface="Microsoft YaHei"/>
              </a:rPr>
              <a:t>04</a:t>
            </a:r>
            <a:endParaRPr/>
          </a:p>
        </p:txBody>
      </p:sp>
      <p:sp>
        <p:nvSpPr>
          <p:cNvPr id="266" name="" descr="{&quot;isTemplate&quot;:true,&quot;type&quot;:&quot;text&quot;}"/>
          <p:cNvSpPr txBox="1"/>
          <p:nvPr/>
        </p:nvSpPr>
        <p:spPr>
          <a:xfrm rot="0" flipH="0" flipV="0">
            <a:off x="4991100" y="4629150"/>
            <a:ext cx="6591300" cy="266700"/>
          </a:xfrm>
          <a:prstGeom prst="rect"/>
        </p:spPr>
        <p:txBody>
          <a:bodyPr wrap="none" lIns="0" tIns="0" rIns="0" bIns="0"/>
          <a:p>
            <a:pPr>
              <a:lnSpc>
                <a:spcPct val="100000"/>
              </a:lnSpc>
            </a:pPr>
            <a:r>
              <a:rPr lang="zh-CN" sz="1725" b="1">
                <a:solidFill>
                  <a:srgbClr val="22303C"/>
                </a:solidFill>
                <a:latin typeface="Microsoft YaHei"/>
                <a:ea typeface="Microsoft YaHei"/>
              </a:rPr>
              <a:t>真题二</a:t>
            </a:r>
            <a:r>
              <a:rPr lang="en-US" sz="1725" b="1">
                <a:solidFill>
                  <a:srgbClr val="22303C"/>
                </a:solidFill>
                <a:latin typeface="Microsoft YaHei"/>
                <a:ea typeface="Microsoft YaHei"/>
              </a:rPr>
              <a:t> · </a:t>
            </a:r>
            <a:r>
              <a:rPr lang="zh-CN" sz="1725" b="1">
                <a:solidFill>
                  <a:srgbClr val="22303C"/>
                </a:solidFill>
                <a:latin typeface="Microsoft YaHei"/>
                <a:ea typeface="Microsoft YaHei"/>
              </a:rPr>
              <a:t>礼尚往来</a:t>
            </a:r>
            <a:endParaRPr/>
          </a:p>
        </p:txBody>
      </p:sp>
      <p:sp>
        <p:nvSpPr>
          <p:cNvPr id="267" name="" descr="{&quot;isTemplate&quot;:true,&quot;type&quot;:&quot;text&quot;}"/>
          <p:cNvSpPr txBox="1"/>
          <p:nvPr/>
        </p:nvSpPr>
        <p:spPr>
          <a:xfrm rot="0" flipH="0" flipV="0">
            <a:off x="4991100" y="4953000"/>
            <a:ext cx="6591300" cy="190500"/>
          </a:xfrm>
          <a:prstGeom prst="rect"/>
        </p:spPr>
        <p:txBody>
          <a:bodyPr wrap="none" lIns="0" tIns="0" rIns="0" bIns="0"/>
          <a:p>
            <a:pPr>
              <a:lnSpc>
                <a:spcPct val="100000"/>
              </a:lnSpc>
            </a:pPr>
            <a:r>
              <a:rPr lang="en-US" sz="1200">
                <a:solidFill>
                  <a:srgbClr val="5C6D7D"/>
                </a:solidFill>
                <a:latin typeface="Microsoft YaHei"/>
                <a:ea typeface="Microsoft YaHei"/>
              </a:rPr>
              <a:t>2026</a:t>
            </a:r>
            <a:r>
              <a:rPr lang="zh-CN" sz="1200">
                <a:solidFill>
                  <a:srgbClr val="5C6D7D"/>
                </a:solidFill>
                <a:latin typeface="Microsoft YaHei"/>
                <a:ea typeface="Microsoft YaHei"/>
              </a:rPr>
              <a:t>年</a:t>
            </a:r>
            <a:r>
              <a:rPr lang="en-US" sz="1200">
                <a:solidFill>
                  <a:srgbClr val="5C6D7D"/>
                </a:solidFill>
                <a:latin typeface="Microsoft YaHei"/>
                <a:ea typeface="Microsoft YaHei"/>
              </a:rPr>
              <a:t>6</a:t>
            </a:r>
            <a:r>
              <a:rPr lang="zh-CN" sz="1200">
                <a:solidFill>
                  <a:srgbClr val="5C6D7D"/>
                </a:solidFill>
                <a:latin typeface="Microsoft YaHei"/>
                <a:ea typeface="Microsoft YaHei"/>
              </a:rPr>
              <a:t>月第三套</a:t>
            </a:r>
            <a:r>
              <a:rPr lang="en-US" sz="1200">
                <a:solidFill>
                  <a:srgbClr val="5C6D7D"/>
                </a:solidFill>
                <a:latin typeface="Microsoft YaHei"/>
                <a:ea typeface="Microsoft YaHei"/>
              </a:rPr>
              <a:t> · </a:t>
            </a:r>
            <a:r>
              <a:rPr lang="zh-CN" sz="1200">
                <a:solidFill>
                  <a:srgbClr val="5C6D7D"/>
                </a:solidFill>
                <a:latin typeface="Microsoft YaHei"/>
                <a:ea typeface="Microsoft YaHei"/>
              </a:rPr>
              <a:t>原文</a:t>
            </a:r>
            <a:r>
              <a:rPr lang="en-US" sz="1200">
                <a:solidFill>
                  <a:srgbClr val="5C6D7D"/>
                </a:solidFill>
                <a:latin typeface="Microsoft YaHei"/>
                <a:ea typeface="Microsoft YaHei"/>
              </a:rPr>
              <a:t> → </a:t>
            </a:r>
            <a:r>
              <a:rPr lang="zh-CN" sz="1200">
                <a:solidFill>
                  <a:srgbClr val="5C6D7D"/>
                </a:solidFill>
                <a:latin typeface="Microsoft YaHei"/>
                <a:ea typeface="Microsoft YaHei"/>
              </a:rPr>
              <a:t>译文</a:t>
            </a:r>
            <a:r>
              <a:rPr lang="en-US" sz="1200">
                <a:solidFill>
                  <a:srgbClr val="5C6D7D"/>
                </a:solidFill>
                <a:latin typeface="Microsoft YaHei"/>
                <a:ea typeface="Microsoft YaHei"/>
              </a:rPr>
              <a:t> → </a:t>
            </a:r>
            <a:r>
              <a:rPr lang="zh-CN" sz="1200">
                <a:solidFill>
                  <a:srgbClr val="5C6D7D"/>
                </a:solidFill>
                <a:latin typeface="Microsoft YaHei"/>
                <a:ea typeface="Microsoft YaHei"/>
              </a:rPr>
              <a:t>逐句解析</a:t>
            </a:r>
            <a:endParaRPr/>
          </a:p>
        </p:txBody>
      </p:sp>
      <p:sp>
        <p:nvSpPr>
          <p:cNvPr id="268" name="" descr="{&quot;isTemplate&quot;:true,&quot;type&quot;:&quot;text&quot;}"/>
          <p:cNvSpPr txBox="1"/>
          <p:nvPr/>
        </p:nvSpPr>
        <p:spPr>
          <a:xfrm rot="0" flipH="0" flipV="0">
            <a:off x="4248150" y="5848350"/>
            <a:ext cx="533400" cy="371475"/>
          </a:xfrm>
          <a:prstGeom prst="rect"/>
        </p:spPr>
        <p:txBody>
          <a:bodyPr wrap="none" lIns="0" tIns="0" rIns="0" bIns="0"/>
          <a:p>
            <a:pPr>
              <a:lnSpc>
                <a:spcPct val="100000"/>
              </a:lnSpc>
            </a:pPr>
            <a:r>
              <a:rPr lang="zh-CN" sz="2400" b="1">
                <a:solidFill>
                  <a:srgbClr val="C0392B"/>
                </a:solidFill>
                <a:latin typeface="Microsoft YaHei"/>
                <a:ea typeface="Microsoft YaHei"/>
              </a:rPr>
              <a:t>＋</a:t>
            </a:r>
            <a:endParaRPr/>
          </a:p>
        </p:txBody>
      </p:sp>
      <p:sp>
        <p:nvSpPr>
          <p:cNvPr id="269" name="" descr="{&quot;isTemplate&quot;:true,&quot;type&quot;:&quot;text&quot;}"/>
          <p:cNvSpPr txBox="1"/>
          <p:nvPr/>
        </p:nvSpPr>
        <p:spPr>
          <a:xfrm rot="0" flipH="0" flipV="0">
            <a:off x="4991100" y="5772150"/>
            <a:ext cx="6591300" cy="266700"/>
          </a:xfrm>
          <a:prstGeom prst="rect"/>
        </p:spPr>
        <p:txBody>
          <a:bodyPr wrap="none" lIns="0" tIns="0" rIns="0" bIns="0"/>
          <a:p>
            <a:pPr>
              <a:lnSpc>
                <a:spcPct val="100000"/>
              </a:lnSpc>
            </a:pPr>
            <a:r>
              <a:rPr lang="zh-CN" sz="1725" b="1">
                <a:solidFill>
                  <a:srgbClr val="22303C"/>
                </a:solidFill>
                <a:latin typeface="Microsoft YaHei"/>
                <a:ea typeface="Microsoft YaHei"/>
              </a:rPr>
              <a:t>课堂小结与课后练习</a:t>
            </a:r>
            <a:endParaRPr/>
          </a:p>
        </p:txBody>
      </p:sp>
      <p:sp>
        <p:nvSpPr>
          <p:cNvPr id="270" name="" descr="{&quot;isTemplate&quot;:true,&quot;type&quot;:&quot;text&quot;}"/>
          <p:cNvSpPr txBox="1"/>
          <p:nvPr/>
        </p:nvSpPr>
        <p:spPr>
          <a:xfrm rot="0" flipH="0" flipV="0">
            <a:off x="4991100" y="6096000"/>
            <a:ext cx="6591300" cy="190500"/>
          </a:xfrm>
          <a:prstGeom prst="rect"/>
        </p:spPr>
        <p:txBody>
          <a:bodyPr wrap="none" lIns="0" tIns="0" rIns="0" bIns="0"/>
          <a:p>
            <a:pPr>
              <a:lnSpc>
                <a:spcPct val="100000"/>
              </a:lnSpc>
            </a:pPr>
            <a:r>
              <a:rPr lang="zh-CN" sz="1200">
                <a:solidFill>
                  <a:srgbClr val="5C6D7D"/>
                </a:solidFill>
                <a:latin typeface="Microsoft YaHei"/>
                <a:ea typeface="Microsoft YaHei"/>
              </a:rPr>
              <a:t>同场真题「尊师重教」课后练手</a:t>
            </a:r>
            <a:endParaRPr/>
          </a:p>
        </p:txBody>
      </p:sp>
      <p:sp>
        <p:nvSpPr>
          <p:cNvPr id="271"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272"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02 / 19</a:t>
            </a:r>
            <a:endParaRPr/>
          </a:p>
        </p:txBody>
      </p:sp>
    </p:spTree>
  </p:cSld>
</p:sld>
</file>

<file path=ppt/slides/slide3.xml><?xml version="1.0" encoding="utf-8"?>
<p:sld xmlns:p="http://schemas.openxmlformats.org/presentationml/2006/main" xmlns:a="http://schemas.openxmlformats.org/drawingml/2006/main">
  <p:cSld>
    <p:spTree>
      <p:nvGrpSpPr>
        <p:cNvPr id="273" name="" descr="&lt;Slide style={{ width: 1280, height: 720, padding: 0, background: 'linear-gradient(135deg, #2B6B6F 0%, #3E8A8E 100%)', overflow: 'hidden' }}&gt;&#10;  &lt;Text style={{ position: 'absolute', right: 40, top: 30, fontSize: 300, fontWeight: 'bold', color: 'rgba(255,255,255,0.08)' }}&gt;01&lt;/Text&gt;&#10;  &lt;Box style={{ position: 'absolute', left: 96, top: 236, flexDirection: 'column' }}&gt;&#10;    &lt;Text style={{ fontSize: 104, fontWeight: 'bold', color: '#FFFFFF', opacity: 0.95, lineHeight: 1 }}&gt;01&lt;/Text&gt;&#10;    &lt;Text style={{ fontSize: 54, fontWeight: 'bold', color: '#FFFFFF', marginTop: 18 }}&gt;题型速览&lt;/Text&gt;&#10;    &lt;Box style={{ width: 72, height: 6, background: 'rgba(255,255,255,0.6)', marginTop: 26 }} /&gt;&#10;    &lt;Text style={{ fontSize: 20, color: '#FFFFFF', opacity: 0.85, marginTop: 24, letterSpacing: 3 }}&gt;考什么 · 怎么评分 · 题材落在哪&lt;/Text&gt;&#10;  &lt;/Box&gt;&#10;  &lt;Box style={{ position: 'absolute', right: 64, bottom: 28, flexDirection: 'row', alignItems: 'center', gap: 16 }}&gt;&#10;    &lt;Text style={{ fontSize: 14, color: 'rgba(255,255,255,0.7)' }}&gt;四级翻译真题精讲 · 张浩英语课堂&lt;/Text&gt;&#10;    &lt;Text style={{ fontSize: 14, color: 'rgba(255,255,255,0.7)' }}&gt;03 / 19&lt;/Text&gt;&#10;  &lt;/Box&gt;&#10;&lt;/Slide&gt;&#10;"/>
        <p:cNvGrpSpPr/>
        <p:nvPr/>
      </p:nvGrpSpPr>
      <p:grpSpPr>
        <a:xfrm>
          <a:off x="0" y="0"/>
          <a:ext cx="0" cy="0"/>
          <a:chOff x="0" y="0"/>
          <a:chExt cx="0" cy="0"/>
        </a:xfrm>
      </p:grpSpPr>
      <p:sp>
        <p:nvSpPr>
          <p:cNvPr id="274" name=""/>
          <p:cNvSpPr/>
          <p:nvPr/>
        </p:nvSpPr>
        <p:spPr>
          <a:xfrm rot="0" flipH="0" flipV="0">
            <a:off x="0" y="0"/>
            <a:ext cx="12192000" cy="6858000"/>
          </a:xfrm>
          <a:prstGeom prst="rect">
            <a:avLst/>
          </a:prstGeom>
          <a:gradFill>
            <a:gsLst>
              <a:gs pos="0">
                <a:srgbClr val="2B6B6F"/>
              </a:gs>
              <a:gs pos="100000">
                <a:srgbClr val="3E8A8E"/>
              </a:gs>
            </a:gsLst>
            <a:lin ang="2700000" scaled="1"/>
          </a:gradFill>
          <a:ln/>
        </p:spPr>
        <p:txBody>
          <a:bodyPr/>
          <a:p/>
        </p:txBody>
      </p:sp>
      <p:sp>
        <p:nvSpPr>
          <p:cNvPr id="275" name="" descr="{&quot;isTemplate&quot;:true,&quot;type&quot;:&quot;text&quot;}"/>
          <p:cNvSpPr txBox="1"/>
          <p:nvPr/>
        </p:nvSpPr>
        <p:spPr>
          <a:xfrm rot="0" flipH="0" flipV="0">
            <a:off x="8277225" y="285750"/>
            <a:ext cx="3533775" cy="3429000"/>
          </a:xfrm>
          <a:prstGeom prst="rect"/>
        </p:spPr>
        <p:txBody>
          <a:bodyPr wrap="none" lIns="0" tIns="0" rIns="0" bIns="0"/>
          <a:p>
            <a:pPr>
              <a:lnSpc>
                <a:spcPct val="100000"/>
              </a:lnSpc>
            </a:pPr>
            <a:r>
              <a:rPr lang="en-US" sz="22500" b="1">
                <a:solidFill>
                  <a:srgbClr val="FFFFFF">
                    <a:alpha val="8000"/>
                  </a:srgbClr>
                </a:solidFill>
                <a:latin typeface="Microsoft YaHei"/>
                <a:ea typeface="Microsoft YaHei"/>
              </a:rPr>
              <a:t>01</a:t>
            </a:r>
            <a:endParaRPr/>
          </a:p>
        </p:txBody>
      </p:sp>
      <p:sp>
        <p:nvSpPr>
          <p:cNvPr id="276" name="" descr="{&quot;isTemplate&quot;:true,&quot;type&quot;:&quot;text&quot;}"/>
          <p:cNvSpPr txBox="1"/>
          <p:nvPr/>
        </p:nvSpPr>
        <p:spPr>
          <a:xfrm rot="0" flipH="0" flipV="0">
            <a:off x="914400" y="3609975"/>
            <a:ext cx="3124200" cy="619125"/>
          </a:xfrm>
          <a:prstGeom prst="rect"/>
        </p:spPr>
        <p:txBody>
          <a:bodyPr wrap="none" lIns="0" tIns="0" rIns="0" bIns="0"/>
          <a:p>
            <a:pPr>
              <a:lnSpc>
                <a:spcPct val="100000"/>
              </a:lnSpc>
            </a:pPr>
            <a:r>
              <a:rPr lang="zh-CN" sz="4050" b="1">
                <a:solidFill>
                  <a:srgbClr val="FFFFFF"/>
                </a:solidFill>
                <a:latin typeface="Microsoft YaHei"/>
                <a:ea typeface="Microsoft YaHei"/>
              </a:rPr>
              <a:t>题型速览</a:t>
            </a:r>
            <a:endParaRPr/>
          </a:p>
        </p:txBody>
      </p:sp>
      <p:sp>
        <p:nvSpPr>
          <p:cNvPr id="277" name=""/>
          <p:cNvSpPr/>
          <p:nvPr/>
        </p:nvSpPr>
        <p:spPr>
          <a:xfrm rot="0" flipH="0" flipV="0">
            <a:off x="914400" y="4476750"/>
            <a:ext cx="685800" cy="57150"/>
          </a:xfrm>
          <a:prstGeom prst="rect">
            <a:avLst/>
          </a:prstGeom>
          <a:solidFill>
            <a:srgbClr val="FFFFFF">
              <a:alpha val="60000"/>
            </a:srgbClr>
          </a:solidFill>
          <a:ln/>
        </p:spPr>
        <p:txBody>
          <a:bodyPr/>
          <a:p/>
        </p:txBody>
      </p:sp>
      <p:sp>
        <p:nvSpPr>
          <p:cNvPr id="278" name="" descr="{&quot;isTemplate&quot;:true,&quot;type&quot;:&quot;text&quot;}"/>
          <p:cNvSpPr txBox="1"/>
          <p:nvPr/>
        </p:nvSpPr>
        <p:spPr>
          <a:xfrm rot="0" flipH="0" flipV="0">
            <a:off x="914400" y="2247900"/>
            <a:ext cx="3124200" cy="1190625"/>
          </a:xfrm>
          <a:prstGeom prst="rect"/>
        </p:spPr>
        <p:txBody>
          <a:bodyPr wrap="none" lIns="0" tIns="0" rIns="0" bIns="0"/>
          <a:p>
            <a:pPr>
              <a:lnSpc>
                <a:spcPct val="100000"/>
              </a:lnSpc>
            </a:pPr>
            <a:r>
              <a:rPr lang="en-US" sz="7800" b="1">
                <a:solidFill>
                  <a:srgbClr val="FFFFFF">
                    <a:alpha val="95000"/>
                  </a:srgbClr>
                </a:solidFill>
                <a:latin typeface="Microsoft YaHei"/>
                <a:ea typeface="Microsoft YaHei"/>
              </a:rPr>
              <a:t>01</a:t>
            </a:r>
            <a:endParaRPr/>
          </a:p>
        </p:txBody>
      </p:sp>
      <p:sp>
        <p:nvSpPr>
          <p:cNvPr id="279" name="" descr="{&quot;isTemplate&quot;:true,&quot;type&quot;:&quot;text&quot;}"/>
          <p:cNvSpPr txBox="1"/>
          <p:nvPr/>
        </p:nvSpPr>
        <p:spPr>
          <a:xfrm rot="0" flipH="0" flipV="0">
            <a:off x="914400" y="4762500"/>
            <a:ext cx="3124200" cy="228600"/>
          </a:xfrm>
          <a:prstGeom prst="rect"/>
        </p:spPr>
        <p:txBody>
          <a:bodyPr wrap="none" lIns="0" tIns="0" rIns="0" bIns="0"/>
          <a:p>
            <a:pPr>
              <a:lnSpc>
                <a:spcPct val="100000"/>
              </a:lnSpc>
            </a:pPr>
            <a:r>
              <a:rPr lang="zh-CN" sz="1500" spc="225">
                <a:solidFill>
                  <a:srgbClr val="FFFFFF">
                    <a:alpha val="85000"/>
                  </a:srgbClr>
                </a:solidFill>
                <a:latin typeface="Microsoft YaHei"/>
                <a:ea typeface="Microsoft YaHei"/>
              </a:rPr>
              <a:t>考什么</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怎么评分</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题材落在哪</a:t>
            </a:r>
            <a:endParaRPr/>
          </a:p>
        </p:txBody>
      </p:sp>
      <p:sp>
        <p:nvSpPr>
          <p:cNvPr id="280" name="" descr="{&quot;isTemplate&quot;:true,&quot;type&quot;:&quot;text&quot;}"/>
          <p:cNvSpPr txBox="1"/>
          <p:nvPr/>
        </p:nvSpPr>
        <p:spPr>
          <a:xfrm rot="0" flipH="0" flipV="0">
            <a:off x="8991600" y="6429375"/>
            <a:ext cx="1981200" cy="161925"/>
          </a:xfrm>
          <a:prstGeom prst="rect"/>
        </p:spPr>
        <p:txBody>
          <a:bodyPr wrap="none" lIns="0" tIns="0" rIns="0" bIns="0"/>
          <a:p>
            <a:pPr>
              <a:lnSpc>
                <a:spcPct val="100000"/>
              </a:lnSpc>
            </a:pPr>
            <a:r>
              <a:rPr lang="zh-CN" sz="1050">
                <a:solidFill>
                  <a:srgbClr val="FFFFFF">
                    <a:alpha val="70000"/>
                  </a:srgbClr>
                </a:solidFill>
                <a:latin typeface="Microsoft YaHei"/>
                <a:ea typeface="Microsoft YaHei"/>
              </a:rPr>
              <a:t>四级翻译真题精讲</a:t>
            </a:r>
            <a:r>
              <a:rPr lang="en-US" sz="1050">
                <a:solidFill>
                  <a:srgbClr val="FFFFFF">
                    <a:alpha val="70000"/>
                  </a:srgbClr>
                </a:solidFill>
                <a:latin typeface="Microsoft YaHei"/>
                <a:ea typeface="Microsoft YaHei"/>
              </a:rPr>
              <a:t> · </a:t>
            </a:r>
            <a:r>
              <a:rPr lang="zh-CN" sz="1050">
                <a:solidFill>
                  <a:srgbClr val="FFFFFF">
                    <a:alpha val="70000"/>
                  </a:srgbClr>
                </a:solidFill>
                <a:latin typeface="Microsoft YaHei"/>
                <a:ea typeface="Microsoft YaHei"/>
              </a:rPr>
              <a:t>张浩英语课堂</a:t>
            </a:r>
            <a:endParaRPr/>
          </a:p>
        </p:txBody>
      </p:sp>
      <p:sp>
        <p:nvSpPr>
          <p:cNvPr id="281" name="" descr="{&quot;isTemplate&quot;:true,&quot;type&quot;:&quot;text&quot;}"/>
          <p:cNvSpPr txBox="1"/>
          <p:nvPr/>
        </p:nvSpPr>
        <p:spPr>
          <a:xfrm rot="0" flipH="0" flipV="0">
            <a:off x="11125200" y="6429375"/>
            <a:ext cx="457200" cy="161925"/>
          </a:xfrm>
          <a:prstGeom prst="rect"/>
        </p:spPr>
        <p:txBody>
          <a:bodyPr wrap="none" lIns="0" tIns="0" rIns="0" bIns="0"/>
          <a:p>
            <a:pPr>
              <a:lnSpc>
                <a:spcPct val="100000"/>
              </a:lnSpc>
            </a:pPr>
            <a:r>
              <a:rPr lang="en-US" sz="1050">
                <a:solidFill>
                  <a:srgbClr val="FFFFFF">
                    <a:alpha val="70000"/>
                  </a:srgbClr>
                </a:solidFill>
                <a:latin typeface="Microsoft YaHei"/>
                <a:ea typeface="Microsoft YaHei"/>
              </a:rPr>
              <a:t>03 / 19</a:t>
            </a:r>
            <a:endParaRPr/>
          </a:p>
        </p:txBody>
      </p:sp>
    </p:spTree>
  </p:cSld>
</p:sld>
</file>

<file path=ppt/slides/slide4.xml><?xml version="1.0" encoding="utf-8"?>
<p:sld xmlns:p="http://schemas.openxmlformats.org/presentationml/2006/main" xmlns:a="http://schemas.openxmlformats.org/drawingml/2006/main">
  <p:cSld>
    <p:spTree>
      <p:nvGrpSpPr>
        <p:cNvPr id="282" name="" descr="&lt;Slide style={{ width: 1280, height: 720, padding: '20px 64px', background: '#FFFFFF', flexDirection: 'column' }}&gt;&#10;  &lt;Box style={{ height: 96, flexDirection: 'column', justifyContent: 'center' }}&gt;&#10;    &lt;Text style={{ fontSize: 34, fontWeight: 'bold', color: '#22303C' }}&gt;考核要求与评分标准&lt;/Text&gt;&#10;    &lt;Box style={{ width: 64, height: 5, background: '#2B6B6F', marginTop: 10 }} /&gt;&#10;  &lt;/Box&gt;&#10;  &lt;Box style={{ flex: 1, flexDirection: 'row', gap: 30, paddingTop: 10 }}&gt;&#10;    &lt;Box style={{ width: 430, flexDirection: 'column', gap: 18 }}&gt;&#10;      &lt;Box style={{ background: '#E8F1F0', borderRadius: 10, padding: '22px 24px', flex: 1 }}&gt;&#10;        &lt;Text style={{ fontSize: 22, fontWeight: 'bold', color: '#2B6B6F', marginBottom: 14 }}&gt;考核要求&lt;/Text&gt;&#10;        {[&#10;          '30 分钟内将 140–160 字的汉语段落译成英语',&#10;          '能运用基本的翻译策略',&#10;          '表达准确、语句通顺、句式和用词较为恰当',&#10;        ].map((s, i) =&gt; (&#10;          &lt;Box key={i} style={{ flexDirection: 'row', gap: 10, marginBottom: 12, alignItems: 'flex-start' }}&gt;&#10;            &lt;Box style={{ width: 7, height: 7, borderRadius: 4, background: '#2B6B6F', marginTop: 10 }} /&gt;&#10;            &lt;Text style={{ fontSize: 19, color: '#22303C', lineHeight: 1.55, flex: 1 }}&gt;{s}&lt;/Text&gt;&#10;          &lt;/Box&gt;&#10;        ))}&#10;        &lt;Text style={{ fontSize: 14, color: '#5C6D7D', marginTop: 6 }}&gt;——《全国大学英语四、六级考试大纲（2016年修订版）》&lt;/Text&gt;&#10;      &lt;/Box&gt;&#10;      &lt;Box style={{ flexDirection: 'row', gap: 14 }}&gt;&#10;        {[&#10;          { n: '30', u: '分钟' },&#10;          { n: '140–160', u: '字' },&#10;          { n: '15', u: '分' },&#10;        ].map((s, i) =&gt; (&#10;          &lt;Box key={i} style={{ flex: 1, background: '#FFFFFF', border: '1px solid #E8F1F0', borderRadius: 10, padding: '14px 10px', alignItems: 'center' }}&gt;&#10;            &lt;Text style={{ fontSize: 30, fontWeight: 'bold', color: '#2B6B6F' }}&gt;{s.n}&lt;/Text&gt;&#10;            &lt;Text style={{ fontSize: 14, color: '#5C6D7D', marginTop: 4 }}&gt;{s.u}&lt;/Text&gt;&#10;          &lt;/Box&gt;&#10;        ))}&#10;      &lt;/Box&gt;&#10;    &lt;/Box&gt;&#10;    &lt;Box style={{ flex: 1, flexDirection: 'column', gap: 10 }}&gt;&#10;      &lt;Box style={{ flexDirection: 'row', gap: 14, paddingHorizontal: 16 }}&gt;&#10;        &lt;Text style={{ fontSize: 16, fontWeight: 'bold', color: '#5C6D7D', width: 120 }}&gt;档次&lt;/Text&gt;&#10;        &lt;Text style={{ fontSize: 16, fontWeight: 'bold', color: '#5C6D7D', flex: 1 }}&gt;档次描述（总体印象评分）&lt;/Text&gt;&#10;      &lt;/Box&gt;&#10;      {[&#10;        { g: '13–15 分', d: '译文准确表达了原文的意思，流畅、结构清晰、用词贴切，基本无语言错误', hot: true },&#10;        { g: '10–12 分', d: '基本表达了原文的意思，结构较清晰、语言通顺，但有少量语言错误', hot: false },&#10;        { g: '7–9 分', d: '勉强表达了原文的意思，连贯性一般，语言错误相当多，其中有一些是严重错误', hot: false },&#10;        { g: '4–6 分', d: '仅表达了一小部分原文的意思，连贯性差，有相当多的严重语言错误', hot: false },&#10;        { g: '1–3 分', d: '除个别词语或句子外，基本没有表达原文的意思', hot: false },&#10;      ].map((r, i) =&gt; (&#10;        &lt;Box key={i} style={{ flexDirection: 'row', gap: 14, alignItems: 'center', background: r.hot ? '#2B6B6F' : (i % 2 === 0 ? '#F7FBFA' : '#FFFFFF'), borderRadius: 8, padding: '14px 16px', flex: 1 }}&gt;&#10;          &lt;Text style={{ fontSize: 19, fontWeight: 'bold', color: r.hot ? '#FFFFFF' : '#2B6B6F', width: 106 }}&gt;{r.g}&lt;/Text&gt;&#10;          &lt;Text style={{ fontSize: 16, color: r.hot ? '#FFFFFF' : '#22303C', lineHeight: 1.45, flex: 1 }}&gt;{r.d}&lt;/Text&gt;&#10;        &lt;/Box&gt;&#10;      ))}&#10;      &lt;Box style={{ flexDirection: 'row', alignItems: 'center', gap: 10, marginTop: 4 }}&gt;&#10;        &lt;Box style={{ width: 8, height: 8, borderRadius: 4, background: '#C0392B' }} /&gt;&#10;        &lt;Text style={{ fontSize: 17, color: '#22303C' }}&gt;&#10;          评分看&lt;span style={{ fontWeight: 'bold', color: '#C0392B' }}&gt;整体印象&lt;/span&gt;——主干译对、时态单复不出错，比堆难词更容易进入 11 分档。&#10;        &lt;/Text&gt;&#10;      &lt;/Box&gt;&#10;    &lt;/Box&gt;&#10;  &lt;/Box&gt;&#10;  &lt;Box style={{ height: 40, flexDirection: 'row', justifyContent: 'space-between', alignItems: 'center' }}&gt;&#10;    &lt;Text style={{ fontSize: 14, color: '#5C6D7D' }}&gt;四级翻译真题精讲 · 张浩英语课堂&lt;/Text&gt;&#10;    &lt;Text style={{ fontSize: 14, color: '#5C6D7D' }}&gt;04 / 19&lt;/Text&gt;&#10;  &lt;/Box&gt;&#10;&lt;/Slide&gt;&#10;"/>
        <p:cNvGrpSpPr/>
        <p:nvPr/>
      </p:nvGrpSpPr>
      <p:grpSpPr>
        <a:xfrm>
          <a:off x="0" y="0"/>
          <a:ext cx="0" cy="0"/>
          <a:chOff x="0" y="0"/>
          <a:chExt cx="0" cy="0"/>
        </a:xfrm>
      </p:grpSpPr>
      <p:sp>
        <p:nvSpPr>
          <p:cNvPr id="283" name=""/>
          <p:cNvSpPr/>
          <p:nvPr/>
        </p:nvSpPr>
        <p:spPr>
          <a:xfrm rot="0" flipH="0" flipV="0">
            <a:off x="0" y="0"/>
            <a:ext cx="12192000" cy="6858000"/>
          </a:xfrm>
          <a:prstGeom prst="rect">
            <a:avLst/>
          </a:prstGeom>
          <a:solidFill>
            <a:srgbClr val="FFFFFF"/>
          </a:solidFill>
          <a:ln/>
        </p:spPr>
        <p:txBody>
          <a:bodyPr/>
          <a:p/>
        </p:txBody>
      </p:sp>
      <p:sp>
        <p:nvSpPr>
          <p:cNvPr id="284"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考核要求与评分标准</a:t>
            </a:r>
            <a:endParaRPr/>
          </a:p>
        </p:txBody>
      </p:sp>
      <p:sp>
        <p:nvSpPr>
          <p:cNvPr id="285" name=""/>
          <p:cNvSpPr/>
          <p:nvPr/>
        </p:nvSpPr>
        <p:spPr>
          <a:xfrm rot="0" flipH="0" flipV="0">
            <a:off x="609600" y="866775"/>
            <a:ext cx="609600" cy="47625"/>
          </a:xfrm>
          <a:prstGeom prst="rect">
            <a:avLst/>
          </a:prstGeom>
          <a:solidFill>
            <a:srgbClr val="2B6B6F"/>
          </a:solidFill>
          <a:ln/>
        </p:spPr>
        <p:txBody>
          <a:bodyPr/>
          <a:p/>
        </p:txBody>
      </p:sp>
      <p:sp>
        <p:nvSpPr>
          <p:cNvPr id="286" name=""/>
          <p:cNvSpPr/>
          <p:nvPr/>
        </p:nvSpPr>
        <p:spPr>
          <a:xfrm rot="0" flipH="0" flipV="0">
            <a:off x="609600" y="1200150"/>
            <a:ext cx="4095750" cy="3762375"/>
          </a:xfrm>
          <a:prstGeom prst="roundRect">
            <a:avLst>
              <a:gd name="adj" fmla="val 2532"/>
            </a:avLst>
          </a:prstGeom>
          <a:solidFill>
            <a:srgbClr val="E8F1F0"/>
          </a:solidFill>
          <a:ln/>
        </p:spPr>
        <p:txBody>
          <a:bodyPr/>
          <a:p/>
        </p:txBody>
      </p:sp>
      <p:sp>
        <p:nvSpPr>
          <p:cNvPr id="287" name="" descr="{&quot;isTemplate&quot;:true,&quot;type&quot;:&quot;text&quot;}"/>
          <p:cNvSpPr txBox="1"/>
          <p:nvPr/>
        </p:nvSpPr>
        <p:spPr>
          <a:xfrm rot="0" flipH="0" flipV="0">
            <a:off x="838200" y="1409700"/>
            <a:ext cx="3638550" cy="257175"/>
          </a:xfrm>
          <a:prstGeom prst="rect"/>
        </p:spPr>
        <p:txBody>
          <a:bodyPr wrap="none" lIns="0" tIns="0" rIns="0" bIns="0"/>
          <a:p>
            <a:pPr>
              <a:lnSpc>
                <a:spcPct val="100000"/>
              </a:lnSpc>
            </a:pPr>
            <a:r>
              <a:rPr lang="zh-CN" sz="1650" b="1">
                <a:solidFill>
                  <a:srgbClr val="2B6B6F"/>
                </a:solidFill>
                <a:latin typeface="Microsoft YaHei"/>
                <a:ea typeface="Microsoft YaHei"/>
              </a:rPr>
              <a:t>考核要求</a:t>
            </a:r>
            <a:endParaRPr/>
          </a:p>
        </p:txBody>
      </p:sp>
      <p:sp>
        <p:nvSpPr>
          <p:cNvPr id="288" name=""/>
          <p:cNvSpPr/>
          <p:nvPr/>
        </p:nvSpPr>
        <p:spPr>
          <a:xfrm rot="0" flipH="0" flipV="0">
            <a:off x="838200" y="1895475"/>
            <a:ext cx="66675" cy="66675"/>
          </a:xfrm>
          <a:prstGeom prst="roundRect">
            <a:avLst>
              <a:gd name="adj" fmla="val 57143"/>
            </a:avLst>
          </a:prstGeom>
          <a:solidFill>
            <a:srgbClr val="2B6B6F"/>
          </a:solidFill>
          <a:ln/>
        </p:spPr>
        <p:txBody>
          <a:bodyPr/>
          <a:p/>
        </p:txBody>
      </p:sp>
      <p:sp>
        <p:nvSpPr>
          <p:cNvPr id="289" name="" descr="{&quot;isTemplate&quot;:true,&quot;type&quot;:&quot;text&quot;}"/>
          <p:cNvSpPr txBox="1"/>
          <p:nvPr/>
        </p:nvSpPr>
        <p:spPr>
          <a:xfrm rot="0" flipH="0" flipV="0">
            <a:off x="1000125" y="1800225"/>
            <a:ext cx="3476625" cy="676275"/>
          </a:xfrm>
          <a:prstGeom prst="rect"/>
        </p:spPr>
        <p:txBody>
          <a:bodyPr wrap="square" lIns="0" tIns="0" rIns="0" bIns="0">
            <a:normAutofit/>
          </a:bodyPr>
          <a:p>
            <a:pPr>
              <a:lnSpc>
                <a:spcPct val="155000"/>
              </a:lnSpc>
            </a:pPr>
            <a:r>
              <a:rPr lang="en-US" sz="1425">
                <a:solidFill>
                  <a:srgbClr val="22303C"/>
                </a:solidFill>
                <a:latin typeface="Microsoft YaHei"/>
                <a:ea typeface="Microsoft YaHei"/>
              </a:rPr>
              <a:t>30 </a:t>
            </a:r>
            <a:r>
              <a:rPr lang="zh-CN" sz="1425">
                <a:solidFill>
                  <a:srgbClr val="22303C"/>
                </a:solidFill>
                <a:latin typeface="Microsoft YaHei"/>
                <a:ea typeface="Microsoft YaHei"/>
              </a:rPr>
              <a:t>分钟内将</a:t>
            </a:r>
            <a:r>
              <a:rPr lang="en-US" sz="1425">
                <a:solidFill>
                  <a:srgbClr val="22303C"/>
                </a:solidFill>
                <a:latin typeface="Microsoft YaHei"/>
                <a:ea typeface="Microsoft YaHei"/>
              </a:rPr>
              <a:t> 140–160 </a:t>
            </a:r>
            <a:r>
              <a:rPr lang="zh-CN" sz="1425">
                <a:solidFill>
                  <a:srgbClr val="22303C"/>
                </a:solidFill>
                <a:latin typeface="Microsoft YaHei"/>
                <a:ea typeface="Microsoft YaHei"/>
              </a:rPr>
              <a:t>字的汉语段落译成英语</a:t>
            </a:r>
            <a:endParaRPr/>
          </a:p>
        </p:txBody>
      </p:sp>
      <p:sp>
        <p:nvSpPr>
          <p:cNvPr id="290" name=""/>
          <p:cNvSpPr/>
          <p:nvPr/>
        </p:nvSpPr>
        <p:spPr>
          <a:xfrm rot="0" flipH="0" flipV="0">
            <a:off x="838200" y="2686050"/>
            <a:ext cx="66675" cy="66675"/>
          </a:xfrm>
          <a:prstGeom prst="roundRect">
            <a:avLst>
              <a:gd name="adj" fmla="val 57143"/>
            </a:avLst>
          </a:prstGeom>
          <a:solidFill>
            <a:srgbClr val="2B6B6F"/>
          </a:solidFill>
          <a:ln/>
        </p:spPr>
        <p:txBody>
          <a:bodyPr/>
          <a:p/>
        </p:txBody>
      </p:sp>
      <p:sp>
        <p:nvSpPr>
          <p:cNvPr id="291" name="" descr="{&quot;isTemplate&quot;:true,&quot;type&quot;:&quot;text&quot;}"/>
          <p:cNvSpPr txBox="1"/>
          <p:nvPr/>
        </p:nvSpPr>
        <p:spPr>
          <a:xfrm rot="0" flipH="0" flipV="0">
            <a:off x="1000125" y="2590800"/>
            <a:ext cx="3476625" cy="342900"/>
          </a:xfrm>
          <a:prstGeom prst="rect"/>
        </p:spPr>
        <p:txBody>
          <a:bodyPr wrap="none" lIns="0" tIns="0" rIns="0" bIns="0"/>
          <a:p>
            <a:pPr>
              <a:lnSpc>
                <a:spcPct val="155000"/>
              </a:lnSpc>
            </a:pPr>
            <a:r>
              <a:rPr lang="zh-CN" sz="1425">
                <a:solidFill>
                  <a:srgbClr val="22303C"/>
                </a:solidFill>
                <a:latin typeface="Microsoft YaHei"/>
                <a:ea typeface="Microsoft YaHei"/>
              </a:rPr>
              <a:t>能运用基本的翻译策略</a:t>
            </a:r>
            <a:endParaRPr/>
          </a:p>
        </p:txBody>
      </p:sp>
      <p:sp>
        <p:nvSpPr>
          <p:cNvPr id="292" name=""/>
          <p:cNvSpPr/>
          <p:nvPr/>
        </p:nvSpPr>
        <p:spPr>
          <a:xfrm rot="0" flipH="0" flipV="0">
            <a:off x="838200" y="3143250"/>
            <a:ext cx="66675" cy="66675"/>
          </a:xfrm>
          <a:prstGeom prst="roundRect">
            <a:avLst>
              <a:gd name="adj" fmla="val 57143"/>
            </a:avLst>
          </a:prstGeom>
          <a:solidFill>
            <a:srgbClr val="2B6B6F"/>
          </a:solidFill>
          <a:ln/>
        </p:spPr>
        <p:txBody>
          <a:bodyPr/>
          <a:p/>
        </p:txBody>
      </p:sp>
      <p:sp>
        <p:nvSpPr>
          <p:cNvPr id="293" name="" descr="{&quot;isTemplate&quot;:true,&quot;type&quot;:&quot;text&quot;}"/>
          <p:cNvSpPr txBox="1"/>
          <p:nvPr/>
        </p:nvSpPr>
        <p:spPr>
          <a:xfrm rot="0" flipH="0" flipV="0">
            <a:off x="1000125" y="3048000"/>
            <a:ext cx="3476625" cy="342900"/>
          </a:xfrm>
          <a:prstGeom prst="rect"/>
        </p:spPr>
        <p:txBody>
          <a:bodyPr wrap="none" lIns="0" tIns="0" rIns="0" bIns="0"/>
          <a:p>
            <a:pPr>
              <a:lnSpc>
                <a:spcPct val="155000"/>
              </a:lnSpc>
            </a:pPr>
            <a:r>
              <a:rPr lang="zh-CN" sz="1425">
                <a:solidFill>
                  <a:srgbClr val="22303C"/>
                </a:solidFill>
                <a:latin typeface="Microsoft YaHei"/>
                <a:ea typeface="Microsoft YaHei"/>
              </a:rPr>
              <a:t>表达准确、语句通顺、句式和用词较为恰当</a:t>
            </a:r>
            <a:endParaRPr/>
          </a:p>
        </p:txBody>
      </p:sp>
      <p:sp>
        <p:nvSpPr>
          <p:cNvPr id="294" name="" descr="{&quot;isTemplate&quot;:true,&quot;type&quot;:&quot;text&quot;}"/>
          <p:cNvSpPr txBox="1"/>
          <p:nvPr/>
        </p:nvSpPr>
        <p:spPr>
          <a:xfrm rot="0" flipH="0" flipV="0">
            <a:off x="838200" y="3562350"/>
            <a:ext cx="3638550" cy="161925"/>
          </a:xfrm>
          <a:prstGeom prst="rect"/>
        </p:spPr>
        <p:txBody>
          <a:bodyPr wrap="none" lIns="0" tIns="0" rIns="0" bIns="0"/>
          <a:p>
            <a:pPr>
              <a:lnSpc>
                <a:spcPct val="100000"/>
              </a:lnSpc>
            </a:pPr>
            <a:r>
              <a:rPr lang="zh-CN" sz="1050">
                <a:solidFill>
                  <a:srgbClr val="5C6D7D"/>
                </a:solidFill>
                <a:latin typeface="Microsoft YaHei"/>
                <a:ea typeface="Microsoft YaHei"/>
              </a:rPr>
              <a:t>——《全国大学英语四、六级考试大纲（</a:t>
            </a:r>
            <a:r>
              <a:rPr lang="en-US" sz="1050">
                <a:solidFill>
                  <a:srgbClr val="5C6D7D"/>
                </a:solidFill>
                <a:latin typeface="Microsoft YaHei"/>
                <a:ea typeface="Microsoft YaHei"/>
              </a:rPr>
              <a:t>2016</a:t>
            </a:r>
            <a:r>
              <a:rPr lang="zh-CN" sz="1050">
                <a:solidFill>
                  <a:srgbClr val="5C6D7D"/>
                </a:solidFill>
                <a:latin typeface="Microsoft YaHei"/>
                <a:ea typeface="Microsoft YaHei"/>
              </a:rPr>
              <a:t>年修订版）》</a:t>
            </a:r>
            <a:endParaRPr/>
          </a:p>
        </p:txBody>
      </p:sp>
      <p:sp>
        <p:nvSpPr>
          <p:cNvPr id="295" name=""/>
          <p:cNvSpPr/>
          <p:nvPr/>
        </p:nvSpPr>
        <p:spPr>
          <a:xfrm rot="0" flipH="0" flipV="0">
            <a:off x="609600" y="5133975"/>
            <a:ext cx="1276350" cy="1152525"/>
          </a:xfrm>
          <a:prstGeom prst="roundRect">
            <a:avLst>
              <a:gd name="adj" fmla="val 8264"/>
            </a:avLst>
          </a:prstGeom>
          <a:solidFill>
            <a:srgbClr val="FFFFFF"/>
          </a:solidFill>
          <a:ln w="12700">
            <a:solidFill>
              <a:srgbClr val="E8F1F0"/>
            </a:solidFill>
            <a:prstDash val="solid"/>
          </a:ln>
        </p:spPr>
        <p:txBody>
          <a:bodyPr/>
          <a:p/>
        </p:txBody>
      </p:sp>
      <p:sp>
        <p:nvSpPr>
          <p:cNvPr id="296" name="" descr="{&quot;isTemplate&quot;:true,&quot;type&quot;:&quot;text&quot;}"/>
          <p:cNvSpPr txBox="1"/>
          <p:nvPr/>
        </p:nvSpPr>
        <p:spPr>
          <a:xfrm rot="0" flipH="0" flipV="0">
            <a:off x="1066800" y="5267325"/>
            <a:ext cx="361950" cy="342900"/>
          </a:xfrm>
          <a:prstGeom prst="rect"/>
        </p:spPr>
        <p:txBody>
          <a:bodyPr wrap="none" lIns="0" tIns="0" rIns="0" bIns="0"/>
          <a:p>
            <a:pPr>
              <a:lnSpc>
                <a:spcPct val="100000"/>
              </a:lnSpc>
            </a:pPr>
            <a:r>
              <a:rPr lang="en-US" sz="2250" b="1">
                <a:solidFill>
                  <a:srgbClr val="2B6B6F"/>
                </a:solidFill>
                <a:latin typeface="Microsoft YaHei"/>
                <a:ea typeface="Microsoft YaHei"/>
              </a:rPr>
              <a:t>30</a:t>
            </a:r>
            <a:endParaRPr/>
          </a:p>
        </p:txBody>
      </p:sp>
      <p:sp>
        <p:nvSpPr>
          <p:cNvPr id="297" name="" descr="{&quot;isTemplate&quot;:true,&quot;type&quot;:&quot;text&quot;}"/>
          <p:cNvSpPr txBox="1"/>
          <p:nvPr/>
        </p:nvSpPr>
        <p:spPr>
          <a:xfrm rot="0" flipH="0" flipV="0">
            <a:off x="1114425" y="5648325"/>
            <a:ext cx="266700" cy="161925"/>
          </a:xfrm>
          <a:prstGeom prst="rect"/>
        </p:spPr>
        <p:txBody>
          <a:bodyPr wrap="none" lIns="0" tIns="0" rIns="0" bIns="0"/>
          <a:p>
            <a:pPr>
              <a:lnSpc>
                <a:spcPct val="100000"/>
              </a:lnSpc>
            </a:pPr>
            <a:r>
              <a:rPr lang="zh-CN" sz="1050">
                <a:solidFill>
                  <a:srgbClr val="5C6D7D"/>
                </a:solidFill>
                <a:latin typeface="Microsoft YaHei"/>
                <a:ea typeface="Microsoft YaHei"/>
              </a:rPr>
              <a:t>分钟</a:t>
            </a:r>
            <a:endParaRPr/>
          </a:p>
        </p:txBody>
      </p:sp>
      <p:sp>
        <p:nvSpPr>
          <p:cNvPr id="298" name=""/>
          <p:cNvSpPr/>
          <p:nvPr/>
        </p:nvSpPr>
        <p:spPr>
          <a:xfrm rot="0" flipH="0" flipV="0">
            <a:off x="2019300" y="5133975"/>
            <a:ext cx="1276350" cy="1152525"/>
          </a:xfrm>
          <a:prstGeom prst="roundRect">
            <a:avLst>
              <a:gd name="adj" fmla="val 8264"/>
            </a:avLst>
          </a:prstGeom>
          <a:solidFill>
            <a:srgbClr val="FFFFFF"/>
          </a:solidFill>
          <a:ln w="12700">
            <a:solidFill>
              <a:srgbClr val="E8F1F0"/>
            </a:solidFill>
            <a:prstDash val="solid"/>
          </a:ln>
        </p:spPr>
        <p:txBody>
          <a:bodyPr/>
          <a:p/>
        </p:txBody>
      </p:sp>
      <p:sp>
        <p:nvSpPr>
          <p:cNvPr id="299" name="" descr="{&quot;isTemplate&quot;:true,&quot;type&quot;:&quot;text&quot;}"/>
          <p:cNvSpPr txBox="1"/>
          <p:nvPr/>
        </p:nvSpPr>
        <p:spPr>
          <a:xfrm rot="0" flipH="0" flipV="0">
            <a:off x="2114550" y="5267325"/>
            <a:ext cx="1085850" cy="685800"/>
          </a:xfrm>
          <a:prstGeom prst="rect"/>
        </p:spPr>
        <p:txBody>
          <a:bodyPr wrap="square" lIns="0" tIns="0" rIns="0" bIns="0">
            <a:normAutofit/>
          </a:bodyPr>
          <a:p>
            <a:pPr>
              <a:lnSpc>
                <a:spcPct val="100000"/>
              </a:lnSpc>
            </a:pPr>
            <a:r>
              <a:rPr lang="en-US" sz="2250" b="1">
                <a:solidFill>
                  <a:srgbClr val="2B6B6F"/>
                </a:solidFill>
                <a:latin typeface="Microsoft YaHei"/>
                <a:ea typeface="Microsoft YaHei"/>
              </a:rPr>
              <a:t>140–160</a:t>
            </a:r>
            <a:endParaRPr/>
          </a:p>
        </p:txBody>
      </p:sp>
      <p:sp>
        <p:nvSpPr>
          <p:cNvPr id="300" name="" descr="{&quot;isTemplate&quot;:true,&quot;type&quot;:&quot;text&quot;}"/>
          <p:cNvSpPr txBox="1"/>
          <p:nvPr/>
        </p:nvSpPr>
        <p:spPr>
          <a:xfrm rot="0" flipH="0" flipV="0">
            <a:off x="2590800" y="5991225"/>
            <a:ext cx="133350" cy="161925"/>
          </a:xfrm>
          <a:prstGeom prst="rect"/>
        </p:spPr>
        <p:txBody>
          <a:bodyPr wrap="none" lIns="0" tIns="0" rIns="0" bIns="0"/>
          <a:p>
            <a:pPr>
              <a:lnSpc>
                <a:spcPct val="100000"/>
              </a:lnSpc>
            </a:pPr>
            <a:r>
              <a:rPr lang="zh-CN" sz="1050">
                <a:solidFill>
                  <a:srgbClr val="5C6D7D"/>
                </a:solidFill>
                <a:latin typeface="Microsoft YaHei"/>
                <a:ea typeface="Microsoft YaHei"/>
              </a:rPr>
              <a:t>字</a:t>
            </a:r>
            <a:endParaRPr/>
          </a:p>
        </p:txBody>
      </p:sp>
      <p:sp>
        <p:nvSpPr>
          <p:cNvPr id="301" name=""/>
          <p:cNvSpPr/>
          <p:nvPr/>
        </p:nvSpPr>
        <p:spPr>
          <a:xfrm rot="0" flipH="0" flipV="0">
            <a:off x="3429000" y="5133975"/>
            <a:ext cx="1276350" cy="1152525"/>
          </a:xfrm>
          <a:prstGeom prst="roundRect">
            <a:avLst>
              <a:gd name="adj" fmla="val 8264"/>
            </a:avLst>
          </a:prstGeom>
          <a:solidFill>
            <a:srgbClr val="FFFFFF"/>
          </a:solidFill>
          <a:ln w="12700">
            <a:solidFill>
              <a:srgbClr val="E8F1F0"/>
            </a:solidFill>
            <a:prstDash val="solid"/>
          </a:ln>
        </p:spPr>
        <p:txBody>
          <a:bodyPr/>
          <a:p/>
        </p:txBody>
      </p:sp>
      <p:sp>
        <p:nvSpPr>
          <p:cNvPr id="302" name="" descr="{&quot;isTemplate&quot;:true,&quot;type&quot;:&quot;text&quot;}"/>
          <p:cNvSpPr txBox="1"/>
          <p:nvPr/>
        </p:nvSpPr>
        <p:spPr>
          <a:xfrm rot="0" flipH="0" flipV="0">
            <a:off x="3886200" y="5267325"/>
            <a:ext cx="361950" cy="342900"/>
          </a:xfrm>
          <a:prstGeom prst="rect"/>
        </p:spPr>
        <p:txBody>
          <a:bodyPr wrap="none" lIns="0" tIns="0" rIns="0" bIns="0"/>
          <a:p>
            <a:pPr>
              <a:lnSpc>
                <a:spcPct val="100000"/>
              </a:lnSpc>
            </a:pPr>
            <a:r>
              <a:rPr lang="en-US" sz="2250" b="1">
                <a:solidFill>
                  <a:srgbClr val="2B6B6F"/>
                </a:solidFill>
                <a:latin typeface="Microsoft YaHei"/>
                <a:ea typeface="Microsoft YaHei"/>
              </a:rPr>
              <a:t>15</a:t>
            </a:r>
            <a:endParaRPr/>
          </a:p>
        </p:txBody>
      </p:sp>
      <p:sp>
        <p:nvSpPr>
          <p:cNvPr id="303" name="" descr="{&quot;isTemplate&quot;:true,&quot;type&quot;:&quot;text&quot;}"/>
          <p:cNvSpPr txBox="1"/>
          <p:nvPr/>
        </p:nvSpPr>
        <p:spPr>
          <a:xfrm rot="0" flipH="0" flipV="0">
            <a:off x="4000500" y="5648325"/>
            <a:ext cx="133350" cy="161925"/>
          </a:xfrm>
          <a:prstGeom prst="rect"/>
        </p:spPr>
        <p:txBody>
          <a:bodyPr wrap="none" lIns="0" tIns="0" rIns="0" bIns="0"/>
          <a:p>
            <a:pPr>
              <a:lnSpc>
                <a:spcPct val="100000"/>
              </a:lnSpc>
            </a:pPr>
            <a:r>
              <a:rPr lang="zh-CN" sz="1050">
                <a:solidFill>
                  <a:srgbClr val="5C6D7D"/>
                </a:solidFill>
                <a:latin typeface="Microsoft YaHei"/>
                <a:ea typeface="Microsoft YaHei"/>
              </a:rPr>
              <a:t>分</a:t>
            </a:r>
            <a:endParaRPr/>
          </a:p>
        </p:txBody>
      </p:sp>
      <p:sp>
        <p:nvSpPr>
          <p:cNvPr id="304" name="" descr="{&quot;isTemplate&quot;:true,&quot;type&quot;:&quot;text&quot;}"/>
          <p:cNvSpPr txBox="1"/>
          <p:nvPr/>
        </p:nvSpPr>
        <p:spPr>
          <a:xfrm rot="0" flipH="0" flipV="0">
            <a:off x="4991100" y="1200150"/>
            <a:ext cx="1143000" cy="190500"/>
          </a:xfrm>
          <a:prstGeom prst="rect"/>
        </p:spPr>
        <p:txBody>
          <a:bodyPr wrap="none" lIns="0" tIns="0" rIns="0" bIns="0"/>
          <a:p>
            <a:pPr>
              <a:lnSpc>
                <a:spcPct val="100000"/>
              </a:lnSpc>
            </a:pPr>
            <a:r>
              <a:rPr lang="zh-CN" sz="1200" b="1">
                <a:solidFill>
                  <a:srgbClr val="5C6D7D"/>
                </a:solidFill>
                <a:latin typeface="Microsoft YaHei"/>
                <a:ea typeface="Microsoft YaHei"/>
              </a:rPr>
              <a:t>档次</a:t>
            </a:r>
            <a:endParaRPr/>
          </a:p>
        </p:txBody>
      </p:sp>
      <p:sp>
        <p:nvSpPr>
          <p:cNvPr id="305" name="" descr="{&quot;isTemplate&quot;:true,&quot;type&quot;:&quot;text&quot;}"/>
          <p:cNvSpPr txBox="1"/>
          <p:nvPr/>
        </p:nvSpPr>
        <p:spPr>
          <a:xfrm rot="0" flipH="0" flipV="0">
            <a:off x="6267450" y="1200150"/>
            <a:ext cx="5314950" cy="190500"/>
          </a:xfrm>
          <a:prstGeom prst="rect"/>
        </p:spPr>
        <p:txBody>
          <a:bodyPr wrap="none" lIns="0" tIns="0" rIns="0" bIns="0"/>
          <a:p>
            <a:pPr>
              <a:lnSpc>
                <a:spcPct val="100000"/>
              </a:lnSpc>
            </a:pPr>
            <a:r>
              <a:rPr lang="zh-CN" sz="1200" b="1">
                <a:solidFill>
                  <a:srgbClr val="5C6D7D"/>
                </a:solidFill>
                <a:latin typeface="Microsoft YaHei"/>
                <a:ea typeface="Microsoft YaHei"/>
              </a:rPr>
              <a:t>档次描述（总体印象评分）</a:t>
            </a:r>
            <a:endParaRPr/>
          </a:p>
        </p:txBody>
      </p:sp>
      <p:sp>
        <p:nvSpPr>
          <p:cNvPr id="306" name=""/>
          <p:cNvSpPr/>
          <p:nvPr/>
        </p:nvSpPr>
        <p:spPr>
          <a:xfrm rot="0" flipH="0" flipV="0">
            <a:off x="4991100" y="1485900"/>
            <a:ext cx="6591300" cy="762000"/>
          </a:xfrm>
          <a:prstGeom prst="roundRect">
            <a:avLst>
              <a:gd name="adj" fmla="val 10000"/>
            </a:avLst>
          </a:prstGeom>
          <a:solidFill>
            <a:srgbClr val="2B6B6F"/>
          </a:solidFill>
          <a:ln/>
        </p:spPr>
        <p:txBody>
          <a:bodyPr/>
          <a:p/>
        </p:txBody>
      </p:sp>
      <p:sp>
        <p:nvSpPr>
          <p:cNvPr id="307" name="" descr="{&quot;isTemplate&quot;:true,&quot;type&quot;:&quot;text&quot;}"/>
          <p:cNvSpPr txBox="1"/>
          <p:nvPr/>
        </p:nvSpPr>
        <p:spPr>
          <a:xfrm rot="0" flipH="0" flipV="0">
            <a:off x="5143500" y="1762125"/>
            <a:ext cx="1009650" cy="219075"/>
          </a:xfrm>
          <a:prstGeom prst="rect"/>
        </p:spPr>
        <p:txBody>
          <a:bodyPr wrap="none" lIns="0" tIns="0" rIns="0" bIns="0"/>
          <a:p>
            <a:pPr>
              <a:lnSpc>
                <a:spcPct val="100000"/>
              </a:lnSpc>
            </a:pPr>
            <a:r>
              <a:rPr lang="en-US" sz="1425" b="1">
                <a:solidFill>
                  <a:srgbClr val="FFFFFF"/>
                </a:solidFill>
                <a:latin typeface="Microsoft YaHei"/>
                <a:ea typeface="Microsoft YaHei"/>
              </a:rPr>
              <a:t>13–15 </a:t>
            </a:r>
            <a:r>
              <a:rPr lang="zh-CN" sz="1425" b="1">
                <a:solidFill>
                  <a:srgbClr val="FFFFFF"/>
                </a:solidFill>
                <a:latin typeface="Microsoft YaHei"/>
                <a:ea typeface="Microsoft YaHei"/>
              </a:rPr>
              <a:t>分</a:t>
            </a:r>
            <a:endParaRPr/>
          </a:p>
        </p:txBody>
      </p:sp>
      <p:sp>
        <p:nvSpPr>
          <p:cNvPr id="308" name="" descr="{&quot;isTemplate&quot;:true,&quot;type&quot;:&quot;text&quot;}"/>
          <p:cNvSpPr txBox="1"/>
          <p:nvPr/>
        </p:nvSpPr>
        <p:spPr>
          <a:xfrm rot="0" flipH="0" flipV="0">
            <a:off x="6286500" y="1733550"/>
            <a:ext cx="5143500" cy="266700"/>
          </a:xfrm>
          <a:prstGeom prst="rect"/>
        </p:spPr>
        <p:txBody>
          <a:bodyPr wrap="none" lIns="0" tIns="0" rIns="0" bIns="0"/>
          <a:p>
            <a:pPr>
              <a:lnSpc>
                <a:spcPct val="145000"/>
              </a:lnSpc>
            </a:pPr>
            <a:r>
              <a:rPr lang="zh-CN" sz="1200">
                <a:solidFill>
                  <a:srgbClr val="FFFFFF"/>
                </a:solidFill>
                <a:latin typeface="Microsoft YaHei"/>
                <a:ea typeface="Microsoft YaHei"/>
              </a:rPr>
              <a:t>译文准确表达了原文的意思，流畅、结构清晰、用词贴切，基本无语言错误</a:t>
            </a:r>
            <a:endParaRPr/>
          </a:p>
        </p:txBody>
      </p:sp>
      <p:sp>
        <p:nvSpPr>
          <p:cNvPr id="309" name=""/>
          <p:cNvSpPr/>
          <p:nvPr/>
        </p:nvSpPr>
        <p:spPr>
          <a:xfrm rot="0" flipH="0" flipV="0">
            <a:off x="4991100" y="2343150"/>
            <a:ext cx="6591300" cy="762000"/>
          </a:xfrm>
          <a:prstGeom prst="roundRect">
            <a:avLst>
              <a:gd name="adj" fmla="val 10000"/>
            </a:avLst>
          </a:prstGeom>
          <a:solidFill>
            <a:srgbClr val="FFFFFF"/>
          </a:solidFill>
          <a:ln/>
        </p:spPr>
        <p:txBody>
          <a:bodyPr/>
          <a:p/>
        </p:txBody>
      </p:sp>
      <p:sp>
        <p:nvSpPr>
          <p:cNvPr id="310" name="" descr="{&quot;isTemplate&quot;:true,&quot;type&quot;:&quot;text&quot;}"/>
          <p:cNvSpPr txBox="1"/>
          <p:nvPr/>
        </p:nvSpPr>
        <p:spPr>
          <a:xfrm rot="0" flipH="0" flipV="0">
            <a:off x="5143500" y="2619375"/>
            <a:ext cx="1009650" cy="219075"/>
          </a:xfrm>
          <a:prstGeom prst="rect"/>
        </p:spPr>
        <p:txBody>
          <a:bodyPr wrap="none" lIns="0" tIns="0" rIns="0" bIns="0"/>
          <a:p>
            <a:pPr>
              <a:lnSpc>
                <a:spcPct val="100000"/>
              </a:lnSpc>
            </a:pPr>
            <a:r>
              <a:rPr lang="en-US" sz="1425" b="1">
                <a:solidFill>
                  <a:srgbClr val="2B6B6F"/>
                </a:solidFill>
                <a:latin typeface="Microsoft YaHei"/>
                <a:ea typeface="Microsoft YaHei"/>
              </a:rPr>
              <a:t>10–12 </a:t>
            </a:r>
            <a:r>
              <a:rPr lang="zh-CN" sz="1425" b="1">
                <a:solidFill>
                  <a:srgbClr val="2B6B6F"/>
                </a:solidFill>
                <a:latin typeface="Microsoft YaHei"/>
                <a:ea typeface="Microsoft YaHei"/>
              </a:rPr>
              <a:t>分</a:t>
            </a:r>
            <a:endParaRPr/>
          </a:p>
        </p:txBody>
      </p:sp>
      <p:sp>
        <p:nvSpPr>
          <p:cNvPr id="311" name="" descr="{&quot;isTemplate&quot;:true,&quot;type&quot;:&quot;text&quot;}"/>
          <p:cNvSpPr txBox="1"/>
          <p:nvPr/>
        </p:nvSpPr>
        <p:spPr>
          <a:xfrm rot="0" flipH="0" flipV="0">
            <a:off x="6286500" y="2590800"/>
            <a:ext cx="5143500" cy="266700"/>
          </a:xfrm>
          <a:prstGeom prst="rect"/>
        </p:spPr>
        <p:txBody>
          <a:bodyPr wrap="none" lIns="0" tIns="0" rIns="0" bIns="0"/>
          <a:p>
            <a:pPr>
              <a:lnSpc>
                <a:spcPct val="145000"/>
              </a:lnSpc>
            </a:pPr>
            <a:r>
              <a:rPr lang="zh-CN" sz="1200">
                <a:solidFill>
                  <a:srgbClr val="22303C"/>
                </a:solidFill>
                <a:latin typeface="Microsoft YaHei"/>
                <a:ea typeface="Microsoft YaHei"/>
              </a:rPr>
              <a:t>基本表达了原文的意思，结构较清晰、语言通顺，但有少量语言错误</a:t>
            </a:r>
            <a:endParaRPr/>
          </a:p>
        </p:txBody>
      </p:sp>
      <p:sp>
        <p:nvSpPr>
          <p:cNvPr id="312" name=""/>
          <p:cNvSpPr/>
          <p:nvPr/>
        </p:nvSpPr>
        <p:spPr>
          <a:xfrm rot="0" flipH="0" flipV="0">
            <a:off x="4991100" y="3200400"/>
            <a:ext cx="6591300" cy="1038225"/>
          </a:xfrm>
          <a:prstGeom prst="roundRect">
            <a:avLst>
              <a:gd name="adj" fmla="val 7339"/>
            </a:avLst>
          </a:prstGeom>
          <a:solidFill>
            <a:srgbClr val="F7FBFA"/>
          </a:solidFill>
          <a:ln/>
        </p:spPr>
        <p:txBody>
          <a:bodyPr/>
          <a:p/>
        </p:txBody>
      </p:sp>
      <p:sp>
        <p:nvSpPr>
          <p:cNvPr id="313" name="" descr="{&quot;isTemplate&quot;:true,&quot;type&quot;:&quot;text&quot;}"/>
          <p:cNvSpPr txBox="1"/>
          <p:nvPr/>
        </p:nvSpPr>
        <p:spPr>
          <a:xfrm rot="0" flipH="0" flipV="0">
            <a:off x="5143500" y="3609975"/>
            <a:ext cx="1009650" cy="219075"/>
          </a:xfrm>
          <a:prstGeom prst="rect"/>
        </p:spPr>
        <p:txBody>
          <a:bodyPr wrap="none" lIns="0" tIns="0" rIns="0" bIns="0"/>
          <a:p>
            <a:pPr>
              <a:lnSpc>
                <a:spcPct val="100000"/>
              </a:lnSpc>
            </a:pPr>
            <a:r>
              <a:rPr lang="en-US" sz="1425" b="1">
                <a:solidFill>
                  <a:srgbClr val="2B6B6F"/>
                </a:solidFill>
                <a:latin typeface="Microsoft YaHei"/>
                <a:ea typeface="Microsoft YaHei"/>
              </a:rPr>
              <a:t>7–9 </a:t>
            </a:r>
            <a:r>
              <a:rPr lang="zh-CN" sz="1425" b="1">
                <a:solidFill>
                  <a:srgbClr val="2B6B6F"/>
                </a:solidFill>
                <a:latin typeface="Microsoft YaHei"/>
                <a:ea typeface="Microsoft YaHei"/>
              </a:rPr>
              <a:t>分</a:t>
            </a:r>
            <a:endParaRPr/>
          </a:p>
        </p:txBody>
      </p:sp>
      <p:sp>
        <p:nvSpPr>
          <p:cNvPr id="314" name="" descr="{&quot;isTemplate&quot;:true,&quot;type&quot;:&quot;text&quot;}"/>
          <p:cNvSpPr txBox="1"/>
          <p:nvPr/>
        </p:nvSpPr>
        <p:spPr>
          <a:xfrm rot="0" flipH="0" flipV="0">
            <a:off x="6286500" y="3457575"/>
            <a:ext cx="5143500" cy="533400"/>
          </a:xfrm>
          <a:prstGeom prst="rect"/>
        </p:spPr>
        <p:txBody>
          <a:bodyPr wrap="square" lIns="0" tIns="0" rIns="0" bIns="0">
            <a:normAutofit/>
          </a:bodyPr>
          <a:p>
            <a:pPr>
              <a:lnSpc>
                <a:spcPct val="145000"/>
              </a:lnSpc>
            </a:pPr>
            <a:r>
              <a:rPr lang="zh-CN" sz="1200">
                <a:solidFill>
                  <a:srgbClr val="22303C"/>
                </a:solidFill>
                <a:latin typeface="Microsoft YaHei"/>
                <a:ea typeface="Microsoft YaHei"/>
              </a:rPr>
              <a:t>勉强表达了原文的意思，连贯性一般，语言错误相当多，其中有一些是严重错误</a:t>
            </a:r>
            <a:endParaRPr/>
          </a:p>
        </p:txBody>
      </p:sp>
      <p:sp>
        <p:nvSpPr>
          <p:cNvPr id="315" name=""/>
          <p:cNvSpPr/>
          <p:nvPr/>
        </p:nvSpPr>
        <p:spPr>
          <a:xfrm rot="0" flipH="0" flipV="0">
            <a:off x="4991100" y="4333875"/>
            <a:ext cx="6591300" cy="762000"/>
          </a:xfrm>
          <a:prstGeom prst="roundRect">
            <a:avLst>
              <a:gd name="adj" fmla="val 10000"/>
            </a:avLst>
          </a:prstGeom>
          <a:solidFill>
            <a:srgbClr val="FFFFFF"/>
          </a:solidFill>
          <a:ln/>
        </p:spPr>
        <p:txBody>
          <a:bodyPr/>
          <a:p/>
        </p:txBody>
      </p:sp>
      <p:sp>
        <p:nvSpPr>
          <p:cNvPr id="316" name="" descr="{&quot;isTemplate&quot;:true,&quot;type&quot;:&quot;text&quot;}"/>
          <p:cNvSpPr txBox="1"/>
          <p:nvPr/>
        </p:nvSpPr>
        <p:spPr>
          <a:xfrm rot="0" flipH="0" flipV="0">
            <a:off x="5143500" y="4610100"/>
            <a:ext cx="1009650" cy="219075"/>
          </a:xfrm>
          <a:prstGeom prst="rect"/>
        </p:spPr>
        <p:txBody>
          <a:bodyPr wrap="none" lIns="0" tIns="0" rIns="0" bIns="0"/>
          <a:p>
            <a:pPr>
              <a:lnSpc>
                <a:spcPct val="100000"/>
              </a:lnSpc>
            </a:pPr>
            <a:r>
              <a:rPr lang="en-US" sz="1425" b="1">
                <a:solidFill>
                  <a:srgbClr val="2B6B6F"/>
                </a:solidFill>
                <a:latin typeface="Microsoft YaHei"/>
                <a:ea typeface="Microsoft YaHei"/>
              </a:rPr>
              <a:t>4–6 </a:t>
            </a:r>
            <a:r>
              <a:rPr lang="zh-CN" sz="1425" b="1">
                <a:solidFill>
                  <a:srgbClr val="2B6B6F"/>
                </a:solidFill>
                <a:latin typeface="Microsoft YaHei"/>
                <a:ea typeface="Microsoft YaHei"/>
              </a:rPr>
              <a:t>分</a:t>
            </a:r>
            <a:endParaRPr/>
          </a:p>
        </p:txBody>
      </p:sp>
      <p:sp>
        <p:nvSpPr>
          <p:cNvPr id="317" name="" descr="{&quot;isTemplate&quot;:true,&quot;type&quot;:&quot;text&quot;}"/>
          <p:cNvSpPr txBox="1"/>
          <p:nvPr/>
        </p:nvSpPr>
        <p:spPr>
          <a:xfrm rot="0" flipH="0" flipV="0">
            <a:off x="6286500" y="4581525"/>
            <a:ext cx="5143500" cy="266700"/>
          </a:xfrm>
          <a:prstGeom prst="rect"/>
        </p:spPr>
        <p:txBody>
          <a:bodyPr wrap="none" lIns="0" tIns="0" rIns="0" bIns="0"/>
          <a:p>
            <a:pPr>
              <a:lnSpc>
                <a:spcPct val="145000"/>
              </a:lnSpc>
            </a:pPr>
            <a:r>
              <a:rPr lang="zh-CN" sz="1200">
                <a:solidFill>
                  <a:srgbClr val="22303C"/>
                </a:solidFill>
                <a:latin typeface="Microsoft YaHei"/>
                <a:ea typeface="Microsoft YaHei"/>
              </a:rPr>
              <a:t>仅表达了一小部分原文的意思，连贯性差，有相当多的严重语言错误</a:t>
            </a:r>
            <a:endParaRPr/>
          </a:p>
        </p:txBody>
      </p:sp>
      <p:sp>
        <p:nvSpPr>
          <p:cNvPr id="318" name=""/>
          <p:cNvSpPr/>
          <p:nvPr/>
        </p:nvSpPr>
        <p:spPr>
          <a:xfrm rot="0" flipH="0" flipV="0">
            <a:off x="4991100" y="5191125"/>
            <a:ext cx="6591300" cy="762000"/>
          </a:xfrm>
          <a:prstGeom prst="roundRect">
            <a:avLst>
              <a:gd name="adj" fmla="val 10000"/>
            </a:avLst>
          </a:prstGeom>
          <a:solidFill>
            <a:srgbClr val="F7FBFA"/>
          </a:solidFill>
          <a:ln/>
        </p:spPr>
        <p:txBody>
          <a:bodyPr/>
          <a:p/>
        </p:txBody>
      </p:sp>
      <p:sp>
        <p:nvSpPr>
          <p:cNvPr id="319" name="" descr="{&quot;isTemplate&quot;:true,&quot;type&quot;:&quot;text&quot;}"/>
          <p:cNvSpPr txBox="1"/>
          <p:nvPr/>
        </p:nvSpPr>
        <p:spPr>
          <a:xfrm rot="0" flipH="0" flipV="0">
            <a:off x="5143500" y="5467350"/>
            <a:ext cx="1009650" cy="219075"/>
          </a:xfrm>
          <a:prstGeom prst="rect"/>
        </p:spPr>
        <p:txBody>
          <a:bodyPr wrap="none" lIns="0" tIns="0" rIns="0" bIns="0"/>
          <a:p>
            <a:pPr>
              <a:lnSpc>
                <a:spcPct val="100000"/>
              </a:lnSpc>
            </a:pPr>
            <a:r>
              <a:rPr lang="en-US" sz="1425" b="1">
                <a:solidFill>
                  <a:srgbClr val="2B6B6F"/>
                </a:solidFill>
                <a:latin typeface="Microsoft YaHei"/>
                <a:ea typeface="Microsoft YaHei"/>
              </a:rPr>
              <a:t>1–3 </a:t>
            </a:r>
            <a:r>
              <a:rPr lang="zh-CN" sz="1425" b="1">
                <a:solidFill>
                  <a:srgbClr val="2B6B6F"/>
                </a:solidFill>
                <a:latin typeface="Microsoft YaHei"/>
                <a:ea typeface="Microsoft YaHei"/>
              </a:rPr>
              <a:t>分</a:t>
            </a:r>
            <a:endParaRPr/>
          </a:p>
        </p:txBody>
      </p:sp>
      <p:sp>
        <p:nvSpPr>
          <p:cNvPr id="320" name="" descr="{&quot;isTemplate&quot;:true,&quot;type&quot;:&quot;text&quot;}"/>
          <p:cNvSpPr txBox="1"/>
          <p:nvPr/>
        </p:nvSpPr>
        <p:spPr>
          <a:xfrm rot="0" flipH="0" flipV="0">
            <a:off x="6286500" y="5438775"/>
            <a:ext cx="5143500" cy="266700"/>
          </a:xfrm>
          <a:prstGeom prst="rect"/>
        </p:spPr>
        <p:txBody>
          <a:bodyPr wrap="none" lIns="0" tIns="0" rIns="0" bIns="0"/>
          <a:p>
            <a:pPr>
              <a:lnSpc>
                <a:spcPct val="145000"/>
              </a:lnSpc>
            </a:pPr>
            <a:r>
              <a:rPr lang="zh-CN" sz="1200">
                <a:solidFill>
                  <a:srgbClr val="22303C"/>
                </a:solidFill>
                <a:latin typeface="Microsoft YaHei"/>
                <a:ea typeface="Microsoft YaHei"/>
              </a:rPr>
              <a:t>除个别词语或句子外，基本没有表达原文的意思</a:t>
            </a:r>
            <a:endParaRPr/>
          </a:p>
        </p:txBody>
      </p:sp>
      <p:sp>
        <p:nvSpPr>
          <p:cNvPr id="321" name=""/>
          <p:cNvSpPr/>
          <p:nvPr/>
        </p:nvSpPr>
        <p:spPr>
          <a:xfrm rot="0" flipH="0" flipV="0">
            <a:off x="4991100" y="6153150"/>
            <a:ext cx="76200" cy="76200"/>
          </a:xfrm>
          <a:prstGeom prst="roundRect">
            <a:avLst>
              <a:gd name="adj" fmla="val 50000"/>
            </a:avLst>
          </a:prstGeom>
          <a:solidFill>
            <a:srgbClr val="C0392B"/>
          </a:solidFill>
          <a:ln/>
        </p:spPr>
        <p:txBody>
          <a:bodyPr/>
          <a:p/>
        </p:txBody>
      </p:sp>
      <p:sp>
        <p:nvSpPr>
          <p:cNvPr id="322" name="" descr="{&quot;isTemplate&quot;:true,&quot;type&quot;:&quot;text&quot;}"/>
          <p:cNvSpPr txBox="1"/>
          <p:nvPr/>
        </p:nvSpPr>
        <p:spPr>
          <a:xfrm rot="0" flipH="0" flipV="0">
            <a:off x="5162550" y="6086475"/>
            <a:ext cx="5819775" cy="200025"/>
          </a:xfrm>
          <a:prstGeom prst="rect"/>
        </p:spPr>
        <p:txBody>
          <a:bodyPr wrap="none" lIns="0" tIns="0" rIns="0" bIns="0"/>
          <a:p>
            <a:pPr>
              <a:lnSpc>
                <a:spcPct val="100000"/>
              </a:lnSpc>
            </a:pPr>
            <a:r>
              <a:rPr lang="zh-CN" sz="1275">
                <a:solidFill>
                  <a:srgbClr val="22303C"/>
                </a:solidFill>
                <a:latin typeface="Microsoft YaHei"/>
                <a:ea typeface="Microsoft YaHei"/>
              </a:rPr>
              <a:t>评分看</a:t>
            </a:r>
            <a:r>
              <a:rPr lang="zh-CN" sz="1275" b="1">
                <a:solidFill>
                  <a:srgbClr val="C0392B"/>
                </a:solidFill>
                <a:latin typeface="Microsoft YaHei"/>
                <a:ea typeface="Microsoft YaHei"/>
              </a:rPr>
              <a:t>整体印象</a:t>
            </a:r>
            <a:r>
              <a:rPr lang="zh-CN" sz="1275">
                <a:solidFill>
                  <a:srgbClr val="22303C"/>
                </a:solidFill>
                <a:latin typeface="Microsoft YaHei"/>
                <a:ea typeface="Microsoft YaHei"/>
              </a:rPr>
              <a:t>——主干译对、时态单复不出错，比堆难词更容易进入</a:t>
            </a:r>
            <a:r>
              <a:rPr lang="en-US" sz="1275">
                <a:solidFill>
                  <a:srgbClr val="22303C"/>
                </a:solidFill>
                <a:latin typeface="Microsoft YaHei"/>
                <a:ea typeface="Microsoft YaHei"/>
              </a:rPr>
              <a:t> 11 </a:t>
            </a:r>
            <a:r>
              <a:rPr lang="zh-CN" sz="1275">
                <a:solidFill>
                  <a:srgbClr val="22303C"/>
                </a:solidFill>
                <a:latin typeface="Microsoft YaHei"/>
                <a:ea typeface="Microsoft YaHei"/>
              </a:rPr>
              <a:t>分档。</a:t>
            </a:r>
            <a:endParaRPr/>
          </a:p>
        </p:txBody>
      </p:sp>
      <p:sp>
        <p:nvSpPr>
          <p:cNvPr id="323"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324"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04 / 19</a:t>
            </a:r>
            <a:endParaRPr/>
          </a:p>
        </p:txBody>
      </p:sp>
    </p:spTree>
  </p:cSld>
</p:sld>
</file>

<file path=ppt/slides/slide5.xml><?xml version="1.0" encoding="utf-8"?>
<p:sld xmlns:p="http://schemas.openxmlformats.org/presentationml/2006/main" xmlns:a="http://schemas.openxmlformats.org/drawingml/2006/main">
  <p:cSld>
    <p:spTree>
      <p:nvGrpSpPr>
        <p:cNvPr id="325" name="" descr="&lt;Slide style={{ width: 1280, height: 720, padding: '20px 64px', background: '#FFFFFF', flexDirection: 'column' }}&gt;&#10;  &lt;Box style={{ height: 96, flexDirection: 'column', justifyContent: 'center' }}&gt;&#10;    &lt;Text style={{ fontSize: 34, fontWeight: 'bold', color: '#22303C' }}&gt;题材分析：文化类是主战场&lt;/Text&gt;&#10;    &lt;Box style={{ width: 64, height: 5, background: '#2B6B6F', marginTop: 10 }} /&gt;&#10;  &lt;/Box&gt;&#10;  &lt;Box style={{ flex: 1, flexDirection: 'row', gap: 56, paddingTop: 14, alignItems: 'stretch' }}&gt;&#10;    &lt;Box style={{ width: 420, flexDirection: 'column', justifyContent: 'center' }}&gt;&#10;      &lt;Text style={{ fontSize: 18, color: '#5C6D7D', letterSpacing: 2 }}&gt;自 2013 年 12 月起 · 段落汉译英&lt;/Text&gt;&#10;      &lt;Text style={{ fontSize: 92, fontWeight: 'bold', color: '#2B6B6F', lineHeight: 1.15, marginTop: 8 }}&gt;140–160&lt;/Text&gt;&#10;      &lt;Text style={{ fontSize: 30, fontWeight: 'bold', color: '#22303C', marginTop: 4 }}&gt;字 · 30 分钟内译完&lt;/Text&gt;&#10;      &lt;Box style={{ width: 88, height: 6, background: '#C0392B', marginTop: 22 }} /&gt;&#10;      &lt;Text style={{ fontSize: 19, color: '#5C6D7D', lineHeight: 1.7, marginTop: 20 }}&gt;&#10;        平均每句只有约 2 分钟——平时必须掐表训练，考场上不能“想到哪写到哪”。&#10;      &lt;/Text&gt;&#10;    &lt;/Box&gt;&#10;    &lt;Box style={{ flex: 1, flexDirection: 'column', justifyContent: 'center', gap: 20 }}&gt;&#10;      &lt;Text style={{ fontSize: 21, fontWeight: 'bold', color: '#22303C' }}&gt;命题题材集中在「中国文化」——历年真题反复出现：&lt;/Text&gt;&#10;      &lt;Box style={{ flexDirection: 'row', flexWrap: 'wrap', gap: 12 }}&gt;&#10;        {['茶', '中餐', '火锅', '春节团圆饭', '剪纸', '灯笼', '功夫', '风筝', '筷子', '大米', '中国结', '北京烤鸭', '龙井 · 铁观音 · 普洱', '姓氏', '汉语演讲比赛'].map((t, i) =&gt; (&#10;          &lt;Box key={i} style={{ background: '#E8F1F0', borderRadius: 18, paddingHorizontal: 18, paddingVertical: 9 }}&gt;&#10;            &lt;Text style={{ fontSize: 17, color: '#2B6B6F' }}&gt;{t}&lt;/Text&gt;&#10;          &lt;/Box&gt;&#10;        ))}&#10;      &lt;/Box&gt;&#10;      &lt;Box style={{ background: '#F7FBFA', borderLeft: '4px solid #C0392B', borderRadius: 8, padding: '16px 20px' }}&gt;&#10;        &lt;Text style={{ fontSize: 19, color: '#22303C', lineHeight: 1.6 }}&gt;&#10;          今天的两道真题——&lt;span style={{ fontWeight: 'bold', color: '#C0392B' }}&gt;餐桌礼仪、礼尚往来&lt;/span&gt;——正是这一命题传统的延续：&#10;          &lt;span style={{ fontWeight: 'bold' }}&gt;文化负载词（etiquette、hospitality、banquet…）要提前积累&lt;/span&gt;，考场上没有词典可查。&#10;        &lt;/Text&gt;&#10;      &lt;/Box&gt;&#10;    &lt;/Box&gt;&#10;  &lt;/Box&gt;&#10;  &lt;Box style={{ height: 40, flexDirection: 'row', justifyContent: 'space-between', alignItems: 'center' }}&gt;&#10;    &lt;Text style={{ fontSize: 14, color: '#5C6D7D' }}&gt;四级翻译真题精讲 · 张浩英语课堂&lt;/Text&gt;&#10;    &lt;Text style={{ fontSize: 14, color: '#5C6D7D' }}&gt;05 / 19&lt;/Text&gt;&#10;  &lt;/Box&gt;&#10;&lt;/Slide&gt;&#10;"/>
        <p:cNvGrpSpPr/>
        <p:nvPr/>
      </p:nvGrpSpPr>
      <p:grpSpPr>
        <a:xfrm>
          <a:off x="0" y="0"/>
          <a:ext cx="0" cy="0"/>
          <a:chOff x="0" y="0"/>
          <a:chExt cx="0" cy="0"/>
        </a:xfrm>
      </p:grpSpPr>
      <p:sp>
        <p:nvSpPr>
          <p:cNvPr id="326" name=""/>
          <p:cNvSpPr/>
          <p:nvPr/>
        </p:nvSpPr>
        <p:spPr>
          <a:xfrm rot="0" flipH="0" flipV="0">
            <a:off x="0" y="0"/>
            <a:ext cx="12192000" cy="6858000"/>
          </a:xfrm>
          <a:prstGeom prst="rect">
            <a:avLst/>
          </a:prstGeom>
          <a:solidFill>
            <a:srgbClr val="FFFFFF"/>
          </a:solidFill>
          <a:ln/>
        </p:spPr>
        <p:txBody>
          <a:bodyPr/>
          <a:p/>
        </p:txBody>
      </p:sp>
      <p:sp>
        <p:nvSpPr>
          <p:cNvPr id="327"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题材分析：文化类是主战场</a:t>
            </a:r>
            <a:endParaRPr/>
          </a:p>
        </p:txBody>
      </p:sp>
      <p:sp>
        <p:nvSpPr>
          <p:cNvPr id="328" name=""/>
          <p:cNvSpPr/>
          <p:nvPr/>
        </p:nvSpPr>
        <p:spPr>
          <a:xfrm rot="0" flipH="0" flipV="0">
            <a:off x="609600" y="866775"/>
            <a:ext cx="609600" cy="47625"/>
          </a:xfrm>
          <a:prstGeom prst="rect">
            <a:avLst/>
          </a:prstGeom>
          <a:solidFill>
            <a:srgbClr val="2B6B6F"/>
          </a:solidFill>
          <a:ln/>
        </p:spPr>
        <p:txBody>
          <a:bodyPr/>
          <a:p/>
        </p:txBody>
      </p:sp>
      <p:sp>
        <p:nvSpPr>
          <p:cNvPr id="329" name="" descr="{&quot;isTemplate&quot;:true,&quot;type&quot;:&quot;text&quot;}"/>
          <p:cNvSpPr txBox="1"/>
          <p:nvPr/>
        </p:nvSpPr>
        <p:spPr>
          <a:xfrm rot="0" flipH="0" flipV="0">
            <a:off x="609600" y="2228850"/>
            <a:ext cx="4000500" cy="209550"/>
          </a:xfrm>
          <a:prstGeom prst="rect"/>
        </p:spPr>
        <p:txBody>
          <a:bodyPr wrap="none" lIns="0" tIns="0" rIns="0" bIns="0"/>
          <a:p>
            <a:pPr>
              <a:lnSpc>
                <a:spcPct val="100000"/>
              </a:lnSpc>
            </a:pPr>
            <a:r>
              <a:rPr lang="zh-CN" sz="1350" spc="150">
                <a:solidFill>
                  <a:srgbClr val="5C6D7D"/>
                </a:solidFill>
                <a:latin typeface="Microsoft YaHei"/>
                <a:ea typeface="Microsoft YaHei"/>
              </a:rPr>
              <a:t>自</a:t>
            </a:r>
            <a:r>
              <a:rPr lang="en-US" sz="1350" spc="150">
                <a:solidFill>
                  <a:srgbClr val="5C6D7D"/>
                </a:solidFill>
                <a:latin typeface="Microsoft YaHei"/>
                <a:ea typeface="Microsoft YaHei"/>
              </a:rPr>
              <a:t> 2013 </a:t>
            </a:r>
            <a:r>
              <a:rPr lang="zh-CN" sz="1350" spc="150">
                <a:solidFill>
                  <a:srgbClr val="5C6D7D"/>
                </a:solidFill>
                <a:latin typeface="Microsoft YaHei"/>
                <a:ea typeface="Microsoft YaHei"/>
              </a:rPr>
              <a:t>年</a:t>
            </a:r>
            <a:r>
              <a:rPr lang="en-US" sz="1350" spc="150">
                <a:solidFill>
                  <a:srgbClr val="5C6D7D"/>
                </a:solidFill>
                <a:latin typeface="Microsoft YaHei"/>
                <a:ea typeface="Microsoft YaHei"/>
              </a:rPr>
              <a:t> 12 </a:t>
            </a:r>
            <a:r>
              <a:rPr lang="zh-CN" sz="1350" spc="150">
                <a:solidFill>
                  <a:srgbClr val="5C6D7D"/>
                </a:solidFill>
                <a:latin typeface="Microsoft YaHei"/>
                <a:ea typeface="Microsoft YaHei"/>
              </a:rPr>
              <a:t>月起</a:t>
            </a:r>
            <a:r>
              <a:rPr lang="en-US" sz="1350" spc="150">
                <a:solidFill>
                  <a:srgbClr val="5C6D7D"/>
                </a:solidFill>
                <a:latin typeface="Microsoft YaHei"/>
                <a:ea typeface="Microsoft YaHei"/>
              </a:rPr>
              <a:t> · </a:t>
            </a:r>
            <a:r>
              <a:rPr lang="zh-CN" sz="1350" spc="150">
                <a:solidFill>
                  <a:srgbClr val="5C6D7D"/>
                </a:solidFill>
                <a:latin typeface="Microsoft YaHei"/>
                <a:ea typeface="Microsoft YaHei"/>
              </a:rPr>
              <a:t>段落汉译英</a:t>
            </a:r>
            <a:endParaRPr/>
          </a:p>
        </p:txBody>
      </p:sp>
      <p:sp>
        <p:nvSpPr>
          <p:cNvPr id="330" name="" descr="{&quot;isTemplate&quot;:true,&quot;type&quot;:&quot;text&quot;}"/>
          <p:cNvSpPr txBox="1"/>
          <p:nvPr/>
        </p:nvSpPr>
        <p:spPr>
          <a:xfrm rot="0" flipH="0" flipV="0">
            <a:off x="609600" y="2514600"/>
            <a:ext cx="4000500" cy="1209675"/>
          </a:xfrm>
          <a:prstGeom prst="rect"/>
        </p:spPr>
        <p:txBody>
          <a:bodyPr wrap="none" lIns="0" tIns="0" rIns="0" bIns="0"/>
          <a:p>
            <a:pPr>
              <a:lnSpc>
                <a:spcPct val="114999"/>
              </a:lnSpc>
            </a:pPr>
            <a:r>
              <a:rPr lang="en-US" sz="6900" b="1">
                <a:solidFill>
                  <a:srgbClr val="2B6B6F"/>
                </a:solidFill>
                <a:latin typeface="Microsoft YaHei"/>
                <a:ea typeface="Microsoft YaHei"/>
              </a:rPr>
              <a:t>140–160</a:t>
            </a:r>
            <a:endParaRPr/>
          </a:p>
        </p:txBody>
      </p:sp>
      <p:sp>
        <p:nvSpPr>
          <p:cNvPr id="331" name="" descr="{&quot;isTemplate&quot;:true,&quot;type&quot;:&quot;text&quot;}"/>
          <p:cNvSpPr txBox="1"/>
          <p:nvPr/>
        </p:nvSpPr>
        <p:spPr>
          <a:xfrm rot="0" flipH="0" flipV="0">
            <a:off x="609600" y="3762375"/>
            <a:ext cx="4000500" cy="342900"/>
          </a:xfrm>
          <a:prstGeom prst="rect"/>
        </p:spPr>
        <p:txBody>
          <a:bodyPr wrap="none" lIns="0" tIns="0" rIns="0" bIns="0"/>
          <a:p>
            <a:pPr>
              <a:lnSpc>
                <a:spcPct val="100000"/>
              </a:lnSpc>
            </a:pPr>
            <a:r>
              <a:rPr lang="zh-CN" sz="2250" b="1">
                <a:solidFill>
                  <a:srgbClr val="22303C"/>
                </a:solidFill>
                <a:latin typeface="Microsoft YaHei"/>
                <a:ea typeface="Microsoft YaHei"/>
              </a:rPr>
              <a:t>字</a:t>
            </a:r>
            <a:r>
              <a:rPr lang="en-US" sz="2250" b="1">
                <a:solidFill>
                  <a:srgbClr val="22303C"/>
                </a:solidFill>
                <a:latin typeface="Microsoft YaHei"/>
                <a:ea typeface="Microsoft YaHei"/>
              </a:rPr>
              <a:t> · 30 </a:t>
            </a:r>
            <a:r>
              <a:rPr lang="zh-CN" sz="2250" b="1">
                <a:solidFill>
                  <a:srgbClr val="22303C"/>
                </a:solidFill>
                <a:latin typeface="Microsoft YaHei"/>
                <a:ea typeface="Microsoft YaHei"/>
              </a:rPr>
              <a:t>分钟内译完</a:t>
            </a:r>
            <a:endParaRPr/>
          </a:p>
        </p:txBody>
      </p:sp>
      <p:sp>
        <p:nvSpPr>
          <p:cNvPr id="332" name=""/>
          <p:cNvSpPr/>
          <p:nvPr/>
        </p:nvSpPr>
        <p:spPr>
          <a:xfrm rot="0" flipH="0" flipV="0">
            <a:off x="609600" y="4314825"/>
            <a:ext cx="838200" cy="57150"/>
          </a:xfrm>
          <a:prstGeom prst="rect">
            <a:avLst/>
          </a:prstGeom>
          <a:solidFill>
            <a:srgbClr val="C0392B"/>
          </a:solidFill>
          <a:ln/>
        </p:spPr>
        <p:txBody>
          <a:bodyPr/>
          <a:p/>
        </p:txBody>
      </p:sp>
      <p:sp>
        <p:nvSpPr>
          <p:cNvPr id="333" name="" descr="{&quot;isTemplate&quot;:true,&quot;type&quot;:&quot;text&quot;}"/>
          <p:cNvSpPr txBox="1"/>
          <p:nvPr/>
        </p:nvSpPr>
        <p:spPr>
          <a:xfrm rot="0" flipH="0" flipV="0">
            <a:off x="609600" y="4562475"/>
            <a:ext cx="4000500" cy="742950"/>
          </a:xfrm>
          <a:prstGeom prst="rect"/>
        </p:spPr>
        <p:txBody>
          <a:bodyPr wrap="square" lIns="0" tIns="0" rIns="0" bIns="0">
            <a:normAutofit/>
          </a:bodyPr>
          <a:p>
            <a:pPr>
              <a:lnSpc>
                <a:spcPct val="170000"/>
              </a:lnSpc>
            </a:pPr>
            <a:r>
              <a:rPr lang="zh-CN" sz="1425">
                <a:solidFill>
                  <a:srgbClr val="5C6D7D"/>
                </a:solidFill>
                <a:latin typeface="Microsoft YaHei"/>
                <a:ea typeface="Microsoft YaHei"/>
              </a:rPr>
              <a:t>平均每句只有约</a:t>
            </a:r>
            <a:r>
              <a:rPr lang="en-US" sz="1425">
                <a:solidFill>
                  <a:srgbClr val="5C6D7D"/>
                </a:solidFill>
                <a:latin typeface="Microsoft YaHei"/>
                <a:ea typeface="Microsoft YaHei"/>
              </a:rPr>
              <a:t> 2 </a:t>
            </a:r>
            <a:r>
              <a:rPr lang="zh-CN" sz="1425">
                <a:solidFill>
                  <a:srgbClr val="5C6D7D"/>
                </a:solidFill>
                <a:latin typeface="Microsoft YaHei"/>
                <a:ea typeface="Microsoft YaHei"/>
              </a:rPr>
              <a:t>分钟——平时必须掐表训练，考场上不能“想到哪写到哪”。</a:t>
            </a:r>
            <a:endParaRPr/>
          </a:p>
        </p:txBody>
      </p:sp>
      <p:sp>
        <p:nvSpPr>
          <p:cNvPr id="334" name="" descr="{&quot;isTemplate&quot;:true,&quot;type&quot;:&quot;text&quot;}"/>
          <p:cNvSpPr txBox="1"/>
          <p:nvPr/>
        </p:nvSpPr>
        <p:spPr>
          <a:xfrm rot="0" flipH="0" flipV="0">
            <a:off x="5143500" y="2514600"/>
            <a:ext cx="6438900" cy="247650"/>
          </a:xfrm>
          <a:prstGeom prst="rect"/>
        </p:spPr>
        <p:txBody>
          <a:bodyPr wrap="none" lIns="0" tIns="0" rIns="0" bIns="0"/>
          <a:p>
            <a:pPr>
              <a:lnSpc>
                <a:spcPct val="100000"/>
              </a:lnSpc>
            </a:pPr>
            <a:r>
              <a:rPr lang="zh-CN" sz="1575" b="1">
                <a:solidFill>
                  <a:srgbClr val="22303C"/>
                </a:solidFill>
                <a:latin typeface="Microsoft YaHei"/>
                <a:ea typeface="Microsoft YaHei"/>
              </a:rPr>
              <a:t>命题题材集中在「中国文化」——历年真题反复出现：</a:t>
            </a:r>
            <a:endParaRPr/>
          </a:p>
        </p:txBody>
      </p:sp>
      <p:sp>
        <p:nvSpPr>
          <p:cNvPr id="335" name=""/>
          <p:cNvSpPr/>
          <p:nvPr/>
        </p:nvSpPr>
        <p:spPr>
          <a:xfrm rot="0" flipH="0" flipV="0">
            <a:off x="5143500" y="2952750"/>
            <a:ext cx="161925" cy="200025"/>
          </a:xfrm>
          <a:prstGeom prst="roundRect">
            <a:avLst>
              <a:gd name="adj" fmla="val 105882"/>
            </a:avLst>
          </a:prstGeom>
          <a:solidFill>
            <a:srgbClr val="E8F1F0"/>
          </a:solidFill>
          <a:ln/>
        </p:spPr>
        <p:txBody>
          <a:bodyPr/>
          <a:p/>
        </p:txBody>
      </p:sp>
      <p:sp>
        <p:nvSpPr>
          <p:cNvPr id="336" name="" descr="{&quot;isTemplate&quot;:true,&quot;type&quot;:&quot;text&quot;}"/>
          <p:cNvSpPr txBox="1"/>
          <p:nvPr/>
        </p:nvSpPr>
        <p:spPr>
          <a:xfrm rot="0" flipH="0" flipV="0">
            <a:off x="5143500" y="2952750"/>
            <a:ext cx="161925" cy="200025"/>
          </a:xfrm>
          <a:prstGeom prst="rect"/>
        </p:spPr>
        <p:txBody>
          <a:bodyPr wrap="none" lIns="0" tIns="0" rIns="0" bIns="0"/>
          <a:p>
            <a:pPr>
              <a:lnSpc>
                <a:spcPct val="100000"/>
              </a:lnSpc>
            </a:pPr>
            <a:r>
              <a:rPr lang="zh-CN" sz="1275">
                <a:solidFill>
                  <a:srgbClr val="2B6B6F"/>
                </a:solidFill>
                <a:latin typeface="Microsoft YaHei"/>
                <a:ea typeface="Microsoft YaHei"/>
              </a:rPr>
              <a:t>茶</a:t>
            </a:r>
            <a:endParaRPr/>
          </a:p>
        </p:txBody>
      </p:sp>
      <p:sp>
        <p:nvSpPr>
          <p:cNvPr id="337" name=""/>
          <p:cNvSpPr/>
          <p:nvPr/>
        </p:nvSpPr>
        <p:spPr>
          <a:xfrm rot="0" flipH="0" flipV="0">
            <a:off x="5419725" y="2952750"/>
            <a:ext cx="323850" cy="200025"/>
          </a:xfrm>
          <a:prstGeom prst="roundRect">
            <a:avLst>
              <a:gd name="adj" fmla="val 85714"/>
            </a:avLst>
          </a:prstGeom>
          <a:solidFill>
            <a:srgbClr val="E8F1F0"/>
          </a:solidFill>
          <a:ln/>
        </p:spPr>
        <p:txBody>
          <a:bodyPr/>
          <a:p/>
        </p:txBody>
      </p:sp>
      <p:sp>
        <p:nvSpPr>
          <p:cNvPr id="338" name="" descr="{&quot;isTemplate&quot;:true,&quot;type&quot;:&quot;text&quot;}"/>
          <p:cNvSpPr txBox="1"/>
          <p:nvPr/>
        </p:nvSpPr>
        <p:spPr>
          <a:xfrm rot="0" flipH="0" flipV="0">
            <a:off x="5419725" y="2952750"/>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中餐</a:t>
            </a:r>
            <a:endParaRPr/>
          </a:p>
        </p:txBody>
      </p:sp>
      <p:sp>
        <p:nvSpPr>
          <p:cNvPr id="339" name=""/>
          <p:cNvSpPr/>
          <p:nvPr/>
        </p:nvSpPr>
        <p:spPr>
          <a:xfrm rot="0" flipH="0" flipV="0">
            <a:off x="5857875" y="2952750"/>
            <a:ext cx="323850" cy="200025"/>
          </a:xfrm>
          <a:prstGeom prst="roundRect">
            <a:avLst>
              <a:gd name="adj" fmla="val 85714"/>
            </a:avLst>
          </a:prstGeom>
          <a:solidFill>
            <a:srgbClr val="E8F1F0"/>
          </a:solidFill>
          <a:ln/>
        </p:spPr>
        <p:txBody>
          <a:bodyPr/>
          <a:p/>
        </p:txBody>
      </p:sp>
      <p:sp>
        <p:nvSpPr>
          <p:cNvPr id="340" name="" descr="{&quot;isTemplate&quot;:true,&quot;type&quot;:&quot;text&quot;}"/>
          <p:cNvSpPr txBox="1"/>
          <p:nvPr/>
        </p:nvSpPr>
        <p:spPr>
          <a:xfrm rot="0" flipH="0" flipV="0">
            <a:off x="5857875" y="2952750"/>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火锅</a:t>
            </a:r>
            <a:endParaRPr/>
          </a:p>
        </p:txBody>
      </p:sp>
      <p:sp>
        <p:nvSpPr>
          <p:cNvPr id="341" name=""/>
          <p:cNvSpPr/>
          <p:nvPr/>
        </p:nvSpPr>
        <p:spPr>
          <a:xfrm rot="0" flipH="0" flipV="0">
            <a:off x="6296025" y="2952750"/>
            <a:ext cx="809625" cy="200025"/>
          </a:xfrm>
          <a:prstGeom prst="roundRect">
            <a:avLst>
              <a:gd name="adj" fmla="val 85714"/>
            </a:avLst>
          </a:prstGeom>
          <a:solidFill>
            <a:srgbClr val="E8F1F0"/>
          </a:solidFill>
          <a:ln/>
        </p:spPr>
        <p:txBody>
          <a:bodyPr/>
          <a:p/>
        </p:txBody>
      </p:sp>
      <p:sp>
        <p:nvSpPr>
          <p:cNvPr id="342" name="" descr="{&quot;isTemplate&quot;:true,&quot;type&quot;:&quot;text&quot;}"/>
          <p:cNvSpPr txBox="1"/>
          <p:nvPr/>
        </p:nvSpPr>
        <p:spPr>
          <a:xfrm rot="0" flipH="0" flipV="0">
            <a:off x="6296025" y="2952750"/>
            <a:ext cx="809625" cy="200025"/>
          </a:xfrm>
          <a:prstGeom prst="rect"/>
        </p:spPr>
        <p:txBody>
          <a:bodyPr wrap="none" lIns="0" tIns="0" rIns="0" bIns="0"/>
          <a:p>
            <a:pPr>
              <a:lnSpc>
                <a:spcPct val="100000"/>
              </a:lnSpc>
            </a:pPr>
            <a:r>
              <a:rPr lang="zh-CN" sz="1275">
                <a:solidFill>
                  <a:srgbClr val="2B6B6F"/>
                </a:solidFill>
                <a:latin typeface="Microsoft YaHei"/>
                <a:ea typeface="Microsoft YaHei"/>
              </a:rPr>
              <a:t>春节团圆饭</a:t>
            </a:r>
            <a:endParaRPr/>
          </a:p>
        </p:txBody>
      </p:sp>
      <p:sp>
        <p:nvSpPr>
          <p:cNvPr id="343" name=""/>
          <p:cNvSpPr/>
          <p:nvPr/>
        </p:nvSpPr>
        <p:spPr>
          <a:xfrm rot="0" flipH="0" flipV="0">
            <a:off x="7219950" y="2952750"/>
            <a:ext cx="323850" cy="200025"/>
          </a:xfrm>
          <a:prstGeom prst="roundRect">
            <a:avLst>
              <a:gd name="adj" fmla="val 85714"/>
            </a:avLst>
          </a:prstGeom>
          <a:solidFill>
            <a:srgbClr val="E8F1F0"/>
          </a:solidFill>
          <a:ln/>
        </p:spPr>
        <p:txBody>
          <a:bodyPr/>
          <a:p/>
        </p:txBody>
      </p:sp>
      <p:sp>
        <p:nvSpPr>
          <p:cNvPr id="344" name="" descr="{&quot;isTemplate&quot;:true,&quot;type&quot;:&quot;text&quot;}"/>
          <p:cNvSpPr txBox="1"/>
          <p:nvPr/>
        </p:nvSpPr>
        <p:spPr>
          <a:xfrm rot="0" flipH="0" flipV="0">
            <a:off x="7219950" y="2952750"/>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剪纸</a:t>
            </a:r>
            <a:endParaRPr/>
          </a:p>
        </p:txBody>
      </p:sp>
      <p:sp>
        <p:nvSpPr>
          <p:cNvPr id="345" name=""/>
          <p:cNvSpPr/>
          <p:nvPr/>
        </p:nvSpPr>
        <p:spPr>
          <a:xfrm rot="0" flipH="0" flipV="0">
            <a:off x="7658100" y="2952750"/>
            <a:ext cx="323850" cy="200025"/>
          </a:xfrm>
          <a:prstGeom prst="roundRect">
            <a:avLst>
              <a:gd name="adj" fmla="val 85714"/>
            </a:avLst>
          </a:prstGeom>
          <a:solidFill>
            <a:srgbClr val="E8F1F0"/>
          </a:solidFill>
          <a:ln/>
        </p:spPr>
        <p:txBody>
          <a:bodyPr/>
          <a:p/>
        </p:txBody>
      </p:sp>
      <p:sp>
        <p:nvSpPr>
          <p:cNvPr id="346" name="" descr="{&quot;isTemplate&quot;:true,&quot;type&quot;:&quot;text&quot;}"/>
          <p:cNvSpPr txBox="1"/>
          <p:nvPr/>
        </p:nvSpPr>
        <p:spPr>
          <a:xfrm rot="0" flipH="0" flipV="0">
            <a:off x="7658100" y="2952750"/>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灯笼</a:t>
            </a:r>
            <a:endParaRPr/>
          </a:p>
        </p:txBody>
      </p:sp>
      <p:sp>
        <p:nvSpPr>
          <p:cNvPr id="347" name=""/>
          <p:cNvSpPr/>
          <p:nvPr/>
        </p:nvSpPr>
        <p:spPr>
          <a:xfrm rot="0" flipH="0" flipV="0">
            <a:off x="8096250" y="2952750"/>
            <a:ext cx="323850" cy="200025"/>
          </a:xfrm>
          <a:prstGeom prst="roundRect">
            <a:avLst>
              <a:gd name="adj" fmla="val 85714"/>
            </a:avLst>
          </a:prstGeom>
          <a:solidFill>
            <a:srgbClr val="E8F1F0"/>
          </a:solidFill>
          <a:ln/>
        </p:spPr>
        <p:txBody>
          <a:bodyPr/>
          <a:p/>
        </p:txBody>
      </p:sp>
      <p:sp>
        <p:nvSpPr>
          <p:cNvPr id="348" name="" descr="{&quot;isTemplate&quot;:true,&quot;type&quot;:&quot;text&quot;}"/>
          <p:cNvSpPr txBox="1"/>
          <p:nvPr/>
        </p:nvSpPr>
        <p:spPr>
          <a:xfrm rot="0" flipH="0" flipV="0">
            <a:off x="8096250" y="2952750"/>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功夫</a:t>
            </a:r>
            <a:endParaRPr/>
          </a:p>
        </p:txBody>
      </p:sp>
      <p:sp>
        <p:nvSpPr>
          <p:cNvPr id="349" name=""/>
          <p:cNvSpPr/>
          <p:nvPr/>
        </p:nvSpPr>
        <p:spPr>
          <a:xfrm rot="0" flipH="0" flipV="0">
            <a:off x="8534400" y="2952750"/>
            <a:ext cx="323850" cy="200025"/>
          </a:xfrm>
          <a:prstGeom prst="roundRect">
            <a:avLst>
              <a:gd name="adj" fmla="val 85714"/>
            </a:avLst>
          </a:prstGeom>
          <a:solidFill>
            <a:srgbClr val="E8F1F0"/>
          </a:solidFill>
          <a:ln/>
        </p:spPr>
        <p:txBody>
          <a:bodyPr/>
          <a:p/>
        </p:txBody>
      </p:sp>
      <p:sp>
        <p:nvSpPr>
          <p:cNvPr id="350" name="" descr="{&quot;isTemplate&quot;:true,&quot;type&quot;:&quot;text&quot;}"/>
          <p:cNvSpPr txBox="1"/>
          <p:nvPr/>
        </p:nvSpPr>
        <p:spPr>
          <a:xfrm rot="0" flipH="0" flipV="0">
            <a:off x="8534400" y="2952750"/>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风筝</a:t>
            </a:r>
            <a:endParaRPr/>
          </a:p>
        </p:txBody>
      </p:sp>
      <p:sp>
        <p:nvSpPr>
          <p:cNvPr id="351" name=""/>
          <p:cNvSpPr/>
          <p:nvPr/>
        </p:nvSpPr>
        <p:spPr>
          <a:xfrm rot="0" flipH="0" flipV="0">
            <a:off x="8972550" y="2952750"/>
            <a:ext cx="323850" cy="200025"/>
          </a:xfrm>
          <a:prstGeom prst="roundRect">
            <a:avLst>
              <a:gd name="adj" fmla="val 85714"/>
            </a:avLst>
          </a:prstGeom>
          <a:solidFill>
            <a:srgbClr val="E8F1F0"/>
          </a:solidFill>
          <a:ln/>
        </p:spPr>
        <p:txBody>
          <a:bodyPr/>
          <a:p/>
        </p:txBody>
      </p:sp>
      <p:sp>
        <p:nvSpPr>
          <p:cNvPr id="352" name="" descr="{&quot;isTemplate&quot;:true,&quot;type&quot;:&quot;text&quot;}"/>
          <p:cNvSpPr txBox="1"/>
          <p:nvPr/>
        </p:nvSpPr>
        <p:spPr>
          <a:xfrm rot="0" flipH="0" flipV="0">
            <a:off x="8972550" y="2952750"/>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筷子</a:t>
            </a:r>
            <a:endParaRPr/>
          </a:p>
        </p:txBody>
      </p:sp>
      <p:sp>
        <p:nvSpPr>
          <p:cNvPr id="353" name=""/>
          <p:cNvSpPr/>
          <p:nvPr/>
        </p:nvSpPr>
        <p:spPr>
          <a:xfrm rot="0" flipH="0" flipV="0">
            <a:off x="9410700" y="2952750"/>
            <a:ext cx="323850" cy="200025"/>
          </a:xfrm>
          <a:prstGeom prst="roundRect">
            <a:avLst>
              <a:gd name="adj" fmla="val 85714"/>
            </a:avLst>
          </a:prstGeom>
          <a:solidFill>
            <a:srgbClr val="E8F1F0"/>
          </a:solidFill>
          <a:ln/>
        </p:spPr>
        <p:txBody>
          <a:bodyPr/>
          <a:p/>
        </p:txBody>
      </p:sp>
      <p:sp>
        <p:nvSpPr>
          <p:cNvPr id="354" name="" descr="{&quot;isTemplate&quot;:true,&quot;type&quot;:&quot;text&quot;}"/>
          <p:cNvSpPr txBox="1"/>
          <p:nvPr/>
        </p:nvSpPr>
        <p:spPr>
          <a:xfrm rot="0" flipH="0" flipV="0">
            <a:off x="9410700" y="2952750"/>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大米</a:t>
            </a:r>
            <a:endParaRPr/>
          </a:p>
        </p:txBody>
      </p:sp>
      <p:sp>
        <p:nvSpPr>
          <p:cNvPr id="355" name=""/>
          <p:cNvSpPr/>
          <p:nvPr/>
        </p:nvSpPr>
        <p:spPr>
          <a:xfrm rot="0" flipH="0" flipV="0">
            <a:off x="9848850" y="2952750"/>
            <a:ext cx="485775" cy="200025"/>
          </a:xfrm>
          <a:prstGeom prst="roundRect">
            <a:avLst>
              <a:gd name="adj" fmla="val 85714"/>
            </a:avLst>
          </a:prstGeom>
          <a:solidFill>
            <a:srgbClr val="E8F1F0"/>
          </a:solidFill>
          <a:ln/>
        </p:spPr>
        <p:txBody>
          <a:bodyPr/>
          <a:p/>
        </p:txBody>
      </p:sp>
      <p:sp>
        <p:nvSpPr>
          <p:cNvPr id="356" name="" descr="{&quot;isTemplate&quot;:true,&quot;type&quot;:&quot;text&quot;}"/>
          <p:cNvSpPr txBox="1"/>
          <p:nvPr/>
        </p:nvSpPr>
        <p:spPr>
          <a:xfrm rot="0" flipH="0" flipV="0">
            <a:off x="9848850" y="2952750"/>
            <a:ext cx="485775" cy="200025"/>
          </a:xfrm>
          <a:prstGeom prst="rect"/>
        </p:spPr>
        <p:txBody>
          <a:bodyPr wrap="none" lIns="0" tIns="0" rIns="0" bIns="0"/>
          <a:p>
            <a:pPr>
              <a:lnSpc>
                <a:spcPct val="100000"/>
              </a:lnSpc>
            </a:pPr>
            <a:r>
              <a:rPr lang="zh-CN" sz="1275">
                <a:solidFill>
                  <a:srgbClr val="2B6B6F"/>
                </a:solidFill>
                <a:latin typeface="Microsoft YaHei"/>
                <a:ea typeface="Microsoft YaHei"/>
              </a:rPr>
              <a:t>中国结</a:t>
            </a:r>
            <a:endParaRPr/>
          </a:p>
        </p:txBody>
      </p:sp>
      <p:sp>
        <p:nvSpPr>
          <p:cNvPr id="357" name=""/>
          <p:cNvSpPr/>
          <p:nvPr/>
        </p:nvSpPr>
        <p:spPr>
          <a:xfrm rot="0" flipH="0" flipV="0">
            <a:off x="10448925" y="2952750"/>
            <a:ext cx="647700" cy="200025"/>
          </a:xfrm>
          <a:prstGeom prst="roundRect">
            <a:avLst>
              <a:gd name="adj" fmla="val 85714"/>
            </a:avLst>
          </a:prstGeom>
          <a:solidFill>
            <a:srgbClr val="E8F1F0"/>
          </a:solidFill>
          <a:ln/>
        </p:spPr>
        <p:txBody>
          <a:bodyPr/>
          <a:p/>
        </p:txBody>
      </p:sp>
      <p:sp>
        <p:nvSpPr>
          <p:cNvPr id="358" name="" descr="{&quot;isTemplate&quot;:true,&quot;type&quot;:&quot;text&quot;}"/>
          <p:cNvSpPr txBox="1"/>
          <p:nvPr/>
        </p:nvSpPr>
        <p:spPr>
          <a:xfrm rot="0" flipH="0" flipV="0">
            <a:off x="10448925" y="2952750"/>
            <a:ext cx="647700" cy="200025"/>
          </a:xfrm>
          <a:prstGeom prst="rect"/>
        </p:spPr>
        <p:txBody>
          <a:bodyPr wrap="none" lIns="0" tIns="0" rIns="0" bIns="0"/>
          <a:p>
            <a:pPr>
              <a:lnSpc>
                <a:spcPct val="100000"/>
              </a:lnSpc>
            </a:pPr>
            <a:r>
              <a:rPr lang="zh-CN" sz="1275">
                <a:solidFill>
                  <a:srgbClr val="2B6B6F"/>
                </a:solidFill>
                <a:latin typeface="Microsoft YaHei"/>
                <a:ea typeface="Microsoft YaHei"/>
              </a:rPr>
              <a:t>北京烤鸭</a:t>
            </a:r>
            <a:endParaRPr/>
          </a:p>
        </p:txBody>
      </p:sp>
      <p:sp>
        <p:nvSpPr>
          <p:cNvPr id="359" name=""/>
          <p:cNvSpPr/>
          <p:nvPr/>
        </p:nvSpPr>
        <p:spPr>
          <a:xfrm rot="0" flipH="0" flipV="0">
            <a:off x="5143500" y="3267075"/>
            <a:ext cx="1409700" cy="200025"/>
          </a:xfrm>
          <a:prstGeom prst="roundRect">
            <a:avLst>
              <a:gd name="adj" fmla="val 85714"/>
            </a:avLst>
          </a:prstGeom>
          <a:solidFill>
            <a:srgbClr val="E8F1F0"/>
          </a:solidFill>
          <a:ln/>
        </p:spPr>
        <p:txBody>
          <a:bodyPr/>
          <a:p/>
        </p:txBody>
      </p:sp>
      <p:sp>
        <p:nvSpPr>
          <p:cNvPr id="360" name="" descr="{&quot;isTemplate&quot;:true,&quot;type&quot;:&quot;text&quot;}"/>
          <p:cNvSpPr txBox="1"/>
          <p:nvPr/>
        </p:nvSpPr>
        <p:spPr>
          <a:xfrm rot="0" flipH="0" flipV="0">
            <a:off x="5143500" y="3267075"/>
            <a:ext cx="1409700" cy="200025"/>
          </a:xfrm>
          <a:prstGeom prst="rect"/>
        </p:spPr>
        <p:txBody>
          <a:bodyPr wrap="none" lIns="0" tIns="0" rIns="0" bIns="0"/>
          <a:p>
            <a:pPr>
              <a:lnSpc>
                <a:spcPct val="100000"/>
              </a:lnSpc>
            </a:pPr>
            <a:r>
              <a:rPr lang="zh-CN" sz="1275">
                <a:solidFill>
                  <a:srgbClr val="2B6B6F"/>
                </a:solidFill>
                <a:latin typeface="Microsoft YaHei"/>
                <a:ea typeface="Microsoft YaHei"/>
              </a:rPr>
              <a:t>龙井</a:t>
            </a:r>
            <a:r>
              <a:rPr lang="en-US" sz="1275">
                <a:solidFill>
                  <a:srgbClr val="2B6B6F"/>
                </a:solidFill>
                <a:latin typeface="Microsoft YaHei"/>
                <a:ea typeface="Microsoft YaHei"/>
              </a:rPr>
              <a:t> · </a:t>
            </a:r>
            <a:r>
              <a:rPr lang="zh-CN" sz="1275">
                <a:solidFill>
                  <a:srgbClr val="2B6B6F"/>
                </a:solidFill>
                <a:latin typeface="Microsoft YaHei"/>
                <a:ea typeface="Microsoft YaHei"/>
              </a:rPr>
              <a:t>铁观音</a:t>
            </a:r>
            <a:r>
              <a:rPr lang="en-US" sz="1275">
                <a:solidFill>
                  <a:srgbClr val="2B6B6F"/>
                </a:solidFill>
                <a:latin typeface="Microsoft YaHei"/>
                <a:ea typeface="Microsoft YaHei"/>
              </a:rPr>
              <a:t> · </a:t>
            </a:r>
            <a:r>
              <a:rPr lang="zh-CN" sz="1275">
                <a:solidFill>
                  <a:srgbClr val="2B6B6F"/>
                </a:solidFill>
                <a:latin typeface="Microsoft YaHei"/>
                <a:ea typeface="Microsoft YaHei"/>
              </a:rPr>
              <a:t>普洱</a:t>
            </a:r>
            <a:endParaRPr/>
          </a:p>
        </p:txBody>
      </p:sp>
      <p:sp>
        <p:nvSpPr>
          <p:cNvPr id="361" name=""/>
          <p:cNvSpPr/>
          <p:nvPr/>
        </p:nvSpPr>
        <p:spPr>
          <a:xfrm rot="0" flipH="0" flipV="0">
            <a:off x="6667500" y="3267075"/>
            <a:ext cx="323850" cy="200025"/>
          </a:xfrm>
          <a:prstGeom prst="roundRect">
            <a:avLst>
              <a:gd name="adj" fmla="val 85714"/>
            </a:avLst>
          </a:prstGeom>
          <a:solidFill>
            <a:srgbClr val="E8F1F0"/>
          </a:solidFill>
          <a:ln/>
        </p:spPr>
        <p:txBody>
          <a:bodyPr/>
          <a:p/>
        </p:txBody>
      </p:sp>
      <p:sp>
        <p:nvSpPr>
          <p:cNvPr id="362" name="" descr="{&quot;isTemplate&quot;:true,&quot;type&quot;:&quot;text&quot;}"/>
          <p:cNvSpPr txBox="1"/>
          <p:nvPr/>
        </p:nvSpPr>
        <p:spPr>
          <a:xfrm rot="0" flipH="0" flipV="0">
            <a:off x="6667500" y="3267075"/>
            <a:ext cx="323850" cy="200025"/>
          </a:xfrm>
          <a:prstGeom prst="rect"/>
        </p:spPr>
        <p:txBody>
          <a:bodyPr wrap="none" lIns="0" tIns="0" rIns="0" bIns="0"/>
          <a:p>
            <a:pPr>
              <a:lnSpc>
                <a:spcPct val="100000"/>
              </a:lnSpc>
            </a:pPr>
            <a:r>
              <a:rPr lang="zh-CN" sz="1275">
                <a:solidFill>
                  <a:srgbClr val="2B6B6F"/>
                </a:solidFill>
                <a:latin typeface="Microsoft YaHei"/>
                <a:ea typeface="Microsoft YaHei"/>
              </a:rPr>
              <a:t>姓氏</a:t>
            </a:r>
            <a:endParaRPr/>
          </a:p>
        </p:txBody>
      </p:sp>
      <p:sp>
        <p:nvSpPr>
          <p:cNvPr id="363" name=""/>
          <p:cNvSpPr/>
          <p:nvPr/>
        </p:nvSpPr>
        <p:spPr>
          <a:xfrm rot="0" flipH="0" flipV="0">
            <a:off x="7105650" y="3267075"/>
            <a:ext cx="971550" cy="200025"/>
          </a:xfrm>
          <a:prstGeom prst="roundRect">
            <a:avLst>
              <a:gd name="adj" fmla="val 85714"/>
            </a:avLst>
          </a:prstGeom>
          <a:solidFill>
            <a:srgbClr val="E8F1F0"/>
          </a:solidFill>
          <a:ln/>
        </p:spPr>
        <p:txBody>
          <a:bodyPr/>
          <a:p/>
        </p:txBody>
      </p:sp>
      <p:sp>
        <p:nvSpPr>
          <p:cNvPr id="364" name="" descr="{&quot;isTemplate&quot;:true,&quot;type&quot;:&quot;text&quot;}"/>
          <p:cNvSpPr txBox="1"/>
          <p:nvPr/>
        </p:nvSpPr>
        <p:spPr>
          <a:xfrm rot="0" flipH="0" flipV="0">
            <a:off x="7105650" y="3267075"/>
            <a:ext cx="971550" cy="200025"/>
          </a:xfrm>
          <a:prstGeom prst="rect"/>
        </p:spPr>
        <p:txBody>
          <a:bodyPr wrap="none" lIns="0" tIns="0" rIns="0" bIns="0"/>
          <a:p>
            <a:pPr>
              <a:lnSpc>
                <a:spcPct val="100000"/>
              </a:lnSpc>
            </a:pPr>
            <a:r>
              <a:rPr lang="zh-CN" sz="1275">
                <a:solidFill>
                  <a:srgbClr val="2B6B6F"/>
                </a:solidFill>
                <a:latin typeface="Microsoft YaHei"/>
                <a:ea typeface="Microsoft YaHei"/>
              </a:rPr>
              <a:t>汉语演讲比赛</a:t>
            </a:r>
            <a:endParaRPr/>
          </a:p>
        </p:txBody>
      </p:sp>
      <p:sp>
        <p:nvSpPr>
          <p:cNvPr id="365" name=""/>
          <p:cNvSpPr/>
          <p:nvPr/>
        </p:nvSpPr>
        <p:spPr>
          <a:xfrm rot="0" flipH="0" flipV="0">
            <a:off x="5181600" y="3657600"/>
            <a:ext cx="6438900" cy="1352550"/>
          </a:xfrm>
          <a:prstGeom prst="roundRect">
            <a:avLst>
              <a:gd name="adj" fmla="val 5634"/>
            </a:avLst>
          </a:prstGeom>
          <a:solidFill>
            <a:srgbClr val="F7FBFA"/>
          </a:solidFill>
          <a:ln/>
        </p:spPr>
        <p:txBody>
          <a:bodyPr/>
          <a:p/>
        </p:txBody>
      </p:sp>
      <p:sp>
        <p:nvSpPr>
          <p:cNvPr id="366" name=""/>
          <p:cNvSpPr/>
          <p:nvPr/>
        </p:nvSpPr>
        <p:spPr>
          <a:xfrm rot="0" flipH="0" flipV="0">
            <a:off x="5181600" y="3657600"/>
            <a:ext cx="6438900" cy="1352550"/>
          </a:xfrm>
          <a:custGeom>
            <a:pathLst>
              <a:path w="676" h="142">
                <a:moveTo>
                  <a:pt x="8" y="0"/>
                </a:moveTo>
                <a:cubicBezTo>
                  <a:pt x="6" y="0"/>
                  <a:pt x="4" y="2"/>
                  <a:pt x="4" y="4"/>
                </a:cubicBezTo>
                <a:lnTo>
                  <a:pt x="4" y="138"/>
                </a:lnTo>
                <a:cubicBezTo>
                  <a:pt x="4" y="140"/>
                  <a:pt x="5" y="142"/>
                  <a:pt x="7" y="142"/>
                </a:cubicBezTo>
                <a:cubicBezTo>
                  <a:pt x="3" y="142"/>
                  <a:pt x="0" y="138"/>
                  <a:pt x="0" y="134"/>
                </a:cubicBezTo>
                <a:lnTo>
                  <a:pt x="0" y="8"/>
                </a:lnTo>
                <a:cubicBezTo>
                  <a:pt x="0" y="4"/>
                  <a:pt x="3" y="0"/>
                  <a:pt x="8" y="0"/>
                </a:cubicBezTo>
                <a:close/>
              </a:path>
            </a:pathLst>
          </a:custGeom>
          <a:solidFill>
            <a:srgbClr val="C0392B"/>
          </a:solidFill>
          <a:ln/>
        </p:spPr>
        <p:txBody>
          <a:bodyPr/>
          <a:p/>
        </p:txBody>
      </p:sp>
      <p:sp>
        <p:nvSpPr>
          <p:cNvPr id="367" name="" descr="{&quot;isTemplate&quot;:true,&quot;type&quot;:&quot;text&quot;}"/>
          <p:cNvSpPr txBox="1"/>
          <p:nvPr/>
        </p:nvSpPr>
        <p:spPr>
          <a:xfrm rot="0" flipH="0" flipV="0">
            <a:off x="5372100" y="3810000"/>
            <a:ext cx="6019800" cy="1047750"/>
          </a:xfrm>
          <a:prstGeom prst="rect"/>
        </p:spPr>
        <p:txBody>
          <a:bodyPr wrap="square" lIns="0" tIns="0" rIns="0" bIns="0">
            <a:normAutofit/>
          </a:bodyPr>
          <a:p>
            <a:pPr>
              <a:lnSpc>
                <a:spcPct val="160000"/>
              </a:lnSpc>
            </a:pPr>
            <a:r>
              <a:rPr lang="zh-CN" sz="1425">
                <a:solidFill>
                  <a:srgbClr val="22303C"/>
                </a:solidFill>
                <a:latin typeface="Microsoft YaHei"/>
                <a:ea typeface="Microsoft YaHei"/>
              </a:rPr>
              <a:t>今天的两道真题——</a:t>
            </a:r>
            <a:r>
              <a:rPr lang="zh-CN" sz="1425" b="1">
                <a:solidFill>
                  <a:srgbClr val="C0392B"/>
                </a:solidFill>
                <a:latin typeface="Microsoft YaHei"/>
                <a:ea typeface="Microsoft YaHei"/>
              </a:rPr>
              <a:t>餐桌礼仪、礼尚往来</a:t>
            </a:r>
            <a:r>
              <a:rPr lang="zh-CN" sz="1425">
                <a:solidFill>
                  <a:srgbClr val="22303C"/>
                </a:solidFill>
                <a:latin typeface="Microsoft YaHei"/>
                <a:ea typeface="Microsoft YaHei"/>
              </a:rPr>
              <a:t>——正是这一命题传统的延续：</a:t>
            </a:r>
            <a:r>
              <a:rPr lang="zh-CN" sz="1425" b="1">
                <a:solidFill>
                  <a:srgbClr val="22303C"/>
                </a:solidFill>
                <a:latin typeface="Microsoft YaHei"/>
                <a:ea typeface="Microsoft YaHei"/>
              </a:rPr>
              <a:t>文化负载词（</a:t>
            </a:r>
            <a:r>
              <a:rPr lang="en-US" sz="1425" b="1">
                <a:solidFill>
                  <a:srgbClr val="22303C"/>
                </a:solidFill>
                <a:latin typeface="Microsoft YaHei"/>
                <a:ea typeface="Microsoft YaHei"/>
              </a:rPr>
              <a:t>etiquette</a:t>
            </a:r>
            <a:r>
              <a:rPr lang="zh-CN" sz="1425" b="1">
                <a:solidFill>
                  <a:srgbClr val="22303C"/>
                </a:solidFill>
                <a:latin typeface="Microsoft YaHei"/>
                <a:ea typeface="Microsoft YaHei"/>
              </a:rPr>
              <a:t>、</a:t>
            </a:r>
            <a:r>
              <a:rPr lang="en-US" sz="1425" b="1">
                <a:solidFill>
                  <a:srgbClr val="22303C"/>
                </a:solidFill>
                <a:latin typeface="Microsoft YaHei"/>
                <a:ea typeface="Microsoft YaHei"/>
              </a:rPr>
              <a:t>hospitality</a:t>
            </a:r>
            <a:r>
              <a:rPr lang="zh-CN" sz="1425" b="1">
                <a:solidFill>
                  <a:srgbClr val="22303C"/>
                </a:solidFill>
                <a:latin typeface="Microsoft YaHei"/>
                <a:ea typeface="Microsoft YaHei"/>
              </a:rPr>
              <a:t>、</a:t>
            </a:r>
            <a:r>
              <a:rPr lang="en-US" sz="1425" b="1">
                <a:solidFill>
                  <a:srgbClr val="22303C"/>
                </a:solidFill>
                <a:latin typeface="Microsoft YaHei"/>
                <a:ea typeface="Microsoft YaHei"/>
              </a:rPr>
              <a:t>banquet…</a:t>
            </a:r>
            <a:r>
              <a:rPr lang="zh-CN" sz="1425" b="1">
                <a:solidFill>
                  <a:srgbClr val="22303C"/>
                </a:solidFill>
                <a:latin typeface="Microsoft YaHei"/>
                <a:ea typeface="Microsoft YaHei"/>
              </a:rPr>
              <a:t>）要提前积累</a:t>
            </a:r>
            <a:r>
              <a:rPr lang="zh-CN" sz="1425">
                <a:solidFill>
                  <a:srgbClr val="22303C"/>
                </a:solidFill>
                <a:latin typeface="Microsoft YaHei"/>
                <a:ea typeface="Microsoft YaHei"/>
              </a:rPr>
              <a:t>，考场上没有词典可查。</a:t>
            </a:r>
            <a:endParaRPr/>
          </a:p>
        </p:txBody>
      </p:sp>
      <p:sp>
        <p:nvSpPr>
          <p:cNvPr id="368"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369"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05 / 19</a:t>
            </a:r>
            <a:endParaRPr/>
          </a:p>
        </p:txBody>
      </p:sp>
    </p:spTree>
  </p:cSld>
</p:sld>
</file>

<file path=ppt/slides/slide6.xml><?xml version="1.0" encoding="utf-8"?>
<p:sld xmlns:p="http://schemas.openxmlformats.org/presentationml/2006/main" xmlns:a="http://schemas.openxmlformats.org/drawingml/2006/main">
  <p:cSld>
    <p:spTree>
      <p:nvGrpSpPr>
        <p:cNvPr id="370" name="" descr="&lt;Slide style={{ width: 1280, height: 720, padding: 0, background: 'linear-gradient(135deg, #2B6B6F 0%, #3E8A8E 100%)', overflow: 'hidden' }}&gt;&#10;  &lt;Text style={{ position: 'absolute', right: 40, top: 30, fontSize: 300, fontWeight: 'bold', color: 'rgba(255,255,255,0.08)' }}&gt;02&lt;/Text&gt;&#10;  &lt;Box style={{ position: 'absolute', left: 96, top: 236, flexDirection: 'column' }}&gt;&#10;    &lt;Text style={{ fontSize: 104, fontWeight: 'bold', color: '#FFFFFF', opacity: 0.95, lineHeight: 1 }}&gt;02&lt;/Text&gt;&#10;    &lt;Text style={{ fontSize: 54, fontWeight: 'bold', color: '#FFFFFF', marginTop: 18 }}&gt;解题方法&lt;/Text&gt;&#10;    &lt;Box style={{ width: 72, height: 6, background: 'rgba(255,255,255,0.6)', marginTop: 26 }} /&gt;&#10;    &lt;Text style={{ fontSize: 20, color: '#FFFFFF', opacity: 0.85, marginTop: 24, letterSpacing: 3 }}&gt;翻译三步法 · 英汉五大差异 · 技巧工具箱&lt;/Text&gt;&#10;  &lt;/Box&gt;&#10;  &lt;Box style={{ position: 'absolute', right: 64, bottom: 28, flexDirection: 'row', alignItems: 'center', gap: 16 }}&gt;&#10;    &lt;Text style={{ fontSize: 14, color: 'rgba(255,255,255,0.7)' }}&gt;四级翻译真题精讲 · 张浩英语课堂&lt;/Text&gt;&#10;    &lt;Text style={{ fontSize: 14, color: 'rgba(255,255,255,0.7)' }}&gt;06 / 19&lt;/Text&gt;&#10;  &lt;/Box&gt;&#10;&lt;/Slide&gt;&#10;"/>
        <p:cNvGrpSpPr/>
        <p:nvPr/>
      </p:nvGrpSpPr>
      <p:grpSpPr>
        <a:xfrm>
          <a:off x="0" y="0"/>
          <a:ext cx="0" cy="0"/>
          <a:chOff x="0" y="0"/>
          <a:chExt cx="0" cy="0"/>
        </a:xfrm>
      </p:grpSpPr>
      <p:sp>
        <p:nvSpPr>
          <p:cNvPr id="371" name=""/>
          <p:cNvSpPr/>
          <p:nvPr/>
        </p:nvSpPr>
        <p:spPr>
          <a:xfrm rot="0" flipH="0" flipV="0">
            <a:off x="0" y="0"/>
            <a:ext cx="12192000" cy="6858000"/>
          </a:xfrm>
          <a:prstGeom prst="rect">
            <a:avLst/>
          </a:prstGeom>
          <a:gradFill>
            <a:gsLst>
              <a:gs pos="0">
                <a:srgbClr val="2B6B6F"/>
              </a:gs>
              <a:gs pos="100000">
                <a:srgbClr val="3E8A8E"/>
              </a:gs>
            </a:gsLst>
            <a:lin ang="2700000" scaled="1"/>
          </a:gradFill>
          <a:ln/>
        </p:spPr>
        <p:txBody>
          <a:bodyPr/>
          <a:p/>
        </p:txBody>
      </p:sp>
      <p:sp>
        <p:nvSpPr>
          <p:cNvPr id="372" name="" descr="{&quot;isTemplate&quot;:true,&quot;type&quot;:&quot;text&quot;}"/>
          <p:cNvSpPr txBox="1"/>
          <p:nvPr/>
        </p:nvSpPr>
        <p:spPr>
          <a:xfrm rot="0" flipH="0" flipV="0">
            <a:off x="8277225" y="285750"/>
            <a:ext cx="3533775" cy="3429000"/>
          </a:xfrm>
          <a:prstGeom prst="rect"/>
        </p:spPr>
        <p:txBody>
          <a:bodyPr wrap="none" lIns="0" tIns="0" rIns="0" bIns="0"/>
          <a:p>
            <a:pPr>
              <a:lnSpc>
                <a:spcPct val="100000"/>
              </a:lnSpc>
            </a:pPr>
            <a:r>
              <a:rPr lang="en-US" sz="22500" b="1">
                <a:solidFill>
                  <a:srgbClr val="FFFFFF">
                    <a:alpha val="8000"/>
                  </a:srgbClr>
                </a:solidFill>
                <a:latin typeface="Microsoft YaHei"/>
                <a:ea typeface="Microsoft YaHei"/>
              </a:rPr>
              <a:t>02</a:t>
            </a:r>
            <a:endParaRPr/>
          </a:p>
        </p:txBody>
      </p:sp>
      <p:sp>
        <p:nvSpPr>
          <p:cNvPr id="373" name="" descr="{&quot;isTemplate&quot;:true,&quot;type&quot;:&quot;text&quot;}"/>
          <p:cNvSpPr txBox="1"/>
          <p:nvPr/>
        </p:nvSpPr>
        <p:spPr>
          <a:xfrm rot="0" flipH="0" flipV="0">
            <a:off x="914400" y="3609975"/>
            <a:ext cx="4000500" cy="619125"/>
          </a:xfrm>
          <a:prstGeom prst="rect"/>
        </p:spPr>
        <p:txBody>
          <a:bodyPr wrap="none" lIns="0" tIns="0" rIns="0" bIns="0"/>
          <a:p>
            <a:pPr>
              <a:lnSpc>
                <a:spcPct val="100000"/>
              </a:lnSpc>
            </a:pPr>
            <a:r>
              <a:rPr lang="zh-CN" sz="4050" b="1">
                <a:solidFill>
                  <a:srgbClr val="FFFFFF"/>
                </a:solidFill>
                <a:latin typeface="Microsoft YaHei"/>
                <a:ea typeface="Microsoft YaHei"/>
              </a:rPr>
              <a:t>解题方法</a:t>
            </a:r>
            <a:endParaRPr/>
          </a:p>
        </p:txBody>
      </p:sp>
      <p:sp>
        <p:nvSpPr>
          <p:cNvPr id="374" name=""/>
          <p:cNvSpPr/>
          <p:nvPr/>
        </p:nvSpPr>
        <p:spPr>
          <a:xfrm rot="0" flipH="0" flipV="0">
            <a:off x="914400" y="4476750"/>
            <a:ext cx="685800" cy="57150"/>
          </a:xfrm>
          <a:prstGeom prst="rect">
            <a:avLst/>
          </a:prstGeom>
          <a:solidFill>
            <a:srgbClr val="FFFFFF">
              <a:alpha val="60000"/>
            </a:srgbClr>
          </a:solidFill>
          <a:ln/>
        </p:spPr>
        <p:txBody>
          <a:bodyPr/>
          <a:p/>
        </p:txBody>
      </p:sp>
      <p:sp>
        <p:nvSpPr>
          <p:cNvPr id="375" name="" descr="{&quot;isTemplate&quot;:true,&quot;type&quot;:&quot;text&quot;}"/>
          <p:cNvSpPr txBox="1"/>
          <p:nvPr/>
        </p:nvSpPr>
        <p:spPr>
          <a:xfrm rot="0" flipH="0" flipV="0">
            <a:off x="914400" y="2247900"/>
            <a:ext cx="4000500" cy="1190625"/>
          </a:xfrm>
          <a:prstGeom prst="rect"/>
        </p:spPr>
        <p:txBody>
          <a:bodyPr wrap="none" lIns="0" tIns="0" rIns="0" bIns="0"/>
          <a:p>
            <a:pPr>
              <a:lnSpc>
                <a:spcPct val="100000"/>
              </a:lnSpc>
            </a:pPr>
            <a:r>
              <a:rPr lang="en-US" sz="7800" b="1">
                <a:solidFill>
                  <a:srgbClr val="FFFFFF">
                    <a:alpha val="95000"/>
                  </a:srgbClr>
                </a:solidFill>
                <a:latin typeface="Microsoft YaHei"/>
                <a:ea typeface="Microsoft YaHei"/>
              </a:rPr>
              <a:t>02</a:t>
            </a:r>
            <a:endParaRPr/>
          </a:p>
        </p:txBody>
      </p:sp>
      <p:sp>
        <p:nvSpPr>
          <p:cNvPr id="376" name="" descr="{&quot;isTemplate&quot;:true,&quot;type&quot;:&quot;text&quot;}"/>
          <p:cNvSpPr txBox="1"/>
          <p:nvPr/>
        </p:nvSpPr>
        <p:spPr>
          <a:xfrm rot="0" flipH="0" flipV="0">
            <a:off x="914400" y="4762500"/>
            <a:ext cx="4000500" cy="228600"/>
          </a:xfrm>
          <a:prstGeom prst="rect"/>
        </p:spPr>
        <p:txBody>
          <a:bodyPr wrap="none" lIns="0" tIns="0" rIns="0" bIns="0"/>
          <a:p>
            <a:pPr>
              <a:lnSpc>
                <a:spcPct val="100000"/>
              </a:lnSpc>
            </a:pPr>
            <a:r>
              <a:rPr lang="zh-CN" sz="1500" spc="225">
                <a:solidFill>
                  <a:srgbClr val="FFFFFF">
                    <a:alpha val="85000"/>
                  </a:srgbClr>
                </a:solidFill>
                <a:latin typeface="Microsoft YaHei"/>
                <a:ea typeface="Microsoft YaHei"/>
              </a:rPr>
              <a:t>翻译三步法</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英汉五大差异</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技巧工具箱</a:t>
            </a:r>
            <a:endParaRPr/>
          </a:p>
        </p:txBody>
      </p:sp>
      <p:sp>
        <p:nvSpPr>
          <p:cNvPr id="377" name="" descr="{&quot;isTemplate&quot;:true,&quot;type&quot;:&quot;text&quot;}"/>
          <p:cNvSpPr txBox="1"/>
          <p:nvPr/>
        </p:nvSpPr>
        <p:spPr>
          <a:xfrm rot="0" flipH="0" flipV="0">
            <a:off x="8991600" y="6429375"/>
            <a:ext cx="1981200" cy="161925"/>
          </a:xfrm>
          <a:prstGeom prst="rect"/>
        </p:spPr>
        <p:txBody>
          <a:bodyPr wrap="none" lIns="0" tIns="0" rIns="0" bIns="0"/>
          <a:p>
            <a:pPr>
              <a:lnSpc>
                <a:spcPct val="100000"/>
              </a:lnSpc>
            </a:pPr>
            <a:r>
              <a:rPr lang="zh-CN" sz="1050">
                <a:solidFill>
                  <a:srgbClr val="FFFFFF">
                    <a:alpha val="70000"/>
                  </a:srgbClr>
                </a:solidFill>
                <a:latin typeface="Microsoft YaHei"/>
                <a:ea typeface="Microsoft YaHei"/>
              </a:rPr>
              <a:t>四级翻译真题精讲</a:t>
            </a:r>
            <a:r>
              <a:rPr lang="en-US" sz="1050">
                <a:solidFill>
                  <a:srgbClr val="FFFFFF">
                    <a:alpha val="70000"/>
                  </a:srgbClr>
                </a:solidFill>
                <a:latin typeface="Microsoft YaHei"/>
                <a:ea typeface="Microsoft YaHei"/>
              </a:rPr>
              <a:t> · </a:t>
            </a:r>
            <a:r>
              <a:rPr lang="zh-CN" sz="1050">
                <a:solidFill>
                  <a:srgbClr val="FFFFFF">
                    <a:alpha val="70000"/>
                  </a:srgbClr>
                </a:solidFill>
                <a:latin typeface="Microsoft YaHei"/>
                <a:ea typeface="Microsoft YaHei"/>
              </a:rPr>
              <a:t>张浩英语课堂</a:t>
            </a:r>
            <a:endParaRPr/>
          </a:p>
        </p:txBody>
      </p:sp>
      <p:sp>
        <p:nvSpPr>
          <p:cNvPr id="378" name="" descr="{&quot;isTemplate&quot;:true,&quot;type&quot;:&quot;text&quot;}"/>
          <p:cNvSpPr txBox="1"/>
          <p:nvPr/>
        </p:nvSpPr>
        <p:spPr>
          <a:xfrm rot="0" flipH="0" flipV="0">
            <a:off x="11125200" y="6429375"/>
            <a:ext cx="457200" cy="161925"/>
          </a:xfrm>
          <a:prstGeom prst="rect"/>
        </p:spPr>
        <p:txBody>
          <a:bodyPr wrap="none" lIns="0" tIns="0" rIns="0" bIns="0"/>
          <a:p>
            <a:pPr>
              <a:lnSpc>
                <a:spcPct val="100000"/>
              </a:lnSpc>
            </a:pPr>
            <a:r>
              <a:rPr lang="en-US" sz="1050">
                <a:solidFill>
                  <a:srgbClr val="FFFFFF">
                    <a:alpha val="70000"/>
                  </a:srgbClr>
                </a:solidFill>
                <a:latin typeface="Microsoft YaHei"/>
                <a:ea typeface="Microsoft YaHei"/>
              </a:rPr>
              <a:t>06 / 19</a:t>
            </a:r>
            <a:endParaRPr/>
          </a:p>
        </p:txBody>
      </p:sp>
    </p:spTree>
  </p:cSld>
</p:sld>
</file>

<file path=ppt/slides/slide7.xml><?xml version="1.0" encoding="utf-8"?>
<p:sld xmlns:p="http://schemas.openxmlformats.org/presentationml/2006/main" xmlns:a="http://schemas.openxmlformats.org/drawingml/2006/main">
  <p:cSld>
    <p:spTree>
      <p:nvGrpSpPr>
        <p:cNvPr id="379" name="" descr="&lt;Slide style={{ width: 1280, height: 720, padding: '20px 64px', background: '#FFFFFF', flexDirection: 'column' }}&gt;&#10;  &lt;Box style={{ height: 96, flexDirection: 'column', justifyContent: 'center' }}&gt;&#10;    &lt;Text style={{ fontSize: 34, fontWeight: 'bold', color: '#22303C' }}&gt;翻译三步法&lt;/Text&gt;&#10;    &lt;Box style={{ width: 64, height: 5, background: '#2B6B6F', marginTop: 10 }} /&gt;&#10;  &lt;/Box&gt;&#10;  &lt;Box style={{ flex: 1, flexDirection: 'row', gap: 44, paddingTop: 10 }}&gt;&#10;    &lt;Box style={{ width: 320, flexDirection: 'column', justifyContent: 'space-between' }}&gt;&#10;      &lt;Box style={{ background: '#E8F1F0', borderRadius: 12, padding: '24px 26px' }}&gt;&#10;        &lt;Text style={{ fontSize: 24, fontWeight: 'bold', color: '#2B6B6F' }}&gt;三步走&lt;/Text&gt;&#10;        &lt;Text style={{ fontSize: 18, color: '#22303C', lineHeight: 1.7, marginTop: 14 }}&gt;&#10;          理解决定“译什么”，表达决定“怎么译”，校对决定“扣不扣分”。&#10;        &lt;/Text&gt;&#10;      &lt;/Box&gt;&#10;      &lt;Box style={{ border: '1px solid #E8F1F0', borderRadius: 12, padding: '18px 22px' }}&gt;&#10;        &lt;Text style={{ fontSize: 16, color: '#5C6D7D', letterSpacing: 2 }}&gt;考场时间分配建议&lt;/Text&gt;&#10;        &lt;Text style={{ fontSize: 22, fontWeight: 'bold', color: '#22303C', marginTop: 10, lineHeight: 1.6 }}&gt;&#10;          审题 5 分钟&lt;br /&gt;动笔 20 分钟&lt;br /&gt;校对 5 分钟&#10;        &lt;/Text&gt;&#10;      &lt;/Box&gt;&#10;    &lt;/Box&gt;&#10;    &lt;Box style={{ flex: 1, flexDirection: 'column', justifyContent: 'space-between' }}&gt;&#10;      {[&#10;        { n: '①', t: '充分理解原文', d: '先分析语法现象（词汇与句法），再理清句子间的逻辑关系；遇到文化典故、俗语，可在理解深层含义的基础上意译，不必逐字硬翻。' },&#10;        { n: '②', t: '正确表达', d: '仔细斟酌选词与句式：先确定句子主干（主谓宾），再把定语、状语一层层“挂”上去；汉语多用动词，英语要适时转换成名词、介词。' },&#10;        { n: '③', t: '校对', d: '检查漏译、单复数、时态、拼写、标点；最后再润饰文字。这 2 分钟往往是 11 分档与 8 分档的分水岭。' },&#10;      ].map((s, i) =&gt; (&#10;        &lt;Box key={i} style={{ flexDirection: 'row', gap: 20, alignItems: 'flex-start', borderBottom: i &lt; 2 ? '1px solid #E8F1F0' : 'none', paddingBottom: 16 }}&gt;&#10;          &lt;Text style={{ fontSize: 44, fontWeight: 'bold', color: '#2B6B6F', lineHeight: 1.1 }}&gt;{s.n}&lt;/Text&gt;&#10;          &lt;Box style={{ flexDirection: 'column', flex: 1 }}&gt;&#10;            &lt;Text style={{ fontSize: 24, fontWeight: 'bold', color: '#22303C' }}&gt;{s.t}&lt;/Text&gt;&#10;            &lt;Text style={{ fontSize: 18, color: '#5C6D7D', lineHeight: 1.6, marginTop: 8 }}&gt;{s.d}&lt;/Text&gt;&#10;          &lt;/Box&gt;&#10;        &lt;/Box&gt;&#10;      ))}&#10;    &lt;/Box&gt;&#10;  &lt;/Box&gt;&#10;  &lt;Box style={{ height: 40, flexDirection: 'row', justifyContent: 'space-between', alignItems: 'center' }}&gt;&#10;    &lt;Text style={{ fontSize: 14, color: '#5C6D7D' }}&gt;四级翻译真题精讲 · 张浩英语课堂&lt;/Text&gt;&#10;    &lt;Text style={{ fontSize: 14, color: '#5C6D7D' }}&gt;07 / 19&lt;/Text&gt;&#10;  &lt;/Box&gt;&#10;&lt;/Slide&gt;&#10;"/>
        <p:cNvGrpSpPr/>
        <p:nvPr/>
      </p:nvGrpSpPr>
      <p:grpSpPr>
        <a:xfrm>
          <a:off x="0" y="0"/>
          <a:ext cx="0" cy="0"/>
          <a:chOff x="0" y="0"/>
          <a:chExt cx="0" cy="0"/>
        </a:xfrm>
      </p:grpSpPr>
      <p:sp>
        <p:nvSpPr>
          <p:cNvPr id="380" name=""/>
          <p:cNvSpPr/>
          <p:nvPr/>
        </p:nvSpPr>
        <p:spPr>
          <a:xfrm rot="0" flipH="0" flipV="0">
            <a:off x="0" y="0"/>
            <a:ext cx="12192000" cy="6858000"/>
          </a:xfrm>
          <a:prstGeom prst="rect">
            <a:avLst/>
          </a:prstGeom>
          <a:solidFill>
            <a:srgbClr val="FFFFFF"/>
          </a:solidFill>
          <a:ln/>
        </p:spPr>
        <p:txBody>
          <a:bodyPr/>
          <a:p/>
        </p:txBody>
      </p:sp>
      <p:sp>
        <p:nvSpPr>
          <p:cNvPr id="381"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翻译三步法</a:t>
            </a:r>
            <a:endParaRPr/>
          </a:p>
        </p:txBody>
      </p:sp>
      <p:sp>
        <p:nvSpPr>
          <p:cNvPr id="382" name=""/>
          <p:cNvSpPr/>
          <p:nvPr/>
        </p:nvSpPr>
        <p:spPr>
          <a:xfrm rot="0" flipH="0" flipV="0">
            <a:off x="609600" y="866775"/>
            <a:ext cx="609600" cy="47625"/>
          </a:xfrm>
          <a:prstGeom prst="rect">
            <a:avLst/>
          </a:prstGeom>
          <a:solidFill>
            <a:srgbClr val="2B6B6F"/>
          </a:solidFill>
          <a:ln/>
        </p:spPr>
        <p:txBody>
          <a:bodyPr/>
          <a:p/>
        </p:txBody>
      </p:sp>
      <p:sp>
        <p:nvSpPr>
          <p:cNvPr id="383" name=""/>
          <p:cNvSpPr/>
          <p:nvPr/>
        </p:nvSpPr>
        <p:spPr>
          <a:xfrm rot="0" flipH="0" flipV="0">
            <a:off x="609600" y="1200150"/>
            <a:ext cx="3048000" cy="1924050"/>
          </a:xfrm>
          <a:prstGeom prst="roundRect">
            <a:avLst>
              <a:gd name="adj" fmla="val 5941"/>
            </a:avLst>
          </a:prstGeom>
          <a:solidFill>
            <a:srgbClr val="E8F1F0"/>
          </a:solidFill>
          <a:ln/>
        </p:spPr>
        <p:txBody>
          <a:bodyPr/>
          <a:p/>
        </p:txBody>
      </p:sp>
      <p:sp>
        <p:nvSpPr>
          <p:cNvPr id="384" name="" descr="{&quot;isTemplate&quot;:true,&quot;type&quot;:&quot;text&quot;}"/>
          <p:cNvSpPr txBox="1"/>
          <p:nvPr/>
        </p:nvSpPr>
        <p:spPr>
          <a:xfrm rot="0" flipH="0" flipV="0">
            <a:off x="857250" y="1428750"/>
            <a:ext cx="2552700" cy="276225"/>
          </a:xfrm>
          <a:prstGeom prst="rect"/>
        </p:spPr>
        <p:txBody>
          <a:bodyPr wrap="none" lIns="0" tIns="0" rIns="0" bIns="0"/>
          <a:p>
            <a:pPr>
              <a:lnSpc>
                <a:spcPct val="100000"/>
              </a:lnSpc>
            </a:pPr>
            <a:r>
              <a:rPr lang="zh-CN" sz="1800" b="1">
                <a:solidFill>
                  <a:srgbClr val="2B6B6F"/>
                </a:solidFill>
                <a:latin typeface="Microsoft YaHei"/>
                <a:ea typeface="Microsoft YaHei"/>
              </a:rPr>
              <a:t>三步走</a:t>
            </a:r>
            <a:endParaRPr/>
          </a:p>
        </p:txBody>
      </p:sp>
      <p:sp>
        <p:nvSpPr>
          <p:cNvPr id="385" name="" descr="{&quot;isTemplate&quot;:true,&quot;type&quot;:&quot;text&quot;}"/>
          <p:cNvSpPr txBox="1"/>
          <p:nvPr/>
        </p:nvSpPr>
        <p:spPr>
          <a:xfrm rot="0" flipH="0" flipV="0">
            <a:off x="857250" y="1838325"/>
            <a:ext cx="2552700" cy="1057275"/>
          </a:xfrm>
          <a:prstGeom prst="rect"/>
        </p:spPr>
        <p:txBody>
          <a:bodyPr wrap="square" lIns="0" tIns="0" rIns="0" bIns="0">
            <a:normAutofit/>
          </a:bodyPr>
          <a:p>
            <a:pPr>
              <a:lnSpc>
                <a:spcPct val="170000"/>
              </a:lnSpc>
            </a:pPr>
            <a:r>
              <a:rPr lang="zh-CN" sz="1350">
                <a:solidFill>
                  <a:srgbClr val="22303C"/>
                </a:solidFill>
                <a:latin typeface="Microsoft YaHei"/>
                <a:ea typeface="Microsoft YaHei"/>
              </a:rPr>
              <a:t>理解决定“译什么”，表达决定“怎么译”，校对决定“扣不扣分”。</a:t>
            </a:r>
            <a:endParaRPr/>
          </a:p>
        </p:txBody>
      </p:sp>
      <p:sp>
        <p:nvSpPr>
          <p:cNvPr id="386" name=""/>
          <p:cNvSpPr/>
          <p:nvPr/>
        </p:nvSpPr>
        <p:spPr>
          <a:xfrm rot="0" flipH="0" flipV="0">
            <a:off x="609600" y="4448175"/>
            <a:ext cx="3048000" cy="1838325"/>
          </a:xfrm>
          <a:prstGeom prst="roundRect">
            <a:avLst>
              <a:gd name="adj" fmla="val 6218"/>
            </a:avLst>
          </a:prstGeom>
          <a:ln w="12700">
            <a:solidFill>
              <a:srgbClr val="E8F1F0"/>
            </a:solidFill>
            <a:prstDash val="solid"/>
          </a:ln>
        </p:spPr>
        <p:txBody>
          <a:bodyPr/>
          <a:p/>
        </p:txBody>
      </p:sp>
      <p:sp>
        <p:nvSpPr>
          <p:cNvPr id="387" name="" descr="{&quot;isTemplate&quot;:true,&quot;type&quot;:&quot;text&quot;}"/>
          <p:cNvSpPr txBox="1"/>
          <p:nvPr/>
        </p:nvSpPr>
        <p:spPr>
          <a:xfrm rot="0" flipH="0" flipV="0">
            <a:off x="819150" y="4619625"/>
            <a:ext cx="2628900" cy="190500"/>
          </a:xfrm>
          <a:prstGeom prst="rect"/>
        </p:spPr>
        <p:txBody>
          <a:bodyPr wrap="none" lIns="0" tIns="0" rIns="0" bIns="0"/>
          <a:p>
            <a:pPr>
              <a:lnSpc>
                <a:spcPct val="100000"/>
              </a:lnSpc>
            </a:pPr>
            <a:r>
              <a:rPr lang="zh-CN" sz="1200" spc="150">
                <a:solidFill>
                  <a:srgbClr val="5C6D7D"/>
                </a:solidFill>
                <a:latin typeface="Microsoft YaHei"/>
                <a:ea typeface="Microsoft YaHei"/>
              </a:rPr>
              <a:t>考场时间分配建议</a:t>
            </a:r>
            <a:endParaRPr/>
          </a:p>
        </p:txBody>
      </p:sp>
      <p:sp>
        <p:nvSpPr>
          <p:cNvPr id="388" name="" descr="{&quot;isTemplate&quot;:true,&quot;type&quot;:&quot;text&quot;}"/>
          <p:cNvSpPr txBox="1"/>
          <p:nvPr/>
        </p:nvSpPr>
        <p:spPr>
          <a:xfrm rot="0" flipH="0" flipV="0">
            <a:off x="819150" y="4905375"/>
            <a:ext cx="2628900" cy="1209675"/>
          </a:xfrm>
          <a:prstGeom prst="rect"/>
        </p:spPr>
        <p:txBody>
          <a:bodyPr wrap="none" lIns="0" tIns="0" rIns="0" bIns="0"/>
          <a:p>
            <a:pPr>
              <a:lnSpc>
                <a:spcPct val="160000"/>
              </a:lnSpc>
            </a:pPr>
            <a:r>
              <a:rPr lang="zh-CN" sz="1650" b="1">
                <a:solidFill>
                  <a:srgbClr val="22303C"/>
                </a:solidFill>
                <a:latin typeface="Microsoft YaHei"/>
                <a:ea typeface="Microsoft YaHei"/>
              </a:rPr>
              <a:t>审题</a:t>
            </a:r>
            <a:r>
              <a:rPr lang="en-US" sz="1650" b="1">
                <a:solidFill>
                  <a:srgbClr val="22303C"/>
                </a:solidFill>
                <a:latin typeface="Microsoft YaHei"/>
                <a:ea typeface="Microsoft YaHei"/>
              </a:rPr>
              <a:t> 5 </a:t>
            </a:r>
            <a:r>
              <a:rPr lang="zh-CN" sz="1650" b="1">
                <a:solidFill>
                  <a:srgbClr val="22303C"/>
                </a:solidFill>
                <a:latin typeface="Microsoft YaHei"/>
                <a:ea typeface="Microsoft YaHei"/>
              </a:rPr>
              <a:t>分钟</a:t>
            </a:r>
            <a:endParaRPr/>
          </a:p>
          <a:p>
            <a:pPr>
              <a:lnSpc>
                <a:spcPct val="160000"/>
              </a:lnSpc>
            </a:pPr>
            <a:r>
              <a:rPr lang="zh-CN" sz="1650" b="1">
                <a:solidFill>
                  <a:srgbClr val="22303C"/>
                </a:solidFill>
                <a:latin typeface="Microsoft YaHei"/>
                <a:ea typeface="Microsoft YaHei"/>
              </a:rPr>
              <a:t>动笔</a:t>
            </a:r>
            <a:r>
              <a:rPr lang="en-US" sz="1650" b="1">
                <a:solidFill>
                  <a:srgbClr val="22303C"/>
                </a:solidFill>
                <a:latin typeface="Microsoft YaHei"/>
                <a:ea typeface="Microsoft YaHei"/>
              </a:rPr>
              <a:t> 20 </a:t>
            </a:r>
            <a:r>
              <a:rPr lang="zh-CN" sz="1650" b="1">
                <a:solidFill>
                  <a:srgbClr val="22303C"/>
                </a:solidFill>
                <a:latin typeface="Microsoft YaHei"/>
                <a:ea typeface="Microsoft YaHei"/>
              </a:rPr>
              <a:t>分钟</a:t>
            </a:r>
            <a:endParaRPr/>
          </a:p>
          <a:p>
            <a:pPr>
              <a:lnSpc>
                <a:spcPct val="160000"/>
              </a:lnSpc>
            </a:pPr>
            <a:r>
              <a:rPr lang="zh-CN" sz="1650" b="1">
                <a:solidFill>
                  <a:srgbClr val="22303C"/>
                </a:solidFill>
                <a:latin typeface="Microsoft YaHei"/>
                <a:ea typeface="Microsoft YaHei"/>
              </a:rPr>
              <a:t>校对</a:t>
            </a:r>
            <a:r>
              <a:rPr lang="en-US" sz="1650" b="1">
                <a:solidFill>
                  <a:srgbClr val="22303C"/>
                </a:solidFill>
                <a:latin typeface="Microsoft YaHei"/>
                <a:ea typeface="Microsoft YaHei"/>
              </a:rPr>
              <a:t> 5 </a:t>
            </a:r>
            <a:r>
              <a:rPr lang="zh-CN" sz="1650" b="1">
                <a:solidFill>
                  <a:srgbClr val="22303C"/>
                </a:solidFill>
                <a:latin typeface="Microsoft YaHei"/>
                <a:ea typeface="Microsoft YaHei"/>
              </a:rPr>
              <a:t>分钟</a:t>
            </a:r>
            <a:endParaRPr/>
          </a:p>
        </p:txBody>
      </p:sp>
      <p:sp>
        <p:nvSpPr>
          <p:cNvPr id="389" name=""/>
          <p:cNvSpPr/>
          <p:nvPr/>
        </p:nvSpPr>
        <p:spPr>
          <a:xfrm rot="0" flipH="0" flipV="0">
            <a:off x="4076700" y="1200150"/>
            <a:ext cx="7505700" cy="1190625"/>
          </a:xfrm>
          <a:custGeom>
            <a:pathLst>
              <a:path w="788" h="125">
                <a:moveTo>
                  <a:pt x="0" y="124"/>
                </a:moveTo>
                <a:lnTo>
                  <a:pt x="788" y="124"/>
                </a:lnTo>
                <a:lnTo>
                  <a:pt x="788" y="125"/>
                </a:lnTo>
                <a:lnTo>
                  <a:pt x="0" y="125"/>
                </a:lnTo>
                <a:close/>
              </a:path>
            </a:pathLst>
          </a:custGeom>
          <a:solidFill>
            <a:srgbClr val="E8F1F0"/>
          </a:solidFill>
          <a:ln/>
        </p:spPr>
        <p:txBody>
          <a:bodyPr/>
          <a:p/>
        </p:txBody>
      </p:sp>
      <p:sp>
        <p:nvSpPr>
          <p:cNvPr id="390" name="" descr="{&quot;isTemplate&quot;:true,&quot;type&quot;:&quot;text&quot;}"/>
          <p:cNvSpPr txBox="1"/>
          <p:nvPr/>
        </p:nvSpPr>
        <p:spPr>
          <a:xfrm rot="0" flipH="0" flipV="0">
            <a:off x="4076700" y="1200150"/>
            <a:ext cx="419100" cy="561975"/>
          </a:xfrm>
          <a:prstGeom prst="rect"/>
        </p:spPr>
        <p:txBody>
          <a:bodyPr wrap="none" lIns="0" tIns="0" rIns="0" bIns="0"/>
          <a:p>
            <a:pPr>
              <a:lnSpc>
                <a:spcPct val="110000"/>
              </a:lnSpc>
            </a:pPr>
            <a:r>
              <a:rPr sz="3300" b="1">
                <a:solidFill>
                  <a:srgbClr val="2B6B6F"/>
                </a:solidFill>
                <a:latin typeface="Microsoft YaHei"/>
                <a:ea typeface="Microsoft YaHei"/>
              </a:rPr>
              <a:t>①</a:t>
            </a:r>
            <a:endParaRPr/>
          </a:p>
        </p:txBody>
      </p:sp>
      <p:sp>
        <p:nvSpPr>
          <p:cNvPr id="391" name="" descr="{&quot;isTemplate&quot;:true,&quot;type&quot;:&quot;text&quot;}"/>
          <p:cNvSpPr txBox="1"/>
          <p:nvPr/>
        </p:nvSpPr>
        <p:spPr>
          <a:xfrm rot="0" flipH="0" flipV="0">
            <a:off x="4686300" y="1200150"/>
            <a:ext cx="6896100" cy="276225"/>
          </a:xfrm>
          <a:prstGeom prst="rect"/>
        </p:spPr>
        <p:txBody>
          <a:bodyPr wrap="none" lIns="0" tIns="0" rIns="0" bIns="0"/>
          <a:p>
            <a:pPr>
              <a:lnSpc>
                <a:spcPct val="100000"/>
              </a:lnSpc>
            </a:pPr>
            <a:r>
              <a:rPr lang="zh-CN" sz="1800" b="1">
                <a:solidFill>
                  <a:srgbClr val="22303C"/>
                </a:solidFill>
                <a:latin typeface="Microsoft YaHei"/>
                <a:ea typeface="Microsoft YaHei"/>
              </a:rPr>
              <a:t>充分理解原文</a:t>
            </a:r>
            <a:endParaRPr/>
          </a:p>
        </p:txBody>
      </p:sp>
      <p:sp>
        <p:nvSpPr>
          <p:cNvPr id="392" name="" descr="{&quot;isTemplate&quot;:true,&quot;type&quot;:&quot;text&quot;}"/>
          <p:cNvSpPr txBox="1"/>
          <p:nvPr/>
        </p:nvSpPr>
        <p:spPr>
          <a:xfrm rot="0" flipH="0" flipV="0">
            <a:off x="4686300" y="1552575"/>
            <a:ext cx="6896100" cy="666750"/>
          </a:xfrm>
          <a:prstGeom prst="rect"/>
        </p:spPr>
        <p:txBody>
          <a:bodyPr wrap="square" lIns="0" tIns="0" rIns="0" bIns="0">
            <a:normAutofit/>
          </a:bodyPr>
          <a:p>
            <a:pPr>
              <a:lnSpc>
                <a:spcPct val="160000"/>
              </a:lnSpc>
            </a:pPr>
            <a:r>
              <a:rPr lang="zh-CN" sz="1350">
                <a:solidFill>
                  <a:srgbClr val="5C6D7D"/>
                </a:solidFill>
                <a:latin typeface="Microsoft YaHei"/>
                <a:ea typeface="Microsoft YaHei"/>
              </a:rPr>
              <a:t>先分析语法现象（词汇与句法），再理清句子间的逻辑关系；遇到文化典故、俗语，可在理解深层含义的基础上意译，不必逐字硬翻。</a:t>
            </a:r>
            <a:endParaRPr/>
          </a:p>
        </p:txBody>
      </p:sp>
      <p:sp>
        <p:nvSpPr>
          <p:cNvPr id="393" name=""/>
          <p:cNvSpPr/>
          <p:nvPr/>
        </p:nvSpPr>
        <p:spPr>
          <a:xfrm rot="0" flipH="0" flipV="0">
            <a:off x="4076700" y="3162300"/>
            <a:ext cx="7505700" cy="1190625"/>
          </a:xfrm>
          <a:custGeom>
            <a:pathLst>
              <a:path w="788" h="125">
                <a:moveTo>
                  <a:pt x="0" y="124"/>
                </a:moveTo>
                <a:lnTo>
                  <a:pt x="788" y="124"/>
                </a:lnTo>
                <a:lnTo>
                  <a:pt x="788" y="125"/>
                </a:lnTo>
                <a:lnTo>
                  <a:pt x="0" y="125"/>
                </a:lnTo>
                <a:close/>
              </a:path>
            </a:pathLst>
          </a:custGeom>
          <a:solidFill>
            <a:srgbClr val="E8F1F0"/>
          </a:solidFill>
          <a:ln/>
        </p:spPr>
        <p:txBody>
          <a:bodyPr/>
          <a:p/>
        </p:txBody>
      </p:sp>
      <p:sp>
        <p:nvSpPr>
          <p:cNvPr id="394" name="" descr="{&quot;isTemplate&quot;:true,&quot;type&quot;:&quot;text&quot;}"/>
          <p:cNvSpPr txBox="1"/>
          <p:nvPr/>
        </p:nvSpPr>
        <p:spPr>
          <a:xfrm rot="0" flipH="0" flipV="0">
            <a:off x="4076700" y="3162300"/>
            <a:ext cx="419100" cy="561975"/>
          </a:xfrm>
          <a:prstGeom prst="rect"/>
        </p:spPr>
        <p:txBody>
          <a:bodyPr wrap="none" lIns="0" tIns="0" rIns="0" bIns="0"/>
          <a:p>
            <a:pPr>
              <a:lnSpc>
                <a:spcPct val="110000"/>
              </a:lnSpc>
            </a:pPr>
            <a:r>
              <a:rPr sz="3300" b="1">
                <a:solidFill>
                  <a:srgbClr val="2B6B6F"/>
                </a:solidFill>
                <a:latin typeface="Microsoft YaHei"/>
                <a:ea typeface="Microsoft YaHei"/>
              </a:rPr>
              <a:t>②</a:t>
            </a:r>
            <a:endParaRPr/>
          </a:p>
        </p:txBody>
      </p:sp>
      <p:sp>
        <p:nvSpPr>
          <p:cNvPr id="395" name="" descr="{&quot;isTemplate&quot;:true,&quot;type&quot;:&quot;text&quot;}"/>
          <p:cNvSpPr txBox="1"/>
          <p:nvPr/>
        </p:nvSpPr>
        <p:spPr>
          <a:xfrm rot="0" flipH="0" flipV="0">
            <a:off x="4686300" y="3162300"/>
            <a:ext cx="6896100" cy="276225"/>
          </a:xfrm>
          <a:prstGeom prst="rect"/>
        </p:spPr>
        <p:txBody>
          <a:bodyPr wrap="none" lIns="0" tIns="0" rIns="0" bIns="0"/>
          <a:p>
            <a:pPr>
              <a:lnSpc>
                <a:spcPct val="100000"/>
              </a:lnSpc>
            </a:pPr>
            <a:r>
              <a:rPr lang="zh-CN" sz="1800" b="1">
                <a:solidFill>
                  <a:srgbClr val="22303C"/>
                </a:solidFill>
                <a:latin typeface="Microsoft YaHei"/>
                <a:ea typeface="Microsoft YaHei"/>
              </a:rPr>
              <a:t>正确表达</a:t>
            </a:r>
            <a:endParaRPr/>
          </a:p>
        </p:txBody>
      </p:sp>
      <p:sp>
        <p:nvSpPr>
          <p:cNvPr id="396" name="" descr="{&quot;isTemplate&quot;:true,&quot;type&quot;:&quot;text&quot;}"/>
          <p:cNvSpPr txBox="1"/>
          <p:nvPr/>
        </p:nvSpPr>
        <p:spPr>
          <a:xfrm rot="0" flipH="0" flipV="0">
            <a:off x="4686300" y="3514725"/>
            <a:ext cx="6896100" cy="666750"/>
          </a:xfrm>
          <a:prstGeom prst="rect"/>
        </p:spPr>
        <p:txBody>
          <a:bodyPr wrap="square" lIns="0" tIns="0" rIns="0" bIns="0">
            <a:normAutofit/>
          </a:bodyPr>
          <a:p>
            <a:pPr>
              <a:lnSpc>
                <a:spcPct val="160000"/>
              </a:lnSpc>
            </a:pPr>
            <a:r>
              <a:rPr lang="zh-CN" sz="1350">
                <a:solidFill>
                  <a:srgbClr val="5C6D7D"/>
                </a:solidFill>
                <a:latin typeface="Microsoft YaHei"/>
                <a:ea typeface="Microsoft YaHei"/>
              </a:rPr>
              <a:t>仔细斟酌选词与句式：先确定句子主干（主谓宾），再把定语、状语一层层“挂”上去；汉语多用动词，英语要适时转换成名词、介词。</a:t>
            </a:r>
            <a:endParaRPr/>
          </a:p>
        </p:txBody>
      </p:sp>
      <p:sp>
        <p:nvSpPr>
          <p:cNvPr id="397" name="" descr="{&quot;isTemplate&quot;:true,&quot;type&quot;:&quot;text&quot;}"/>
          <p:cNvSpPr txBox="1"/>
          <p:nvPr/>
        </p:nvSpPr>
        <p:spPr>
          <a:xfrm rot="0" flipH="0" flipV="0">
            <a:off x="4076700" y="5114925"/>
            <a:ext cx="419100" cy="561975"/>
          </a:xfrm>
          <a:prstGeom prst="rect"/>
        </p:spPr>
        <p:txBody>
          <a:bodyPr wrap="none" lIns="0" tIns="0" rIns="0" bIns="0"/>
          <a:p>
            <a:pPr>
              <a:lnSpc>
                <a:spcPct val="110000"/>
              </a:lnSpc>
            </a:pPr>
            <a:r>
              <a:rPr sz="3300" b="1">
                <a:solidFill>
                  <a:srgbClr val="2B6B6F"/>
                </a:solidFill>
                <a:latin typeface="Microsoft YaHei"/>
                <a:ea typeface="Microsoft YaHei"/>
              </a:rPr>
              <a:t>③</a:t>
            </a:r>
            <a:endParaRPr/>
          </a:p>
        </p:txBody>
      </p:sp>
      <p:sp>
        <p:nvSpPr>
          <p:cNvPr id="398" name="" descr="{&quot;isTemplate&quot;:true,&quot;type&quot;:&quot;text&quot;}"/>
          <p:cNvSpPr txBox="1"/>
          <p:nvPr/>
        </p:nvSpPr>
        <p:spPr>
          <a:xfrm rot="0" flipH="0" flipV="0">
            <a:off x="4686300" y="5114925"/>
            <a:ext cx="6896100" cy="276225"/>
          </a:xfrm>
          <a:prstGeom prst="rect"/>
        </p:spPr>
        <p:txBody>
          <a:bodyPr wrap="none" lIns="0" tIns="0" rIns="0" bIns="0"/>
          <a:p>
            <a:pPr>
              <a:lnSpc>
                <a:spcPct val="100000"/>
              </a:lnSpc>
            </a:pPr>
            <a:r>
              <a:rPr lang="zh-CN" sz="1800" b="1">
                <a:solidFill>
                  <a:srgbClr val="22303C"/>
                </a:solidFill>
                <a:latin typeface="Microsoft YaHei"/>
                <a:ea typeface="Microsoft YaHei"/>
              </a:rPr>
              <a:t>校对</a:t>
            </a:r>
            <a:endParaRPr/>
          </a:p>
        </p:txBody>
      </p:sp>
      <p:sp>
        <p:nvSpPr>
          <p:cNvPr id="399" name="" descr="{&quot;isTemplate&quot;:true,&quot;type&quot;:&quot;text&quot;}"/>
          <p:cNvSpPr txBox="1"/>
          <p:nvPr/>
        </p:nvSpPr>
        <p:spPr>
          <a:xfrm rot="0" flipH="0" flipV="0">
            <a:off x="4686300" y="5467350"/>
            <a:ext cx="6896100" cy="666750"/>
          </a:xfrm>
          <a:prstGeom prst="rect"/>
        </p:spPr>
        <p:txBody>
          <a:bodyPr wrap="square" lIns="0" tIns="0" rIns="0" bIns="0">
            <a:normAutofit/>
          </a:bodyPr>
          <a:p>
            <a:pPr>
              <a:lnSpc>
                <a:spcPct val="160000"/>
              </a:lnSpc>
            </a:pPr>
            <a:r>
              <a:rPr lang="zh-CN" sz="1350">
                <a:solidFill>
                  <a:srgbClr val="5C6D7D"/>
                </a:solidFill>
                <a:latin typeface="Microsoft YaHei"/>
                <a:ea typeface="Microsoft YaHei"/>
              </a:rPr>
              <a:t>检查漏译、单复数、时态、拼写、标点；最后再润饰文字。这</a:t>
            </a:r>
            <a:r>
              <a:rPr lang="en-US" sz="1350">
                <a:solidFill>
                  <a:srgbClr val="5C6D7D"/>
                </a:solidFill>
                <a:latin typeface="Microsoft YaHei"/>
                <a:ea typeface="Microsoft YaHei"/>
              </a:rPr>
              <a:t> 2 </a:t>
            </a:r>
            <a:r>
              <a:rPr lang="zh-CN" sz="1350">
                <a:solidFill>
                  <a:srgbClr val="5C6D7D"/>
                </a:solidFill>
                <a:latin typeface="Microsoft YaHei"/>
                <a:ea typeface="Microsoft YaHei"/>
              </a:rPr>
              <a:t>分钟往往是</a:t>
            </a:r>
            <a:r>
              <a:rPr lang="en-US" sz="1350">
                <a:solidFill>
                  <a:srgbClr val="5C6D7D"/>
                </a:solidFill>
                <a:latin typeface="Microsoft YaHei"/>
                <a:ea typeface="Microsoft YaHei"/>
              </a:rPr>
              <a:t> 11 </a:t>
            </a:r>
            <a:r>
              <a:rPr lang="zh-CN" sz="1350">
                <a:solidFill>
                  <a:srgbClr val="5C6D7D"/>
                </a:solidFill>
                <a:latin typeface="Microsoft YaHei"/>
                <a:ea typeface="Microsoft YaHei"/>
              </a:rPr>
              <a:t>分档与</a:t>
            </a:r>
            <a:r>
              <a:rPr lang="en-US" sz="1350">
                <a:solidFill>
                  <a:srgbClr val="5C6D7D"/>
                </a:solidFill>
                <a:latin typeface="Microsoft YaHei"/>
                <a:ea typeface="Microsoft YaHei"/>
              </a:rPr>
              <a:t> 8 </a:t>
            </a:r>
            <a:r>
              <a:rPr lang="zh-CN" sz="1350">
                <a:solidFill>
                  <a:srgbClr val="5C6D7D"/>
                </a:solidFill>
                <a:latin typeface="Microsoft YaHei"/>
                <a:ea typeface="Microsoft YaHei"/>
              </a:rPr>
              <a:t>分档的分水岭。</a:t>
            </a:r>
            <a:endParaRPr/>
          </a:p>
        </p:txBody>
      </p:sp>
      <p:sp>
        <p:nvSpPr>
          <p:cNvPr id="400"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401"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07 / 19</a:t>
            </a:r>
            <a:endParaRPr/>
          </a:p>
        </p:txBody>
      </p:sp>
    </p:spTree>
  </p:cSld>
</p:sld>
</file>

<file path=ppt/slides/slide8.xml><?xml version="1.0" encoding="utf-8"?>
<p:sld xmlns:p="http://schemas.openxmlformats.org/presentationml/2006/main" xmlns:a="http://schemas.openxmlformats.org/drawingml/2006/main">
  <p:cSld>
    <p:spTree>
      <p:nvGrpSpPr>
        <p:cNvPr id="402" name="" descr="&lt;Slide style={{ width: 1280, height: 720, padding: '20px 64px', background: '#FFFFFF', flexDirection: 'column' }}&gt;&#10;  &lt;Box style={{ height: 96, flexDirection: 'column', justifyContent: 'center' }}&gt;&#10;    &lt;Text style={{ fontSize: 34, fontWeight: 'bold', color: '#22303C' }}&gt;英汉语言五大差异&lt;/Text&gt;&#10;    &lt;Box style={{ width: 64, height: 5, background: '#2B6B6F', marginTop: 10 }} /&gt;&#10;  &lt;/Box&gt;&#10;  &lt;Box style={{ flex: 1, flexDirection: 'row', gap: 20, paddingTop: 8 }}&gt;&#10;    &lt;Box style={{ flex: 11, background: '#E8F1F0', borderRadius: 12, padding: '18px 24px', flexDirection: 'column', justifyContent: 'space-between' }}&gt;&#10;      &lt;Text style={{ fontSize: 26, fontWeight: 'bold', color: '#22303C' }}&gt;汉语习惯&lt;/Text&gt;&#10;      {['意合：分句靠语义衔接，很少用连接词', '重心在后：由因到果，先铺垫后结论', '动态：动词用得多，一句多动很常见', '多主动：习惯以“人”作主语', '多重复：同一个词反复出现不忌讳'].map((s, i) =&gt; (&#10;        &lt;Text key={i} style={{ fontSize: 17.5, color: '#22303C', lineHeight: 1.4 }}&gt;{s}&lt;/Text&gt;&#10;      ))}&#10;    &lt;/Box&gt;&#10;    &lt;Box style={{ flex: 11, background: '#2B6B6F', borderRadius: 12, padding: '18px 24px', flexDirection: 'column', justifyContent: 'space-between' }}&gt;&#10;      &lt;Text style={{ fontSize: 26, fontWeight: 'bold', color: '#FFFFFF' }}&gt;英语习惯&lt;/Text&gt;&#10;      {['形合：必须补出连接词、关系词、介词', '重心在前：先果后因，先表态后叙事', '静态：名词、介词用得多，动词精简', '多被动：物作主语、被动语态很常见', '忌重复：用代词、同义词替换上文'].map((s, i) =&gt; (&#10;        &lt;Text key={i} style={{ fontSize: 17.5, color: '#FFFFFF', lineHeight: 1.4 }}&gt;{s}&lt;/Text&gt;&#10;      ))}&#10;    &lt;/Box&gt;&#10;    &lt;Box style={{ flex: 8, flexDirection: 'column', justifyContent: 'space-between' }}&gt;&#10;      &lt;Text style={{ fontSize: 20, fontWeight: 'bold', color: '#22303C' }}&gt;落在真题里&lt;/Text&gt;&#10;      {[&#10;        { a: '座位安排非常讲究', b: 'Great attention is paid to…', t: '主动 → 被动' },&#10;        { a: '为了招待客人……', b: 'To entertain guests, …', t: '目的状语前置' },&#10;        { a: '（餐桌礼仪）蕴含着……', b: '…, embodying…', t: '动词 → 分词' },&#10;      ].map((p, i) =&gt; (&#10;        &lt;Box key={i} style={{ background: '#F7FBFA', borderRadius: 10, padding: '12px 16px' }}&gt;&#10;          &lt;Text style={{ fontSize: 16, color: '#22303C', fontWeight: 'bold' }}&gt;{p.a}&lt;/Text&gt;&#10;          &lt;Text style={{ fontSize: 15, color: '#2B6B6F', fontFamily: 'Georgia', marginTop: 4 }}&gt;{p.b}&lt;/Text&gt;&#10;          &lt;Text style={{ fontSize: 13, color: '#C0392B', marginTop: 4 }}&gt;{p.t}&lt;/Text&gt;&#10;        &lt;/Box&gt;&#10;      ))}&#10;    &lt;/Box&gt;&#10;  &lt;/Box&gt;&#10;  &lt;Box style={{ height: 40, flexDirection: 'row', justifyContent: 'space-between', alignItems: 'center' }}&gt;&#10;    &lt;Text style={{ fontSize: 14, color: '#5C6D7D' }}&gt;四级翻译真题精讲 · 张浩英语课堂&lt;/Text&gt;&#10;    &lt;Text style={{ fontSize: 14, color: '#5C6D7D' }}&gt;08 / 19&lt;/Text&gt;&#10;  &lt;/Box&gt;&#10;&lt;/Slide&gt;&#10;"/>
        <p:cNvGrpSpPr/>
        <p:nvPr/>
      </p:nvGrpSpPr>
      <p:grpSpPr>
        <a:xfrm>
          <a:off x="0" y="0"/>
          <a:ext cx="0" cy="0"/>
          <a:chOff x="0" y="0"/>
          <a:chExt cx="0" cy="0"/>
        </a:xfrm>
      </p:grpSpPr>
      <p:sp>
        <p:nvSpPr>
          <p:cNvPr id="403" name=""/>
          <p:cNvSpPr/>
          <p:nvPr/>
        </p:nvSpPr>
        <p:spPr>
          <a:xfrm rot="0" flipH="0" flipV="0">
            <a:off x="0" y="0"/>
            <a:ext cx="12192000" cy="6858000"/>
          </a:xfrm>
          <a:prstGeom prst="rect">
            <a:avLst/>
          </a:prstGeom>
          <a:solidFill>
            <a:srgbClr val="FFFFFF"/>
          </a:solidFill>
          <a:ln/>
        </p:spPr>
        <p:txBody>
          <a:bodyPr/>
          <a:p/>
        </p:txBody>
      </p:sp>
      <p:sp>
        <p:nvSpPr>
          <p:cNvPr id="404"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英汉语言五大差异</a:t>
            </a:r>
            <a:endParaRPr/>
          </a:p>
        </p:txBody>
      </p:sp>
      <p:sp>
        <p:nvSpPr>
          <p:cNvPr id="405" name=""/>
          <p:cNvSpPr/>
          <p:nvPr/>
        </p:nvSpPr>
        <p:spPr>
          <a:xfrm rot="0" flipH="0" flipV="0">
            <a:off x="609600" y="866775"/>
            <a:ext cx="609600" cy="47625"/>
          </a:xfrm>
          <a:prstGeom prst="rect">
            <a:avLst/>
          </a:prstGeom>
          <a:solidFill>
            <a:srgbClr val="2B6B6F"/>
          </a:solidFill>
          <a:ln/>
        </p:spPr>
        <p:txBody>
          <a:bodyPr/>
          <a:p/>
        </p:txBody>
      </p:sp>
      <p:sp>
        <p:nvSpPr>
          <p:cNvPr id="406" name=""/>
          <p:cNvSpPr/>
          <p:nvPr/>
        </p:nvSpPr>
        <p:spPr>
          <a:xfrm rot="0" flipH="0" flipV="0">
            <a:off x="609600" y="1181100"/>
            <a:ext cx="3886200" cy="5105400"/>
          </a:xfrm>
          <a:prstGeom prst="roundRect">
            <a:avLst>
              <a:gd name="adj" fmla="val 2941"/>
            </a:avLst>
          </a:prstGeom>
          <a:solidFill>
            <a:srgbClr val="E8F1F0"/>
          </a:solidFill>
          <a:ln/>
        </p:spPr>
        <p:txBody>
          <a:bodyPr/>
          <a:p/>
        </p:txBody>
      </p:sp>
      <p:sp>
        <p:nvSpPr>
          <p:cNvPr id="407" name="" descr="{&quot;isTemplate&quot;:true,&quot;type&quot;:&quot;text&quot;}"/>
          <p:cNvSpPr txBox="1"/>
          <p:nvPr/>
        </p:nvSpPr>
        <p:spPr>
          <a:xfrm rot="0" flipH="0" flipV="0">
            <a:off x="838200" y="1352550"/>
            <a:ext cx="3429000" cy="304800"/>
          </a:xfrm>
          <a:prstGeom prst="rect"/>
        </p:spPr>
        <p:txBody>
          <a:bodyPr wrap="none" lIns="0" tIns="0" rIns="0" bIns="0"/>
          <a:p>
            <a:pPr>
              <a:lnSpc>
                <a:spcPct val="100000"/>
              </a:lnSpc>
            </a:pPr>
            <a:r>
              <a:rPr lang="zh-CN" sz="1950" b="1">
                <a:solidFill>
                  <a:srgbClr val="22303C"/>
                </a:solidFill>
                <a:latin typeface="Microsoft YaHei"/>
                <a:ea typeface="Microsoft YaHei"/>
              </a:rPr>
              <a:t>汉语习惯</a:t>
            </a:r>
            <a:endParaRPr/>
          </a:p>
        </p:txBody>
      </p:sp>
      <p:sp>
        <p:nvSpPr>
          <p:cNvPr id="408" name="" descr="{&quot;isTemplate&quot;:true,&quot;type&quot;:&quot;text&quot;}"/>
          <p:cNvSpPr txBox="1"/>
          <p:nvPr/>
        </p:nvSpPr>
        <p:spPr>
          <a:xfrm rot="0" flipH="0" flipV="0">
            <a:off x="838200" y="2266950"/>
            <a:ext cx="3429000" cy="285750"/>
          </a:xfrm>
          <a:prstGeom prst="rect"/>
        </p:spPr>
        <p:txBody>
          <a:bodyPr wrap="none" lIns="0" tIns="0" rIns="0" bIns="0"/>
          <a:p>
            <a:pPr>
              <a:lnSpc>
                <a:spcPct val="140000"/>
              </a:lnSpc>
            </a:pPr>
            <a:r>
              <a:rPr lang="zh-CN" sz="1313">
                <a:solidFill>
                  <a:srgbClr val="22303C"/>
                </a:solidFill>
                <a:latin typeface="Microsoft YaHei"/>
                <a:ea typeface="Microsoft YaHei"/>
              </a:rPr>
              <a:t>意合：分句靠语义衔接，很少用连接词</a:t>
            </a:r>
            <a:endParaRPr/>
          </a:p>
        </p:txBody>
      </p:sp>
      <p:sp>
        <p:nvSpPr>
          <p:cNvPr id="409" name="" descr="{&quot;isTemplate&quot;:true,&quot;type&quot;:&quot;text&quot;}"/>
          <p:cNvSpPr txBox="1"/>
          <p:nvPr/>
        </p:nvSpPr>
        <p:spPr>
          <a:xfrm rot="0" flipH="0" flipV="0">
            <a:off x="838200" y="3152775"/>
            <a:ext cx="3429000" cy="285750"/>
          </a:xfrm>
          <a:prstGeom prst="rect"/>
        </p:spPr>
        <p:txBody>
          <a:bodyPr wrap="none" lIns="0" tIns="0" rIns="0" bIns="0"/>
          <a:p>
            <a:pPr>
              <a:lnSpc>
                <a:spcPct val="140000"/>
              </a:lnSpc>
            </a:pPr>
            <a:r>
              <a:rPr lang="zh-CN" sz="1313">
                <a:solidFill>
                  <a:srgbClr val="22303C"/>
                </a:solidFill>
                <a:latin typeface="Microsoft YaHei"/>
                <a:ea typeface="Microsoft YaHei"/>
              </a:rPr>
              <a:t>重心在后：由因到果，先铺垫后结论</a:t>
            </a:r>
            <a:endParaRPr/>
          </a:p>
        </p:txBody>
      </p:sp>
      <p:sp>
        <p:nvSpPr>
          <p:cNvPr id="410" name="" descr="{&quot;isTemplate&quot;:true,&quot;type&quot;:&quot;text&quot;}"/>
          <p:cNvSpPr txBox="1"/>
          <p:nvPr/>
        </p:nvSpPr>
        <p:spPr>
          <a:xfrm rot="0" flipH="0" flipV="0">
            <a:off x="838200" y="4048125"/>
            <a:ext cx="3429000" cy="285750"/>
          </a:xfrm>
          <a:prstGeom prst="rect"/>
        </p:spPr>
        <p:txBody>
          <a:bodyPr wrap="none" lIns="0" tIns="0" rIns="0" bIns="0"/>
          <a:p>
            <a:pPr>
              <a:lnSpc>
                <a:spcPct val="140000"/>
              </a:lnSpc>
            </a:pPr>
            <a:r>
              <a:rPr lang="zh-CN" sz="1313">
                <a:solidFill>
                  <a:srgbClr val="22303C"/>
                </a:solidFill>
                <a:latin typeface="Microsoft YaHei"/>
                <a:ea typeface="Microsoft YaHei"/>
              </a:rPr>
              <a:t>动态：动词用得多，一句多动很常见</a:t>
            </a:r>
            <a:endParaRPr/>
          </a:p>
        </p:txBody>
      </p:sp>
      <p:sp>
        <p:nvSpPr>
          <p:cNvPr id="411" name="" descr="{&quot;isTemplate&quot;:true,&quot;type&quot;:&quot;text&quot;}"/>
          <p:cNvSpPr txBox="1"/>
          <p:nvPr/>
        </p:nvSpPr>
        <p:spPr>
          <a:xfrm rot="0" flipH="0" flipV="0">
            <a:off x="838200" y="4933950"/>
            <a:ext cx="3429000" cy="285750"/>
          </a:xfrm>
          <a:prstGeom prst="rect"/>
        </p:spPr>
        <p:txBody>
          <a:bodyPr wrap="none" lIns="0" tIns="0" rIns="0" bIns="0"/>
          <a:p>
            <a:pPr>
              <a:lnSpc>
                <a:spcPct val="140000"/>
              </a:lnSpc>
            </a:pPr>
            <a:r>
              <a:rPr lang="zh-CN" sz="1313">
                <a:solidFill>
                  <a:srgbClr val="22303C"/>
                </a:solidFill>
                <a:latin typeface="Microsoft YaHei"/>
                <a:ea typeface="Microsoft YaHei"/>
              </a:rPr>
              <a:t>多主动：习惯以“人”作主语</a:t>
            </a:r>
            <a:endParaRPr/>
          </a:p>
        </p:txBody>
      </p:sp>
      <p:sp>
        <p:nvSpPr>
          <p:cNvPr id="412" name="" descr="{&quot;isTemplate&quot;:true,&quot;type&quot;:&quot;text&quot;}"/>
          <p:cNvSpPr txBox="1"/>
          <p:nvPr/>
        </p:nvSpPr>
        <p:spPr>
          <a:xfrm rot="0" flipH="0" flipV="0">
            <a:off x="838200" y="5829300"/>
            <a:ext cx="3429000" cy="285750"/>
          </a:xfrm>
          <a:prstGeom prst="rect"/>
        </p:spPr>
        <p:txBody>
          <a:bodyPr wrap="none" lIns="0" tIns="0" rIns="0" bIns="0"/>
          <a:p>
            <a:pPr>
              <a:lnSpc>
                <a:spcPct val="140000"/>
              </a:lnSpc>
            </a:pPr>
            <a:r>
              <a:rPr lang="zh-CN" sz="1313">
                <a:solidFill>
                  <a:srgbClr val="22303C"/>
                </a:solidFill>
                <a:latin typeface="Microsoft YaHei"/>
                <a:ea typeface="Microsoft YaHei"/>
              </a:rPr>
              <a:t>多重复：同一个词反复出现不忌讳</a:t>
            </a:r>
            <a:endParaRPr/>
          </a:p>
        </p:txBody>
      </p:sp>
      <p:sp>
        <p:nvSpPr>
          <p:cNvPr id="413" name=""/>
          <p:cNvSpPr/>
          <p:nvPr/>
        </p:nvSpPr>
        <p:spPr>
          <a:xfrm rot="0" flipH="0" flipV="0">
            <a:off x="4686300" y="1181100"/>
            <a:ext cx="3876675" cy="5105400"/>
          </a:xfrm>
          <a:prstGeom prst="roundRect">
            <a:avLst>
              <a:gd name="adj" fmla="val 2948"/>
            </a:avLst>
          </a:prstGeom>
          <a:solidFill>
            <a:srgbClr val="2B6B6F"/>
          </a:solidFill>
          <a:ln/>
        </p:spPr>
        <p:txBody>
          <a:bodyPr/>
          <a:p/>
        </p:txBody>
      </p:sp>
      <p:sp>
        <p:nvSpPr>
          <p:cNvPr id="414" name="" descr="{&quot;isTemplate&quot;:true,&quot;type&quot;:&quot;text&quot;}"/>
          <p:cNvSpPr txBox="1"/>
          <p:nvPr/>
        </p:nvSpPr>
        <p:spPr>
          <a:xfrm rot="0" flipH="0" flipV="0">
            <a:off x="4914900" y="1352550"/>
            <a:ext cx="3419475" cy="304800"/>
          </a:xfrm>
          <a:prstGeom prst="rect"/>
        </p:spPr>
        <p:txBody>
          <a:bodyPr wrap="none" lIns="0" tIns="0" rIns="0" bIns="0"/>
          <a:p>
            <a:pPr>
              <a:lnSpc>
                <a:spcPct val="100000"/>
              </a:lnSpc>
            </a:pPr>
            <a:r>
              <a:rPr lang="zh-CN" sz="1950" b="1">
                <a:solidFill>
                  <a:srgbClr val="FFFFFF"/>
                </a:solidFill>
                <a:latin typeface="Microsoft YaHei"/>
                <a:ea typeface="Microsoft YaHei"/>
              </a:rPr>
              <a:t>英语习惯</a:t>
            </a:r>
            <a:endParaRPr/>
          </a:p>
        </p:txBody>
      </p:sp>
      <p:sp>
        <p:nvSpPr>
          <p:cNvPr id="415" name="" descr="{&quot;isTemplate&quot;:true,&quot;type&quot;:&quot;text&quot;}"/>
          <p:cNvSpPr txBox="1"/>
          <p:nvPr/>
        </p:nvSpPr>
        <p:spPr>
          <a:xfrm rot="0" flipH="0" flipV="0">
            <a:off x="4914900" y="2266950"/>
            <a:ext cx="3419475" cy="285750"/>
          </a:xfrm>
          <a:prstGeom prst="rect"/>
        </p:spPr>
        <p:txBody>
          <a:bodyPr wrap="none" lIns="0" tIns="0" rIns="0" bIns="0"/>
          <a:p>
            <a:pPr>
              <a:lnSpc>
                <a:spcPct val="140000"/>
              </a:lnSpc>
            </a:pPr>
            <a:r>
              <a:rPr lang="zh-CN" sz="1313">
                <a:solidFill>
                  <a:srgbClr val="FFFFFF"/>
                </a:solidFill>
                <a:latin typeface="Microsoft YaHei"/>
                <a:ea typeface="Microsoft YaHei"/>
              </a:rPr>
              <a:t>形合：必须补出连接词、关系词、介词</a:t>
            </a:r>
            <a:endParaRPr/>
          </a:p>
        </p:txBody>
      </p:sp>
      <p:sp>
        <p:nvSpPr>
          <p:cNvPr id="416" name="" descr="{&quot;isTemplate&quot;:true,&quot;type&quot;:&quot;text&quot;}"/>
          <p:cNvSpPr txBox="1"/>
          <p:nvPr/>
        </p:nvSpPr>
        <p:spPr>
          <a:xfrm rot="0" flipH="0" flipV="0">
            <a:off x="4914900" y="3152775"/>
            <a:ext cx="3419475" cy="285750"/>
          </a:xfrm>
          <a:prstGeom prst="rect"/>
        </p:spPr>
        <p:txBody>
          <a:bodyPr wrap="none" lIns="0" tIns="0" rIns="0" bIns="0"/>
          <a:p>
            <a:pPr>
              <a:lnSpc>
                <a:spcPct val="140000"/>
              </a:lnSpc>
            </a:pPr>
            <a:r>
              <a:rPr lang="zh-CN" sz="1313">
                <a:solidFill>
                  <a:srgbClr val="FFFFFF"/>
                </a:solidFill>
                <a:latin typeface="Microsoft YaHei"/>
                <a:ea typeface="Microsoft YaHei"/>
              </a:rPr>
              <a:t>重心在前：先果后因，先表态后叙事</a:t>
            </a:r>
            <a:endParaRPr/>
          </a:p>
        </p:txBody>
      </p:sp>
      <p:sp>
        <p:nvSpPr>
          <p:cNvPr id="417" name="" descr="{&quot;isTemplate&quot;:true,&quot;type&quot;:&quot;text&quot;}"/>
          <p:cNvSpPr txBox="1"/>
          <p:nvPr/>
        </p:nvSpPr>
        <p:spPr>
          <a:xfrm rot="0" flipH="0" flipV="0">
            <a:off x="4914900" y="4048125"/>
            <a:ext cx="3419475" cy="285750"/>
          </a:xfrm>
          <a:prstGeom prst="rect"/>
        </p:spPr>
        <p:txBody>
          <a:bodyPr wrap="none" lIns="0" tIns="0" rIns="0" bIns="0"/>
          <a:p>
            <a:pPr>
              <a:lnSpc>
                <a:spcPct val="140000"/>
              </a:lnSpc>
            </a:pPr>
            <a:r>
              <a:rPr lang="zh-CN" sz="1313">
                <a:solidFill>
                  <a:srgbClr val="FFFFFF"/>
                </a:solidFill>
                <a:latin typeface="Microsoft YaHei"/>
                <a:ea typeface="Microsoft YaHei"/>
              </a:rPr>
              <a:t>静态：名词、介词用得多，动词精简</a:t>
            </a:r>
            <a:endParaRPr/>
          </a:p>
        </p:txBody>
      </p:sp>
      <p:sp>
        <p:nvSpPr>
          <p:cNvPr id="418" name="" descr="{&quot;isTemplate&quot;:true,&quot;type&quot;:&quot;text&quot;}"/>
          <p:cNvSpPr txBox="1"/>
          <p:nvPr/>
        </p:nvSpPr>
        <p:spPr>
          <a:xfrm rot="0" flipH="0" flipV="0">
            <a:off x="4914900" y="4933950"/>
            <a:ext cx="3419475" cy="285750"/>
          </a:xfrm>
          <a:prstGeom prst="rect"/>
        </p:spPr>
        <p:txBody>
          <a:bodyPr wrap="none" lIns="0" tIns="0" rIns="0" bIns="0"/>
          <a:p>
            <a:pPr>
              <a:lnSpc>
                <a:spcPct val="140000"/>
              </a:lnSpc>
            </a:pPr>
            <a:r>
              <a:rPr lang="zh-CN" sz="1313">
                <a:solidFill>
                  <a:srgbClr val="FFFFFF"/>
                </a:solidFill>
                <a:latin typeface="Microsoft YaHei"/>
                <a:ea typeface="Microsoft YaHei"/>
              </a:rPr>
              <a:t>多被动：物作主语、被动语态很常见</a:t>
            </a:r>
            <a:endParaRPr/>
          </a:p>
        </p:txBody>
      </p:sp>
      <p:sp>
        <p:nvSpPr>
          <p:cNvPr id="419" name="" descr="{&quot;isTemplate&quot;:true,&quot;type&quot;:&quot;text&quot;}"/>
          <p:cNvSpPr txBox="1"/>
          <p:nvPr/>
        </p:nvSpPr>
        <p:spPr>
          <a:xfrm rot="0" flipH="0" flipV="0">
            <a:off x="4914900" y="5829300"/>
            <a:ext cx="3419475" cy="285750"/>
          </a:xfrm>
          <a:prstGeom prst="rect"/>
        </p:spPr>
        <p:txBody>
          <a:bodyPr wrap="none" lIns="0" tIns="0" rIns="0" bIns="0"/>
          <a:p>
            <a:pPr>
              <a:lnSpc>
                <a:spcPct val="140000"/>
              </a:lnSpc>
            </a:pPr>
            <a:r>
              <a:rPr lang="zh-CN" sz="1313">
                <a:solidFill>
                  <a:srgbClr val="FFFFFF"/>
                </a:solidFill>
                <a:latin typeface="Microsoft YaHei"/>
                <a:ea typeface="Microsoft YaHei"/>
              </a:rPr>
              <a:t>忌重复：用代词、同义词替换上文</a:t>
            </a:r>
            <a:endParaRPr/>
          </a:p>
        </p:txBody>
      </p:sp>
      <p:sp>
        <p:nvSpPr>
          <p:cNvPr id="420" name="" descr="{&quot;isTemplate&quot;:true,&quot;type&quot;:&quot;text&quot;}"/>
          <p:cNvSpPr txBox="1"/>
          <p:nvPr/>
        </p:nvSpPr>
        <p:spPr>
          <a:xfrm rot="0" flipH="0" flipV="0">
            <a:off x="8753475" y="1181100"/>
            <a:ext cx="2828925" cy="228600"/>
          </a:xfrm>
          <a:prstGeom prst="rect"/>
        </p:spPr>
        <p:txBody>
          <a:bodyPr wrap="none" lIns="0" tIns="0" rIns="0" bIns="0"/>
          <a:p>
            <a:pPr>
              <a:lnSpc>
                <a:spcPct val="100000"/>
              </a:lnSpc>
            </a:pPr>
            <a:r>
              <a:rPr lang="zh-CN" sz="1500" b="1">
                <a:solidFill>
                  <a:srgbClr val="22303C"/>
                </a:solidFill>
                <a:latin typeface="Microsoft YaHei"/>
                <a:ea typeface="Microsoft YaHei"/>
              </a:rPr>
              <a:t>落在真题里</a:t>
            </a:r>
            <a:endParaRPr/>
          </a:p>
        </p:txBody>
      </p:sp>
      <p:sp>
        <p:nvSpPr>
          <p:cNvPr id="421" name=""/>
          <p:cNvSpPr/>
          <p:nvPr/>
        </p:nvSpPr>
        <p:spPr>
          <a:xfrm rot="0" flipH="0" flipV="0">
            <a:off x="8753475" y="2219325"/>
            <a:ext cx="2828925" cy="819150"/>
          </a:xfrm>
          <a:prstGeom prst="roundRect">
            <a:avLst>
              <a:gd name="adj" fmla="val 11628"/>
            </a:avLst>
          </a:prstGeom>
          <a:solidFill>
            <a:srgbClr val="F7FBFA"/>
          </a:solidFill>
          <a:ln/>
        </p:spPr>
        <p:txBody>
          <a:bodyPr/>
          <a:p/>
        </p:txBody>
      </p:sp>
      <p:sp>
        <p:nvSpPr>
          <p:cNvPr id="422" name="" descr="{&quot;isTemplate&quot;:true,&quot;type&quot;:&quot;text&quot;}"/>
          <p:cNvSpPr txBox="1"/>
          <p:nvPr/>
        </p:nvSpPr>
        <p:spPr>
          <a:xfrm rot="0" flipH="0" flipV="0">
            <a:off x="8905875" y="2333625"/>
            <a:ext cx="2524125" cy="190500"/>
          </a:xfrm>
          <a:prstGeom prst="rect"/>
        </p:spPr>
        <p:txBody>
          <a:bodyPr wrap="none" lIns="0" tIns="0" rIns="0" bIns="0"/>
          <a:p>
            <a:pPr>
              <a:lnSpc>
                <a:spcPct val="100000"/>
              </a:lnSpc>
            </a:pPr>
            <a:r>
              <a:rPr lang="zh-CN" sz="1200" b="1">
                <a:solidFill>
                  <a:srgbClr val="22303C"/>
                </a:solidFill>
                <a:latin typeface="Microsoft YaHei"/>
                <a:ea typeface="Microsoft YaHei"/>
              </a:rPr>
              <a:t>座位安排非常讲究</a:t>
            </a:r>
            <a:endParaRPr/>
          </a:p>
        </p:txBody>
      </p:sp>
      <p:sp>
        <p:nvSpPr>
          <p:cNvPr id="423" name="" descr="{&quot;isTemplate&quot;:true,&quot;type&quot;:&quot;text&quot;}"/>
          <p:cNvSpPr txBox="1"/>
          <p:nvPr/>
        </p:nvSpPr>
        <p:spPr>
          <a:xfrm rot="0" flipH="0" flipV="0">
            <a:off x="8905875" y="2562225"/>
            <a:ext cx="2524125" cy="171450"/>
          </a:xfrm>
          <a:prstGeom prst="rect"/>
        </p:spPr>
        <p:txBody>
          <a:bodyPr wrap="none" lIns="0" tIns="0" rIns="0" bIns="0"/>
          <a:p>
            <a:pPr>
              <a:lnSpc>
                <a:spcPct val="100000"/>
              </a:lnSpc>
            </a:pPr>
            <a:r>
              <a:rPr lang="en-US" sz="1125">
                <a:solidFill>
                  <a:srgbClr val="2B6B6F"/>
                </a:solidFill>
                <a:latin typeface="Georgia"/>
                <a:ea typeface="Georgia"/>
              </a:rPr>
              <a:t>Great attention is paid to…</a:t>
            </a:r>
            <a:endParaRPr/>
          </a:p>
        </p:txBody>
      </p:sp>
      <p:sp>
        <p:nvSpPr>
          <p:cNvPr id="424" name="" descr="{&quot;isTemplate&quot;:true,&quot;type&quot;:&quot;text&quot;}"/>
          <p:cNvSpPr txBox="1"/>
          <p:nvPr/>
        </p:nvSpPr>
        <p:spPr>
          <a:xfrm rot="0" flipH="0" flipV="0">
            <a:off x="8905875" y="2771775"/>
            <a:ext cx="2524125" cy="152400"/>
          </a:xfrm>
          <a:prstGeom prst="rect"/>
        </p:spPr>
        <p:txBody>
          <a:bodyPr wrap="none" lIns="0" tIns="0" rIns="0" bIns="0"/>
          <a:p>
            <a:pPr>
              <a:lnSpc>
                <a:spcPct val="100000"/>
              </a:lnSpc>
            </a:pPr>
            <a:r>
              <a:rPr lang="zh-CN" sz="975">
                <a:solidFill>
                  <a:srgbClr val="C0392B"/>
                </a:solidFill>
                <a:latin typeface="Microsoft YaHei"/>
                <a:ea typeface="Microsoft YaHei"/>
              </a:rPr>
              <a:t>主动</a:t>
            </a:r>
            <a:r>
              <a:rPr lang="en-US" sz="975">
                <a:solidFill>
                  <a:srgbClr val="C0392B"/>
                </a:solidFill>
                <a:latin typeface="Microsoft YaHei"/>
                <a:ea typeface="Microsoft YaHei"/>
              </a:rPr>
              <a:t> → </a:t>
            </a:r>
            <a:r>
              <a:rPr lang="zh-CN" sz="975">
                <a:solidFill>
                  <a:srgbClr val="C0392B"/>
                </a:solidFill>
                <a:latin typeface="Microsoft YaHei"/>
                <a:ea typeface="Microsoft YaHei"/>
              </a:rPr>
              <a:t>被动</a:t>
            </a:r>
            <a:endParaRPr/>
          </a:p>
        </p:txBody>
      </p:sp>
      <p:sp>
        <p:nvSpPr>
          <p:cNvPr id="425" name=""/>
          <p:cNvSpPr/>
          <p:nvPr/>
        </p:nvSpPr>
        <p:spPr>
          <a:xfrm rot="0" flipH="0" flipV="0">
            <a:off x="8753475" y="3838575"/>
            <a:ext cx="2828925" cy="819150"/>
          </a:xfrm>
          <a:prstGeom prst="roundRect">
            <a:avLst>
              <a:gd name="adj" fmla="val 11628"/>
            </a:avLst>
          </a:prstGeom>
          <a:solidFill>
            <a:srgbClr val="F7FBFA"/>
          </a:solidFill>
          <a:ln/>
        </p:spPr>
        <p:txBody>
          <a:bodyPr/>
          <a:p/>
        </p:txBody>
      </p:sp>
      <p:sp>
        <p:nvSpPr>
          <p:cNvPr id="426" name="" descr="{&quot;isTemplate&quot;:true,&quot;type&quot;:&quot;text&quot;}"/>
          <p:cNvSpPr txBox="1"/>
          <p:nvPr/>
        </p:nvSpPr>
        <p:spPr>
          <a:xfrm rot="0" flipH="0" flipV="0">
            <a:off x="8905875" y="3952875"/>
            <a:ext cx="2524125" cy="190500"/>
          </a:xfrm>
          <a:prstGeom prst="rect"/>
        </p:spPr>
        <p:txBody>
          <a:bodyPr wrap="none" lIns="0" tIns="0" rIns="0" bIns="0"/>
          <a:p>
            <a:pPr>
              <a:lnSpc>
                <a:spcPct val="100000"/>
              </a:lnSpc>
            </a:pPr>
            <a:r>
              <a:rPr lang="zh-CN" sz="1200" b="1">
                <a:solidFill>
                  <a:srgbClr val="22303C"/>
                </a:solidFill>
                <a:latin typeface="Microsoft YaHei"/>
                <a:ea typeface="Microsoft YaHei"/>
              </a:rPr>
              <a:t>为了招待客人……</a:t>
            </a:r>
            <a:endParaRPr/>
          </a:p>
        </p:txBody>
      </p:sp>
      <p:sp>
        <p:nvSpPr>
          <p:cNvPr id="427" name="" descr="{&quot;isTemplate&quot;:true,&quot;type&quot;:&quot;text&quot;}"/>
          <p:cNvSpPr txBox="1"/>
          <p:nvPr/>
        </p:nvSpPr>
        <p:spPr>
          <a:xfrm rot="0" flipH="0" flipV="0">
            <a:off x="8905875" y="4181475"/>
            <a:ext cx="2524125" cy="171450"/>
          </a:xfrm>
          <a:prstGeom prst="rect"/>
        </p:spPr>
        <p:txBody>
          <a:bodyPr wrap="none" lIns="0" tIns="0" rIns="0" bIns="0"/>
          <a:p>
            <a:pPr>
              <a:lnSpc>
                <a:spcPct val="100000"/>
              </a:lnSpc>
            </a:pPr>
            <a:r>
              <a:rPr lang="en-US" sz="1125">
                <a:solidFill>
                  <a:srgbClr val="2B6B6F"/>
                </a:solidFill>
                <a:latin typeface="Georgia"/>
                <a:ea typeface="Georgia"/>
              </a:rPr>
              <a:t>To entertain guests, …</a:t>
            </a:r>
            <a:endParaRPr/>
          </a:p>
        </p:txBody>
      </p:sp>
      <p:sp>
        <p:nvSpPr>
          <p:cNvPr id="428" name="" descr="{&quot;isTemplate&quot;:true,&quot;type&quot;:&quot;text&quot;}"/>
          <p:cNvSpPr txBox="1"/>
          <p:nvPr/>
        </p:nvSpPr>
        <p:spPr>
          <a:xfrm rot="0" flipH="0" flipV="0">
            <a:off x="8905875" y="4391025"/>
            <a:ext cx="2524125" cy="152400"/>
          </a:xfrm>
          <a:prstGeom prst="rect"/>
        </p:spPr>
        <p:txBody>
          <a:bodyPr wrap="none" lIns="0" tIns="0" rIns="0" bIns="0"/>
          <a:p>
            <a:pPr>
              <a:lnSpc>
                <a:spcPct val="100000"/>
              </a:lnSpc>
            </a:pPr>
            <a:r>
              <a:rPr lang="zh-CN" sz="975">
                <a:solidFill>
                  <a:srgbClr val="C0392B"/>
                </a:solidFill>
                <a:latin typeface="Microsoft YaHei"/>
                <a:ea typeface="Microsoft YaHei"/>
              </a:rPr>
              <a:t>目的状语前置</a:t>
            </a:r>
            <a:endParaRPr/>
          </a:p>
        </p:txBody>
      </p:sp>
      <p:sp>
        <p:nvSpPr>
          <p:cNvPr id="429" name=""/>
          <p:cNvSpPr/>
          <p:nvPr/>
        </p:nvSpPr>
        <p:spPr>
          <a:xfrm rot="0" flipH="0" flipV="0">
            <a:off x="8753475" y="5467350"/>
            <a:ext cx="2828925" cy="819150"/>
          </a:xfrm>
          <a:prstGeom prst="roundRect">
            <a:avLst>
              <a:gd name="adj" fmla="val 11628"/>
            </a:avLst>
          </a:prstGeom>
          <a:solidFill>
            <a:srgbClr val="F7FBFA"/>
          </a:solidFill>
          <a:ln/>
        </p:spPr>
        <p:txBody>
          <a:bodyPr/>
          <a:p/>
        </p:txBody>
      </p:sp>
      <p:sp>
        <p:nvSpPr>
          <p:cNvPr id="430" name="" descr="{&quot;isTemplate&quot;:true,&quot;type&quot;:&quot;text&quot;}"/>
          <p:cNvSpPr txBox="1"/>
          <p:nvPr/>
        </p:nvSpPr>
        <p:spPr>
          <a:xfrm rot="0" flipH="0" flipV="0">
            <a:off x="8905875" y="5581650"/>
            <a:ext cx="2524125" cy="190500"/>
          </a:xfrm>
          <a:prstGeom prst="rect"/>
        </p:spPr>
        <p:txBody>
          <a:bodyPr wrap="none" lIns="0" tIns="0" rIns="0" bIns="0"/>
          <a:p>
            <a:pPr>
              <a:lnSpc>
                <a:spcPct val="100000"/>
              </a:lnSpc>
            </a:pPr>
            <a:r>
              <a:rPr lang="zh-CN" sz="1200" b="1">
                <a:solidFill>
                  <a:srgbClr val="22303C"/>
                </a:solidFill>
                <a:latin typeface="Microsoft YaHei"/>
                <a:ea typeface="Microsoft YaHei"/>
              </a:rPr>
              <a:t>（餐桌礼仪）蕴含着……</a:t>
            </a:r>
            <a:endParaRPr/>
          </a:p>
        </p:txBody>
      </p:sp>
      <p:sp>
        <p:nvSpPr>
          <p:cNvPr id="431" name="" descr="{&quot;isTemplate&quot;:true,&quot;type&quot;:&quot;text&quot;}"/>
          <p:cNvSpPr txBox="1"/>
          <p:nvPr/>
        </p:nvSpPr>
        <p:spPr>
          <a:xfrm rot="0" flipH="0" flipV="0">
            <a:off x="8905875" y="5810250"/>
            <a:ext cx="2524125" cy="171450"/>
          </a:xfrm>
          <a:prstGeom prst="rect"/>
        </p:spPr>
        <p:txBody>
          <a:bodyPr wrap="none" lIns="0" tIns="0" rIns="0" bIns="0"/>
          <a:p>
            <a:pPr>
              <a:lnSpc>
                <a:spcPct val="100000"/>
              </a:lnSpc>
            </a:pPr>
            <a:r>
              <a:rPr lang="en-US" sz="1125">
                <a:solidFill>
                  <a:srgbClr val="2B6B6F"/>
                </a:solidFill>
                <a:latin typeface="Georgia"/>
                <a:ea typeface="Georgia"/>
              </a:rPr>
              <a:t>…, embodying…</a:t>
            </a:r>
            <a:endParaRPr/>
          </a:p>
        </p:txBody>
      </p:sp>
      <p:sp>
        <p:nvSpPr>
          <p:cNvPr id="432" name="" descr="{&quot;isTemplate&quot;:true,&quot;type&quot;:&quot;text&quot;}"/>
          <p:cNvSpPr txBox="1"/>
          <p:nvPr/>
        </p:nvSpPr>
        <p:spPr>
          <a:xfrm rot="0" flipH="0" flipV="0">
            <a:off x="8905875" y="6019800"/>
            <a:ext cx="2524125" cy="152400"/>
          </a:xfrm>
          <a:prstGeom prst="rect"/>
        </p:spPr>
        <p:txBody>
          <a:bodyPr wrap="none" lIns="0" tIns="0" rIns="0" bIns="0"/>
          <a:p>
            <a:pPr>
              <a:lnSpc>
                <a:spcPct val="100000"/>
              </a:lnSpc>
            </a:pPr>
            <a:r>
              <a:rPr lang="zh-CN" sz="975">
                <a:solidFill>
                  <a:srgbClr val="C0392B"/>
                </a:solidFill>
                <a:latin typeface="Microsoft YaHei"/>
                <a:ea typeface="Microsoft YaHei"/>
              </a:rPr>
              <a:t>动词</a:t>
            </a:r>
            <a:r>
              <a:rPr lang="en-US" sz="975">
                <a:solidFill>
                  <a:srgbClr val="C0392B"/>
                </a:solidFill>
                <a:latin typeface="Microsoft YaHei"/>
                <a:ea typeface="Microsoft YaHei"/>
              </a:rPr>
              <a:t> → </a:t>
            </a:r>
            <a:r>
              <a:rPr lang="zh-CN" sz="975">
                <a:solidFill>
                  <a:srgbClr val="C0392B"/>
                </a:solidFill>
                <a:latin typeface="Microsoft YaHei"/>
                <a:ea typeface="Microsoft YaHei"/>
              </a:rPr>
              <a:t>分词</a:t>
            </a:r>
            <a:endParaRPr/>
          </a:p>
        </p:txBody>
      </p:sp>
      <p:sp>
        <p:nvSpPr>
          <p:cNvPr id="433"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434"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08 / 19</a:t>
            </a:r>
            <a:endParaRPr/>
          </a:p>
        </p:txBody>
      </p:sp>
    </p:spTree>
  </p:cSld>
</p:sld>
</file>

<file path=ppt/slides/slide9.xml><?xml version="1.0" encoding="utf-8"?>
<p:sld xmlns:p="http://schemas.openxmlformats.org/presentationml/2006/main" xmlns:a="http://schemas.openxmlformats.org/drawingml/2006/main">
  <p:cSld>
    <p:spTree>
      <p:nvGrpSpPr>
        <p:cNvPr id="435" name="" descr="&lt;Slide style={{ width: 1280, height: 720, padding: '20px 64px', background: '#FFFFFF', flexDirection: 'column' }}&gt;&#10;  &lt;Box style={{ height: 96, flexDirection: 'column', justifyContent: 'center' }}&gt;&#10;    &lt;Text style={{ fontSize: 34, fontWeight: 'bold', color: '#22303C' }}&gt;技巧工具箱 × 真题印证&lt;/Text&gt;&#10;    &lt;Box style={{ width: 64, height: 5, background: '#2B6B6F', marginTop: 10 }} /&gt;&#10;  &lt;/Box&gt;&#10;  &lt;Box style={{ flex: 11, flexDirection: 'row', flexWrap: 'wrap', gap: '0px 36px', paddingTop: 6 }}&gt;&#10;    {[&#10;      { n: '①', t: '词义选择', d: '同一个“增加”，气氛用 enhance，数量才用 increase' },&#10;      { n: '②', t: '词类转换', d: '动↔名、动↔介、形↔名，按英语习惯换词性' },&#10;      { n: '③', t: '词的增减', d: '补出冠词、代词、时态；删去可有可无的范畴词' },&#10;      { n: '④', t: '词的替代', d: '英语忌重复，用代词、同义词替换前文' },&#10;      { n: '⑤', t: '主谓选择与无主句', d: '找出真正作谓语的动词；无主句可补主语或改被动' },&#10;      { n: '⑥', t: '拆句合并与语序调整', d: '逻辑不一致时拆句或合并；时间地点状语换位' },&#10;    ].map((t, i) =&gt; (&#10;      &lt;Box key={i} style={{ width: 340, flexDirection: 'row', gap: 14, alignItems: 'flex-start', marginBottom: 20 }}&gt;&#10;        &lt;Text style={{ fontSize: 30, fontWeight: 'bold', color: '#2B6B6F', lineHeight: 1.15 }}&gt;{t.n}&lt;/Text&gt;&#10;        &lt;Box style={{ flexDirection: 'column', flex: 1 }}&gt;&#10;          &lt;Text style={{ fontSize: 20, fontWeight: 'bold', color: '#22303C' }}&gt;{t.t}&lt;/Text&gt;&#10;          &lt;Text style={{ fontSize: 15.5, color: '#5C6D7D', lineHeight: 1.5, marginTop: 5 }}&gt;{t.d}&lt;/Text&gt;&#10;        &lt;/Box&gt;&#10;      &lt;/Box&gt;&#10;    ))}&#10;  &lt;/Box&gt;&#10;  &lt;Box style={{ flex: 9, flexDirection: 'row', gap: 20, alignItems: 'stretch' }}&gt;&#10;    {[&#10;      { c: '讲究', e: 'be very particular', tag: '词义选择', note: '不能按字面译成 pay attention' },&#10;      { c: '添酒加菜', e: 'refill the glasses and add food to the plates', tag: '词的增补', note: '补出英语必需的宾语' },&#10;      { c: '礼尚往来', e: 'mutually exchanging courtesies', tag: '照用括号注释', note: '题目已给，不自造文化词' },&#10;    ].map((p, i) =&gt; (&#10;      &lt;Box key={i} style={{ flex: 1, background: '#E8F1F0', borderRadius: 10, padding: '14px 18px', flexDirection: 'column', justifyContent: 'center' }}&gt;&#10;        &lt;Box style={{ flexDirection: 'row', alignItems: 'center', gap: 12 }}&gt;&#10;          &lt;Text style={{ fontSize: 20, fontWeight: 'bold', color: '#22303C' }}&gt;{p.c}&lt;/Text&gt;&#10;          &lt;Box style={{ background: '#2B6B6F', borderRadius: 12, paddingHorizontal: 12, paddingVertical: 3 }}&gt;&#10;            &lt;Text style={{ fontSize: 13, color: '#FFFFFF' }}&gt;{p.tag}&lt;/Text&gt;&#10;          &lt;/Box&gt;&#10;        &lt;/Box&gt;&#10;        &lt;Text style={{ fontSize: 17, color: '#2B6B6F', fontFamily: 'Georgia', marginTop: 8 }}&gt;{p.e}&lt;/Text&gt;&#10;        &lt;Text style={{ fontSize: 14, color: '#5C6D7D', marginTop: 6 }}&gt;{p.note}&lt;/Text&gt;&#10;      &lt;/Box&gt;&#10;    ))}&#10;  &lt;/Box&gt;&#10;  &lt;Box style={{ height: 40, flexDirection: 'row', justifyContent: 'space-between', alignItems: 'center' }}&gt;&#10;    &lt;Text style={{ fontSize: 14, color: '#5C6D7D' }}&gt;四级翻译真题精讲 · 张浩英语课堂&lt;/Text&gt;&#10;    &lt;Text style={{ fontSize: 14, color: '#5C6D7D' }}&gt;09 / 19&lt;/Text&gt;&#10;  &lt;/Box&gt;&#10;&lt;/Slide&gt;&#10;"/>
        <p:cNvGrpSpPr/>
        <p:nvPr/>
      </p:nvGrpSpPr>
      <p:grpSpPr>
        <a:xfrm>
          <a:off x="0" y="0"/>
          <a:ext cx="0" cy="0"/>
          <a:chOff x="0" y="0"/>
          <a:chExt cx="0" cy="0"/>
        </a:xfrm>
      </p:grpSpPr>
      <p:sp>
        <p:nvSpPr>
          <p:cNvPr id="436" name=""/>
          <p:cNvSpPr/>
          <p:nvPr/>
        </p:nvSpPr>
        <p:spPr>
          <a:xfrm rot="0" flipH="0" flipV="0">
            <a:off x="0" y="0"/>
            <a:ext cx="12192000" cy="6858000"/>
          </a:xfrm>
          <a:prstGeom prst="rect">
            <a:avLst/>
          </a:prstGeom>
          <a:solidFill>
            <a:srgbClr val="FFFFFF"/>
          </a:solidFill>
          <a:ln/>
        </p:spPr>
        <p:txBody>
          <a:bodyPr/>
          <a:p/>
        </p:txBody>
      </p:sp>
      <p:sp>
        <p:nvSpPr>
          <p:cNvPr id="437"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技巧工具箱</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真题印证</a:t>
            </a:r>
            <a:endParaRPr/>
          </a:p>
        </p:txBody>
      </p:sp>
      <p:sp>
        <p:nvSpPr>
          <p:cNvPr id="438" name=""/>
          <p:cNvSpPr/>
          <p:nvPr/>
        </p:nvSpPr>
        <p:spPr>
          <a:xfrm rot="0" flipH="0" flipV="0">
            <a:off x="609600" y="866775"/>
            <a:ext cx="609600" cy="47625"/>
          </a:xfrm>
          <a:prstGeom prst="rect">
            <a:avLst/>
          </a:prstGeom>
          <a:solidFill>
            <a:srgbClr val="2B6B6F"/>
          </a:solidFill>
          <a:ln/>
        </p:spPr>
        <p:txBody>
          <a:bodyPr/>
          <a:p/>
        </p:txBody>
      </p:sp>
      <p:sp>
        <p:nvSpPr>
          <p:cNvPr id="439" name="" descr="{&quot;isTemplate&quot;:true,&quot;type&quot;:&quot;text&quot;}"/>
          <p:cNvSpPr txBox="1"/>
          <p:nvPr/>
        </p:nvSpPr>
        <p:spPr>
          <a:xfrm rot="0" flipH="0" flipV="0">
            <a:off x="609600" y="1162050"/>
            <a:ext cx="285750" cy="400050"/>
          </a:xfrm>
          <a:prstGeom prst="rect"/>
        </p:spPr>
        <p:txBody>
          <a:bodyPr wrap="none" lIns="0" tIns="0" rIns="0" bIns="0"/>
          <a:p>
            <a:pPr>
              <a:lnSpc>
                <a:spcPct val="114999"/>
              </a:lnSpc>
            </a:pPr>
            <a:r>
              <a:rPr sz="2250" b="1">
                <a:solidFill>
                  <a:srgbClr val="2B6B6F"/>
                </a:solidFill>
                <a:latin typeface="Microsoft YaHei"/>
                <a:ea typeface="Microsoft YaHei"/>
              </a:rPr>
              <a:t>①</a:t>
            </a:r>
            <a:endParaRPr/>
          </a:p>
        </p:txBody>
      </p:sp>
      <p:sp>
        <p:nvSpPr>
          <p:cNvPr id="440" name="" descr="{&quot;isTemplate&quot;:true,&quot;type&quot;:&quot;text&quot;}"/>
          <p:cNvSpPr txBox="1"/>
          <p:nvPr/>
        </p:nvSpPr>
        <p:spPr>
          <a:xfrm rot="0" flipH="0" flipV="0">
            <a:off x="1028700" y="1162050"/>
            <a:ext cx="2819400" cy="228600"/>
          </a:xfrm>
          <a:prstGeom prst="rect"/>
        </p:spPr>
        <p:txBody>
          <a:bodyPr wrap="none" lIns="0" tIns="0" rIns="0" bIns="0"/>
          <a:p>
            <a:pPr>
              <a:lnSpc>
                <a:spcPct val="100000"/>
              </a:lnSpc>
            </a:pPr>
            <a:r>
              <a:rPr lang="zh-CN" sz="1500" b="1">
                <a:solidFill>
                  <a:srgbClr val="22303C"/>
                </a:solidFill>
                <a:latin typeface="Microsoft YaHei"/>
                <a:ea typeface="Microsoft YaHei"/>
              </a:rPr>
              <a:t>词义选择</a:t>
            </a:r>
            <a:endParaRPr/>
          </a:p>
        </p:txBody>
      </p:sp>
      <p:sp>
        <p:nvSpPr>
          <p:cNvPr id="441" name="" descr="{&quot;isTemplate&quot;:true,&quot;type&quot;:&quot;text&quot;}"/>
          <p:cNvSpPr txBox="1"/>
          <p:nvPr/>
        </p:nvSpPr>
        <p:spPr>
          <a:xfrm rot="0" flipH="0" flipV="0">
            <a:off x="1028700" y="1438275"/>
            <a:ext cx="2819400" cy="533400"/>
          </a:xfrm>
          <a:prstGeom prst="rect"/>
        </p:spPr>
        <p:txBody>
          <a:bodyPr wrap="square" lIns="0" tIns="0" rIns="0" bIns="0">
            <a:normAutofit/>
          </a:bodyPr>
          <a:p>
            <a:pPr>
              <a:lnSpc>
                <a:spcPct val="150000"/>
              </a:lnSpc>
            </a:pPr>
            <a:r>
              <a:rPr lang="zh-CN" sz="1163">
                <a:solidFill>
                  <a:srgbClr val="5C6D7D"/>
                </a:solidFill>
                <a:latin typeface="Microsoft YaHei"/>
                <a:ea typeface="Microsoft YaHei"/>
              </a:rPr>
              <a:t>同一个“增加”，气氛用</a:t>
            </a:r>
            <a:r>
              <a:rPr lang="en-US" sz="1163">
                <a:solidFill>
                  <a:srgbClr val="5C6D7D"/>
                </a:solidFill>
                <a:latin typeface="Microsoft YaHei"/>
                <a:ea typeface="Microsoft YaHei"/>
              </a:rPr>
              <a:t> enhance</a:t>
            </a:r>
            <a:r>
              <a:rPr lang="zh-CN" sz="1163">
                <a:solidFill>
                  <a:srgbClr val="5C6D7D"/>
                </a:solidFill>
                <a:latin typeface="Microsoft YaHei"/>
                <a:ea typeface="Microsoft YaHei"/>
              </a:rPr>
              <a:t>，数量才用</a:t>
            </a:r>
            <a:r>
              <a:rPr lang="en-US" sz="1163">
                <a:solidFill>
                  <a:srgbClr val="5C6D7D"/>
                </a:solidFill>
                <a:latin typeface="Microsoft YaHei"/>
                <a:ea typeface="Microsoft YaHei"/>
              </a:rPr>
              <a:t> increase</a:t>
            </a:r>
            <a:endParaRPr/>
          </a:p>
        </p:txBody>
      </p:sp>
      <p:sp>
        <p:nvSpPr>
          <p:cNvPr id="442" name="" descr="{&quot;isTemplate&quot;:true,&quot;type&quot;:&quot;text&quot;}"/>
          <p:cNvSpPr txBox="1"/>
          <p:nvPr/>
        </p:nvSpPr>
        <p:spPr>
          <a:xfrm rot="0" flipH="0" flipV="0">
            <a:off x="3848100" y="1162050"/>
            <a:ext cx="285750" cy="400050"/>
          </a:xfrm>
          <a:prstGeom prst="rect"/>
        </p:spPr>
        <p:txBody>
          <a:bodyPr wrap="none" lIns="0" tIns="0" rIns="0" bIns="0"/>
          <a:p>
            <a:pPr>
              <a:lnSpc>
                <a:spcPct val="114999"/>
              </a:lnSpc>
            </a:pPr>
            <a:r>
              <a:rPr sz="2250" b="1">
                <a:solidFill>
                  <a:srgbClr val="2B6B6F"/>
                </a:solidFill>
                <a:latin typeface="Microsoft YaHei"/>
                <a:ea typeface="Microsoft YaHei"/>
              </a:rPr>
              <a:t>②</a:t>
            </a:r>
            <a:endParaRPr/>
          </a:p>
        </p:txBody>
      </p:sp>
      <p:sp>
        <p:nvSpPr>
          <p:cNvPr id="443" name="" descr="{&quot;isTemplate&quot;:true,&quot;type&quot;:&quot;text&quot;}"/>
          <p:cNvSpPr txBox="1"/>
          <p:nvPr/>
        </p:nvSpPr>
        <p:spPr>
          <a:xfrm rot="0" flipH="0" flipV="0">
            <a:off x="4267200" y="1162050"/>
            <a:ext cx="2819400" cy="228600"/>
          </a:xfrm>
          <a:prstGeom prst="rect"/>
        </p:spPr>
        <p:txBody>
          <a:bodyPr wrap="none" lIns="0" tIns="0" rIns="0" bIns="0"/>
          <a:p>
            <a:pPr>
              <a:lnSpc>
                <a:spcPct val="100000"/>
              </a:lnSpc>
            </a:pPr>
            <a:r>
              <a:rPr lang="zh-CN" sz="1500" b="1">
                <a:solidFill>
                  <a:srgbClr val="22303C"/>
                </a:solidFill>
                <a:latin typeface="Microsoft YaHei"/>
                <a:ea typeface="Microsoft YaHei"/>
              </a:rPr>
              <a:t>词类转换</a:t>
            </a:r>
            <a:endParaRPr/>
          </a:p>
        </p:txBody>
      </p:sp>
      <p:sp>
        <p:nvSpPr>
          <p:cNvPr id="444" name="" descr="{&quot;isTemplate&quot;:true,&quot;type&quot;:&quot;text&quot;}"/>
          <p:cNvSpPr txBox="1"/>
          <p:nvPr/>
        </p:nvSpPr>
        <p:spPr>
          <a:xfrm rot="0" flipH="0" flipV="0">
            <a:off x="4267200" y="1438275"/>
            <a:ext cx="2819400" cy="533400"/>
          </a:xfrm>
          <a:prstGeom prst="rect"/>
        </p:spPr>
        <p:txBody>
          <a:bodyPr wrap="square" lIns="0" tIns="0" rIns="0" bIns="0">
            <a:normAutofit/>
          </a:bodyPr>
          <a:p>
            <a:pPr>
              <a:lnSpc>
                <a:spcPct val="150000"/>
              </a:lnSpc>
            </a:pPr>
            <a:r>
              <a:rPr lang="zh-CN" sz="1163">
                <a:solidFill>
                  <a:srgbClr val="5C6D7D"/>
                </a:solidFill>
                <a:latin typeface="Microsoft YaHei"/>
                <a:ea typeface="Microsoft YaHei"/>
              </a:rPr>
              <a:t>动↔名、动↔介、形↔名，按英语习惯换词性</a:t>
            </a:r>
            <a:endParaRPr/>
          </a:p>
        </p:txBody>
      </p:sp>
      <p:sp>
        <p:nvSpPr>
          <p:cNvPr id="445" name="" descr="{&quot;isTemplate&quot;:true,&quot;type&quot;:&quot;text&quot;}"/>
          <p:cNvSpPr txBox="1"/>
          <p:nvPr/>
        </p:nvSpPr>
        <p:spPr>
          <a:xfrm rot="0" flipH="0" flipV="0">
            <a:off x="7086600" y="1162050"/>
            <a:ext cx="285750" cy="400050"/>
          </a:xfrm>
          <a:prstGeom prst="rect"/>
        </p:spPr>
        <p:txBody>
          <a:bodyPr wrap="none" lIns="0" tIns="0" rIns="0" bIns="0"/>
          <a:p>
            <a:pPr>
              <a:lnSpc>
                <a:spcPct val="114999"/>
              </a:lnSpc>
            </a:pPr>
            <a:r>
              <a:rPr sz="2250" b="1">
                <a:solidFill>
                  <a:srgbClr val="2B6B6F"/>
                </a:solidFill>
                <a:latin typeface="Microsoft YaHei"/>
                <a:ea typeface="Microsoft YaHei"/>
              </a:rPr>
              <a:t>③</a:t>
            </a:r>
            <a:endParaRPr/>
          </a:p>
        </p:txBody>
      </p:sp>
      <p:sp>
        <p:nvSpPr>
          <p:cNvPr id="446" name="" descr="{&quot;isTemplate&quot;:true,&quot;type&quot;:&quot;text&quot;}"/>
          <p:cNvSpPr txBox="1"/>
          <p:nvPr/>
        </p:nvSpPr>
        <p:spPr>
          <a:xfrm rot="0" flipH="0" flipV="0">
            <a:off x="7505700" y="1162050"/>
            <a:ext cx="2819400" cy="228600"/>
          </a:xfrm>
          <a:prstGeom prst="rect"/>
        </p:spPr>
        <p:txBody>
          <a:bodyPr wrap="none" lIns="0" tIns="0" rIns="0" bIns="0"/>
          <a:p>
            <a:pPr>
              <a:lnSpc>
                <a:spcPct val="100000"/>
              </a:lnSpc>
            </a:pPr>
            <a:r>
              <a:rPr lang="zh-CN" sz="1500" b="1">
                <a:solidFill>
                  <a:srgbClr val="22303C"/>
                </a:solidFill>
                <a:latin typeface="Microsoft YaHei"/>
                <a:ea typeface="Microsoft YaHei"/>
              </a:rPr>
              <a:t>词的增减</a:t>
            </a:r>
            <a:endParaRPr/>
          </a:p>
        </p:txBody>
      </p:sp>
      <p:sp>
        <p:nvSpPr>
          <p:cNvPr id="447" name="" descr="{&quot;isTemplate&quot;:true,&quot;type&quot;:&quot;text&quot;}"/>
          <p:cNvSpPr txBox="1"/>
          <p:nvPr/>
        </p:nvSpPr>
        <p:spPr>
          <a:xfrm rot="0" flipH="0" flipV="0">
            <a:off x="7505700" y="1438275"/>
            <a:ext cx="2819400" cy="533400"/>
          </a:xfrm>
          <a:prstGeom prst="rect"/>
        </p:spPr>
        <p:txBody>
          <a:bodyPr wrap="square" lIns="0" tIns="0" rIns="0" bIns="0">
            <a:normAutofit/>
          </a:bodyPr>
          <a:p>
            <a:pPr>
              <a:lnSpc>
                <a:spcPct val="150000"/>
              </a:lnSpc>
            </a:pPr>
            <a:r>
              <a:rPr lang="zh-CN" sz="1163">
                <a:solidFill>
                  <a:srgbClr val="5C6D7D"/>
                </a:solidFill>
                <a:latin typeface="Microsoft YaHei"/>
                <a:ea typeface="Microsoft YaHei"/>
              </a:rPr>
              <a:t>补出冠词、代词、时态；删去可有可无的范畴词</a:t>
            </a:r>
            <a:endParaRPr/>
          </a:p>
        </p:txBody>
      </p:sp>
      <p:sp>
        <p:nvSpPr>
          <p:cNvPr id="448" name="" descr="{&quot;isTemplate&quot;:true,&quot;type&quot;:&quot;text&quot;}"/>
          <p:cNvSpPr txBox="1"/>
          <p:nvPr/>
        </p:nvSpPr>
        <p:spPr>
          <a:xfrm rot="0" flipH="0" flipV="0">
            <a:off x="609600" y="2752725"/>
            <a:ext cx="285750" cy="400050"/>
          </a:xfrm>
          <a:prstGeom prst="rect"/>
        </p:spPr>
        <p:txBody>
          <a:bodyPr wrap="none" lIns="0" tIns="0" rIns="0" bIns="0"/>
          <a:p>
            <a:pPr>
              <a:lnSpc>
                <a:spcPct val="114999"/>
              </a:lnSpc>
            </a:pPr>
            <a:r>
              <a:rPr sz="2250" b="1">
                <a:solidFill>
                  <a:srgbClr val="2B6B6F"/>
                </a:solidFill>
                <a:latin typeface="Microsoft YaHei"/>
                <a:ea typeface="Microsoft YaHei"/>
              </a:rPr>
              <a:t>④</a:t>
            </a:r>
            <a:endParaRPr/>
          </a:p>
        </p:txBody>
      </p:sp>
      <p:sp>
        <p:nvSpPr>
          <p:cNvPr id="449" name="" descr="{&quot;isTemplate&quot;:true,&quot;type&quot;:&quot;text&quot;}"/>
          <p:cNvSpPr txBox="1"/>
          <p:nvPr/>
        </p:nvSpPr>
        <p:spPr>
          <a:xfrm rot="0" flipH="0" flipV="0">
            <a:off x="1028700" y="2752725"/>
            <a:ext cx="2819400" cy="228600"/>
          </a:xfrm>
          <a:prstGeom prst="rect"/>
        </p:spPr>
        <p:txBody>
          <a:bodyPr wrap="none" lIns="0" tIns="0" rIns="0" bIns="0"/>
          <a:p>
            <a:pPr>
              <a:lnSpc>
                <a:spcPct val="100000"/>
              </a:lnSpc>
            </a:pPr>
            <a:r>
              <a:rPr lang="zh-CN" sz="1500" b="1">
                <a:solidFill>
                  <a:srgbClr val="22303C"/>
                </a:solidFill>
                <a:latin typeface="Microsoft YaHei"/>
                <a:ea typeface="Microsoft YaHei"/>
              </a:rPr>
              <a:t>词的替代</a:t>
            </a:r>
            <a:endParaRPr/>
          </a:p>
        </p:txBody>
      </p:sp>
      <p:sp>
        <p:nvSpPr>
          <p:cNvPr id="450" name="" descr="{&quot;isTemplate&quot;:true,&quot;type&quot;:&quot;text&quot;}"/>
          <p:cNvSpPr txBox="1"/>
          <p:nvPr/>
        </p:nvSpPr>
        <p:spPr>
          <a:xfrm rot="0" flipH="0" flipV="0">
            <a:off x="1028700" y="3028950"/>
            <a:ext cx="2819400" cy="266700"/>
          </a:xfrm>
          <a:prstGeom prst="rect"/>
        </p:spPr>
        <p:txBody>
          <a:bodyPr wrap="none" lIns="0" tIns="0" rIns="0" bIns="0"/>
          <a:p>
            <a:pPr>
              <a:lnSpc>
                <a:spcPct val="150000"/>
              </a:lnSpc>
            </a:pPr>
            <a:r>
              <a:rPr lang="zh-CN" sz="1163">
                <a:solidFill>
                  <a:srgbClr val="5C6D7D"/>
                </a:solidFill>
                <a:latin typeface="Microsoft YaHei"/>
                <a:ea typeface="Microsoft YaHei"/>
              </a:rPr>
              <a:t>英语忌重复，用代词、同义词替换前文</a:t>
            </a:r>
            <a:endParaRPr/>
          </a:p>
        </p:txBody>
      </p:sp>
      <p:sp>
        <p:nvSpPr>
          <p:cNvPr id="451" name="" descr="{&quot;isTemplate&quot;:true,&quot;type&quot;:&quot;text&quot;}"/>
          <p:cNvSpPr txBox="1"/>
          <p:nvPr/>
        </p:nvSpPr>
        <p:spPr>
          <a:xfrm rot="0" flipH="0" flipV="0">
            <a:off x="3848100" y="2752725"/>
            <a:ext cx="285750" cy="400050"/>
          </a:xfrm>
          <a:prstGeom prst="rect"/>
        </p:spPr>
        <p:txBody>
          <a:bodyPr wrap="none" lIns="0" tIns="0" rIns="0" bIns="0"/>
          <a:p>
            <a:pPr>
              <a:lnSpc>
                <a:spcPct val="114999"/>
              </a:lnSpc>
            </a:pPr>
            <a:r>
              <a:rPr sz="2250" b="1">
                <a:solidFill>
                  <a:srgbClr val="2B6B6F"/>
                </a:solidFill>
                <a:latin typeface="Microsoft YaHei"/>
                <a:ea typeface="Microsoft YaHei"/>
              </a:rPr>
              <a:t>⑤</a:t>
            </a:r>
            <a:endParaRPr/>
          </a:p>
        </p:txBody>
      </p:sp>
      <p:sp>
        <p:nvSpPr>
          <p:cNvPr id="452" name="" descr="{&quot;isTemplate&quot;:true,&quot;type&quot;:&quot;text&quot;}"/>
          <p:cNvSpPr txBox="1"/>
          <p:nvPr/>
        </p:nvSpPr>
        <p:spPr>
          <a:xfrm rot="0" flipH="0" flipV="0">
            <a:off x="4267200" y="2752725"/>
            <a:ext cx="2819400" cy="228600"/>
          </a:xfrm>
          <a:prstGeom prst="rect"/>
        </p:spPr>
        <p:txBody>
          <a:bodyPr wrap="none" lIns="0" tIns="0" rIns="0" bIns="0"/>
          <a:p>
            <a:pPr>
              <a:lnSpc>
                <a:spcPct val="100000"/>
              </a:lnSpc>
            </a:pPr>
            <a:r>
              <a:rPr lang="zh-CN" sz="1500" b="1">
                <a:solidFill>
                  <a:srgbClr val="22303C"/>
                </a:solidFill>
                <a:latin typeface="Microsoft YaHei"/>
                <a:ea typeface="Microsoft YaHei"/>
              </a:rPr>
              <a:t>主谓选择与无主句</a:t>
            </a:r>
            <a:endParaRPr/>
          </a:p>
        </p:txBody>
      </p:sp>
      <p:sp>
        <p:nvSpPr>
          <p:cNvPr id="453" name="" descr="{&quot;isTemplate&quot;:true,&quot;type&quot;:&quot;text&quot;}"/>
          <p:cNvSpPr txBox="1"/>
          <p:nvPr/>
        </p:nvSpPr>
        <p:spPr>
          <a:xfrm rot="0" flipH="0" flipV="0">
            <a:off x="4267200" y="3028950"/>
            <a:ext cx="2819400" cy="533400"/>
          </a:xfrm>
          <a:prstGeom prst="rect"/>
        </p:spPr>
        <p:txBody>
          <a:bodyPr wrap="square" lIns="0" tIns="0" rIns="0" bIns="0">
            <a:normAutofit/>
          </a:bodyPr>
          <a:p>
            <a:pPr>
              <a:lnSpc>
                <a:spcPct val="150000"/>
              </a:lnSpc>
            </a:pPr>
            <a:r>
              <a:rPr lang="zh-CN" sz="1163">
                <a:solidFill>
                  <a:srgbClr val="5C6D7D"/>
                </a:solidFill>
                <a:latin typeface="Microsoft YaHei"/>
                <a:ea typeface="Microsoft YaHei"/>
              </a:rPr>
              <a:t>找出真正作谓语的动词；无主句可补主语或改被动</a:t>
            </a:r>
            <a:endParaRPr/>
          </a:p>
        </p:txBody>
      </p:sp>
      <p:sp>
        <p:nvSpPr>
          <p:cNvPr id="454" name="" descr="{&quot;isTemplate&quot;:true,&quot;type&quot;:&quot;text&quot;}"/>
          <p:cNvSpPr txBox="1"/>
          <p:nvPr/>
        </p:nvSpPr>
        <p:spPr>
          <a:xfrm rot="0" flipH="0" flipV="0">
            <a:off x="7086600" y="2752725"/>
            <a:ext cx="285750" cy="400050"/>
          </a:xfrm>
          <a:prstGeom prst="rect"/>
        </p:spPr>
        <p:txBody>
          <a:bodyPr wrap="none" lIns="0" tIns="0" rIns="0" bIns="0"/>
          <a:p>
            <a:pPr>
              <a:lnSpc>
                <a:spcPct val="114999"/>
              </a:lnSpc>
            </a:pPr>
            <a:r>
              <a:rPr sz="2250" b="1">
                <a:solidFill>
                  <a:srgbClr val="2B6B6F"/>
                </a:solidFill>
                <a:latin typeface="Microsoft YaHei"/>
                <a:ea typeface="Microsoft YaHei"/>
              </a:rPr>
              <a:t>⑥</a:t>
            </a:r>
            <a:endParaRPr/>
          </a:p>
        </p:txBody>
      </p:sp>
      <p:sp>
        <p:nvSpPr>
          <p:cNvPr id="455" name="" descr="{&quot;isTemplate&quot;:true,&quot;type&quot;:&quot;text&quot;}"/>
          <p:cNvSpPr txBox="1"/>
          <p:nvPr/>
        </p:nvSpPr>
        <p:spPr>
          <a:xfrm rot="0" flipH="0" flipV="0">
            <a:off x="7505700" y="2752725"/>
            <a:ext cx="2819400" cy="228600"/>
          </a:xfrm>
          <a:prstGeom prst="rect"/>
        </p:spPr>
        <p:txBody>
          <a:bodyPr wrap="none" lIns="0" tIns="0" rIns="0" bIns="0"/>
          <a:p>
            <a:pPr>
              <a:lnSpc>
                <a:spcPct val="100000"/>
              </a:lnSpc>
            </a:pPr>
            <a:r>
              <a:rPr lang="zh-CN" sz="1500" b="1">
                <a:solidFill>
                  <a:srgbClr val="22303C"/>
                </a:solidFill>
                <a:latin typeface="Microsoft YaHei"/>
                <a:ea typeface="Microsoft YaHei"/>
              </a:rPr>
              <a:t>拆句合并与语序调整</a:t>
            </a:r>
            <a:endParaRPr/>
          </a:p>
        </p:txBody>
      </p:sp>
      <p:sp>
        <p:nvSpPr>
          <p:cNvPr id="456" name="" descr="{&quot;isTemplate&quot;:true,&quot;type&quot;:&quot;text&quot;}"/>
          <p:cNvSpPr txBox="1"/>
          <p:nvPr/>
        </p:nvSpPr>
        <p:spPr>
          <a:xfrm rot="0" flipH="0" flipV="0">
            <a:off x="7505700" y="3028950"/>
            <a:ext cx="2819400" cy="533400"/>
          </a:xfrm>
          <a:prstGeom prst="rect"/>
        </p:spPr>
        <p:txBody>
          <a:bodyPr wrap="square" lIns="0" tIns="0" rIns="0" bIns="0">
            <a:normAutofit/>
          </a:bodyPr>
          <a:p>
            <a:pPr>
              <a:lnSpc>
                <a:spcPct val="150000"/>
              </a:lnSpc>
            </a:pPr>
            <a:r>
              <a:rPr lang="zh-CN" sz="1163">
                <a:solidFill>
                  <a:srgbClr val="5C6D7D"/>
                </a:solidFill>
                <a:latin typeface="Microsoft YaHei"/>
                <a:ea typeface="Microsoft YaHei"/>
              </a:rPr>
              <a:t>逻辑不一致时拆句或合并；时间地点状语换位</a:t>
            </a:r>
            <a:endParaRPr/>
          </a:p>
        </p:txBody>
      </p:sp>
      <p:sp>
        <p:nvSpPr>
          <p:cNvPr id="457" name=""/>
          <p:cNvSpPr/>
          <p:nvPr/>
        </p:nvSpPr>
        <p:spPr>
          <a:xfrm rot="0" flipH="0" flipV="0">
            <a:off x="609600" y="4333875"/>
            <a:ext cx="3533775" cy="1952625"/>
          </a:xfrm>
          <a:prstGeom prst="roundRect">
            <a:avLst>
              <a:gd name="adj" fmla="val 4878"/>
            </a:avLst>
          </a:prstGeom>
          <a:solidFill>
            <a:srgbClr val="E8F1F0"/>
          </a:solidFill>
          <a:ln/>
        </p:spPr>
        <p:txBody>
          <a:bodyPr/>
          <a:p/>
        </p:txBody>
      </p:sp>
      <p:sp>
        <p:nvSpPr>
          <p:cNvPr id="458" name="" descr="{&quot;isTemplate&quot;:true,&quot;type&quot;:&quot;text&quot;}"/>
          <p:cNvSpPr txBox="1"/>
          <p:nvPr/>
        </p:nvSpPr>
        <p:spPr>
          <a:xfrm rot="0" flipH="0" flipV="0">
            <a:off x="781050" y="4953000"/>
            <a:ext cx="381000" cy="228600"/>
          </a:xfrm>
          <a:prstGeom prst="rect"/>
        </p:spPr>
        <p:txBody>
          <a:bodyPr wrap="none" lIns="0" tIns="0" rIns="0" bIns="0"/>
          <a:p>
            <a:pPr>
              <a:lnSpc>
                <a:spcPct val="100000"/>
              </a:lnSpc>
            </a:pPr>
            <a:r>
              <a:rPr lang="zh-CN" sz="1500" b="1">
                <a:solidFill>
                  <a:srgbClr val="22303C"/>
                </a:solidFill>
                <a:latin typeface="Microsoft YaHei"/>
                <a:ea typeface="Microsoft YaHei"/>
              </a:rPr>
              <a:t>讲究</a:t>
            </a:r>
            <a:endParaRPr/>
          </a:p>
        </p:txBody>
      </p:sp>
      <p:sp>
        <p:nvSpPr>
          <p:cNvPr id="459" name=""/>
          <p:cNvSpPr/>
          <p:nvPr/>
        </p:nvSpPr>
        <p:spPr>
          <a:xfrm rot="0" flipH="0" flipV="0">
            <a:off x="1276350" y="4991100"/>
            <a:ext cx="495300" cy="152400"/>
          </a:xfrm>
          <a:prstGeom prst="roundRect">
            <a:avLst>
              <a:gd name="adj" fmla="val 75000"/>
            </a:avLst>
          </a:prstGeom>
          <a:solidFill>
            <a:srgbClr val="2B6B6F"/>
          </a:solidFill>
          <a:ln/>
        </p:spPr>
        <p:txBody>
          <a:bodyPr/>
          <a:p/>
        </p:txBody>
      </p:sp>
      <p:sp>
        <p:nvSpPr>
          <p:cNvPr id="460" name="" descr="{&quot;isTemplate&quot;:true,&quot;type&quot;:&quot;text&quot;}"/>
          <p:cNvSpPr txBox="1"/>
          <p:nvPr/>
        </p:nvSpPr>
        <p:spPr>
          <a:xfrm rot="0" flipH="0" flipV="0">
            <a:off x="1276350" y="4991100"/>
            <a:ext cx="495300" cy="152400"/>
          </a:xfrm>
          <a:prstGeom prst="rect"/>
        </p:spPr>
        <p:txBody>
          <a:bodyPr wrap="none" lIns="0" tIns="0" rIns="0" bIns="0"/>
          <a:p>
            <a:pPr>
              <a:lnSpc>
                <a:spcPct val="100000"/>
              </a:lnSpc>
            </a:pPr>
            <a:r>
              <a:rPr lang="zh-CN" sz="975">
                <a:solidFill>
                  <a:srgbClr val="FFFFFF"/>
                </a:solidFill>
                <a:latin typeface="Microsoft YaHei"/>
                <a:ea typeface="Microsoft YaHei"/>
              </a:rPr>
              <a:t>词义选择</a:t>
            </a:r>
            <a:endParaRPr/>
          </a:p>
        </p:txBody>
      </p:sp>
      <p:sp>
        <p:nvSpPr>
          <p:cNvPr id="461" name="" descr="{&quot;isTemplate&quot;:true,&quot;type&quot;:&quot;text&quot;}"/>
          <p:cNvSpPr txBox="1"/>
          <p:nvPr/>
        </p:nvSpPr>
        <p:spPr>
          <a:xfrm rot="0" flipH="0" flipV="0">
            <a:off x="781050" y="5257800"/>
            <a:ext cx="3190875" cy="200025"/>
          </a:xfrm>
          <a:prstGeom prst="rect"/>
        </p:spPr>
        <p:txBody>
          <a:bodyPr wrap="none" lIns="0" tIns="0" rIns="0" bIns="0"/>
          <a:p>
            <a:pPr>
              <a:lnSpc>
                <a:spcPct val="100000"/>
              </a:lnSpc>
            </a:pPr>
            <a:r>
              <a:rPr lang="en-US" sz="1275">
                <a:solidFill>
                  <a:srgbClr val="2B6B6F"/>
                </a:solidFill>
                <a:latin typeface="Georgia"/>
                <a:ea typeface="Georgia"/>
              </a:rPr>
              <a:t>be very particular</a:t>
            </a:r>
            <a:endParaRPr/>
          </a:p>
        </p:txBody>
      </p:sp>
      <p:sp>
        <p:nvSpPr>
          <p:cNvPr id="462" name="" descr="{&quot;isTemplate&quot;:true,&quot;type&quot;:&quot;text&quot;}"/>
          <p:cNvSpPr txBox="1"/>
          <p:nvPr/>
        </p:nvSpPr>
        <p:spPr>
          <a:xfrm rot="0" flipH="0" flipV="0">
            <a:off x="781050" y="5514975"/>
            <a:ext cx="3190875" cy="161925"/>
          </a:xfrm>
          <a:prstGeom prst="rect"/>
        </p:spPr>
        <p:txBody>
          <a:bodyPr wrap="none" lIns="0" tIns="0" rIns="0" bIns="0"/>
          <a:p>
            <a:pPr>
              <a:lnSpc>
                <a:spcPct val="100000"/>
              </a:lnSpc>
            </a:pPr>
            <a:r>
              <a:rPr lang="zh-CN" sz="1050">
                <a:solidFill>
                  <a:srgbClr val="5C6D7D"/>
                </a:solidFill>
                <a:latin typeface="Microsoft YaHei"/>
                <a:ea typeface="Microsoft YaHei"/>
              </a:rPr>
              <a:t>不能按字面译成</a:t>
            </a:r>
            <a:r>
              <a:rPr lang="en-US" sz="1050">
                <a:solidFill>
                  <a:srgbClr val="5C6D7D"/>
                </a:solidFill>
                <a:latin typeface="Microsoft YaHei"/>
                <a:ea typeface="Microsoft YaHei"/>
              </a:rPr>
              <a:t> pay attention</a:t>
            </a:r>
            <a:endParaRPr/>
          </a:p>
        </p:txBody>
      </p:sp>
      <p:sp>
        <p:nvSpPr>
          <p:cNvPr id="463" name=""/>
          <p:cNvSpPr/>
          <p:nvPr/>
        </p:nvSpPr>
        <p:spPr>
          <a:xfrm rot="0" flipH="0" flipV="0">
            <a:off x="4333875" y="4333875"/>
            <a:ext cx="3524250" cy="1952625"/>
          </a:xfrm>
          <a:prstGeom prst="roundRect">
            <a:avLst>
              <a:gd name="adj" fmla="val 4878"/>
            </a:avLst>
          </a:prstGeom>
          <a:solidFill>
            <a:srgbClr val="E8F1F0"/>
          </a:solidFill>
          <a:ln/>
        </p:spPr>
        <p:txBody>
          <a:bodyPr/>
          <a:p/>
        </p:txBody>
      </p:sp>
      <p:sp>
        <p:nvSpPr>
          <p:cNvPr id="464" name="" descr="{&quot;isTemplate&quot;:true,&quot;type&quot;:&quot;text&quot;}"/>
          <p:cNvSpPr txBox="1"/>
          <p:nvPr/>
        </p:nvSpPr>
        <p:spPr>
          <a:xfrm rot="0" flipH="0" flipV="0">
            <a:off x="4505325" y="4953000"/>
            <a:ext cx="762000" cy="228600"/>
          </a:xfrm>
          <a:prstGeom prst="rect"/>
        </p:spPr>
        <p:txBody>
          <a:bodyPr wrap="none" lIns="0" tIns="0" rIns="0" bIns="0"/>
          <a:p>
            <a:pPr>
              <a:lnSpc>
                <a:spcPct val="100000"/>
              </a:lnSpc>
            </a:pPr>
            <a:r>
              <a:rPr lang="zh-CN" sz="1500" b="1">
                <a:solidFill>
                  <a:srgbClr val="22303C"/>
                </a:solidFill>
                <a:latin typeface="Microsoft YaHei"/>
                <a:ea typeface="Microsoft YaHei"/>
              </a:rPr>
              <a:t>添酒加菜</a:t>
            </a:r>
            <a:endParaRPr/>
          </a:p>
        </p:txBody>
      </p:sp>
      <p:sp>
        <p:nvSpPr>
          <p:cNvPr id="465" name=""/>
          <p:cNvSpPr/>
          <p:nvPr/>
        </p:nvSpPr>
        <p:spPr>
          <a:xfrm rot="0" flipH="0" flipV="0">
            <a:off x="5381625" y="4991100"/>
            <a:ext cx="495300" cy="152400"/>
          </a:xfrm>
          <a:prstGeom prst="roundRect">
            <a:avLst>
              <a:gd name="adj" fmla="val 75000"/>
            </a:avLst>
          </a:prstGeom>
          <a:solidFill>
            <a:srgbClr val="2B6B6F"/>
          </a:solidFill>
          <a:ln/>
        </p:spPr>
        <p:txBody>
          <a:bodyPr/>
          <a:p/>
        </p:txBody>
      </p:sp>
      <p:sp>
        <p:nvSpPr>
          <p:cNvPr id="466" name="" descr="{&quot;isTemplate&quot;:true,&quot;type&quot;:&quot;text&quot;}"/>
          <p:cNvSpPr txBox="1"/>
          <p:nvPr/>
        </p:nvSpPr>
        <p:spPr>
          <a:xfrm rot="0" flipH="0" flipV="0">
            <a:off x="5381625" y="4991100"/>
            <a:ext cx="495300" cy="152400"/>
          </a:xfrm>
          <a:prstGeom prst="rect"/>
        </p:spPr>
        <p:txBody>
          <a:bodyPr wrap="none" lIns="0" tIns="0" rIns="0" bIns="0"/>
          <a:p>
            <a:pPr>
              <a:lnSpc>
                <a:spcPct val="100000"/>
              </a:lnSpc>
            </a:pPr>
            <a:r>
              <a:rPr lang="zh-CN" sz="975">
                <a:solidFill>
                  <a:srgbClr val="FFFFFF"/>
                </a:solidFill>
                <a:latin typeface="Microsoft YaHei"/>
                <a:ea typeface="Microsoft YaHei"/>
              </a:rPr>
              <a:t>词的增补</a:t>
            </a:r>
            <a:endParaRPr/>
          </a:p>
        </p:txBody>
      </p:sp>
      <p:sp>
        <p:nvSpPr>
          <p:cNvPr id="467" name="" descr="{&quot;isTemplate&quot;:true,&quot;type&quot;:&quot;text&quot;}"/>
          <p:cNvSpPr txBox="1"/>
          <p:nvPr/>
        </p:nvSpPr>
        <p:spPr>
          <a:xfrm rot="0" flipH="0" flipV="0">
            <a:off x="4505325" y="5257800"/>
            <a:ext cx="3181350" cy="200025"/>
          </a:xfrm>
          <a:prstGeom prst="rect"/>
        </p:spPr>
        <p:txBody>
          <a:bodyPr wrap="none" lIns="0" tIns="0" rIns="0" bIns="0"/>
          <a:p>
            <a:pPr>
              <a:lnSpc>
                <a:spcPct val="100000"/>
              </a:lnSpc>
            </a:pPr>
            <a:r>
              <a:rPr lang="en-US" sz="1275">
                <a:solidFill>
                  <a:srgbClr val="2B6B6F"/>
                </a:solidFill>
                <a:latin typeface="Georgia"/>
                <a:ea typeface="Georgia"/>
              </a:rPr>
              <a:t>refill the glasses and add food to the plates</a:t>
            </a:r>
            <a:endParaRPr/>
          </a:p>
        </p:txBody>
      </p:sp>
      <p:sp>
        <p:nvSpPr>
          <p:cNvPr id="468" name="" descr="{&quot;isTemplate&quot;:true,&quot;type&quot;:&quot;text&quot;}"/>
          <p:cNvSpPr txBox="1"/>
          <p:nvPr/>
        </p:nvSpPr>
        <p:spPr>
          <a:xfrm rot="0" flipH="0" flipV="0">
            <a:off x="4505325" y="5514975"/>
            <a:ext cx="3181350" cy="161925"/>
          </a:xfrm>
          <a:prstGeom prst="rect"/>
        </p:spPr>
        <p:txBody>
          <a:bodyPr wrap="none" lIns="0" tIns="0" rIns="0" bIns="0"/>
          <a:p>
            <a:pPr>
              <a:lnSpc>
                <a:spcPct val="100000"/>
              </a:lnSpc>
            </a:pPr>
            <a:r>
              <a:rPr lang="zh-CN" sz="1050">
                <a:solidFill>
                  <a:srgbClr val="5C6D7D"/>
                </a:solidFill>
                <a:latin typeface="Microsoft YaHei"/>
                <a:ea typeface="Microsoft YaHei"/>
              </a:rPr>
              <a:t>补出英语必需的宾语</a:t>
            </a:r>
            <a:endParaRPr/>
          </a:p>
        </p:txBody>
      </p:sp>
      <p:sp>
        <p:nvSpPr>
          <p:cNvPr id="469" name=""/>
          <p:cNvSpPr/>
          <p:nvPr/>
        </p:nvSpPr>
        <p:spPr>
          <a:xfrm rot="0" flipH="0" flipV="0">
            <a:off x="8048625" y="4333875"/>
            <a:ext cx="3533775" cy="1952625"/>
          </a:xfrm>
          <a:prstGeom prst="roundRect">
            <a:avLst>
              <a:gd name="adj" fmla="val 4878"/>
            </a:avLst>
          </a:prstGeom>
          <a:solidFill>
            <a:srgbClr val="E8F1F0"/>
          </a:solidFill>
          <a:ln/>
        </p:spPr>
        <p:txBody>
          <a:bodyPr/>
          <a:p/>
        </p:txBody>
      </p:sp>
      <p:sp>
        <p:nvSpPr>
          <p:cNvPr id="470" name="" descr="{&quot;isTemplate&quot;:true,&quot;type&quot;:&quot;text&quot;}"/>
          <p:cNvSpPr txBox="1"/>
          <p:nvPr/>
        </p:nvSpPr>
        <p:spPr>
          <a:xfrm rot="0" flipH="0" flipV="0">
            <a:off x="8220075" y="4953000"/>
            <a:ext cx="762000" cy="228600"/>
          </a:xfrm>
          <a:prstGeom prst="rect"/>
        </p:spPr>
        <p:txBody>
          <a:bodyPr wrap="none" lIns="0" tIns="0" rIns="0" bIns="0"/>
          <a:p>
            <a:pPr>
              <a:lnSpc>
                <a:spcPct val="100000"/>
              </a:lnSpc>
            </a:pPr>
            <a:r>
              <a:rPr lang="zh-CN" sz="1500" b="1">
                <a:solidFill>
                  <a:srgbClr val="22303C"/>
                </a:solidFill>
                <a:latin typeface="Microsoft YaHei"/>
                <a:ea typeface="Microsoft YaHei"/>
              </a:rPr>
              <a:t>礼尚往来</a:t>
            </a:r>
            <a:endParaRPr/>
          </a:p>
        </p:txBody>
      </p:sp>
      <p:sp>
        <p:nvSpPr>
          <p:cNvPr id="471" name=""/>
          <p:cNvSpPr/>
          <p:nvPr/>
        </p:nvSpPr>
        <p:spPr>
          <a:xfrm rot="0" flipH="0" flipV="0">
            <a:off x="9096375" y="4991100"/>
            <a:ext cx="742950" cy="152400"/>
          </a:xfrm>
          <a:prstGeom prst="roundRect">
            <a:avLst>
              <a:gd name="adj" fmla="val 75000"/>
            </a:avLst>
          </a:prstGeom>
          <a:solidFill>
            <a:srgbClr val="2B6B6F"/>
          </a:solidFill>
          <a:ln/>
        </p:spPr>
        <p:txBody>
          <a:bodyPr/>
          <a:p/>
        </p:txBody>
      </p:sp>
      <p:sp>
        <p:nvSpPr>
          <p:cNvPr id="472" name="" descr="{&quot;isTemplate&quot;:true,&quot;type&quot;:&quot;text&quot;}"/>
          <p:cNvSpPr txBox="1"/>
          <p:nvPr/>
        </p:nvSpPr>
        <p:spPr>
          <a:xfrm rot="0" flipH="0" flipV="0">
            <a:off x="9096375" y="4991100"/>
            <a:ext cx="742950" cy="152400"/>
          </a:xfrm>
          <a:prstGeom prst="rect"/>
        </p:spPr>
        <p:txBody>
          <a:bodyPr wrap="none" lIns="0" tIns="0" rIns="0" bIns="0"/>
          <a:p>
            <a:pPr>
              <a:lnSpc>
                <a:spcPct val="100000"/>
              </a:lnSpc>
            </a:pPr>
            <a:r>
              <a:rPr lang="zh-CN" sz="975">
                <a:solidFill>
                  <a:srgbClr val="FFFFFF"/>
                </a:solidFill>
                <a:latin typeface="Microsoft YaHei"/>
                <a:ea typeface="Microsoft YaHei"/>
              </a:rPr>
              <a:t>照用括号注释</a:t>
            </a:r>
            <a:endParaRPr/>
          </a:p>
        </p:txBody>
      </p:sp>
      <p:sp>
        <p:nvSpPr>
          <p:cNvPr id="473" name="" descr="{&quot;isTemplate&quot;:true,&quot;type&quot;:&quot;text&quot;}"/>
          <p:cNvSpPr txBox="1"/>
          <p:nvPr/>
        </p:nvSpPr>
        <p:spPr>
          <a:xfrm rot="0" flipH="0" flipV="0">
            <a:off x="8220075" y="5257800"/>
            <a:ext cx="3190875" cy="200025"/>
          </a:xfrm>
          <a:prstGeom prst="rect"/>
        </p:spPr>
        <p:txBody>
          <a:bodyPr wrap="none" lIns="0" tIns="0" rIns="0" bIns="0"/>
          <a:p>
            <a:pPr>
              <a:lnSpc>
                <a:spcPct val="100000"/>
              </a:lnSpc>
            </a:pPr>
            <a:r>
              <a:rPr lang="en-US" sz="1275">
                <a:solidFill>
                  <a:srgbClr val="2B6B6F"/>
                </a:solidFill>
                <a:latin typeface="Georgia"/>
                <a:ea typeface="Georgia"/>
              </a:rPr>
              <a:t>mutually exchanging courtesies</a:t>
            </a:r>
            <a:endParaRPr/>
          </a:p>
        </p:txBody>
      </p:sp>
      <p:sp>
        <p:nvSpPr>
          <p:cNvPr id="474" name="" descr="{&quot;isTemplate&quot;:true,&quot;type&quot;:&quot;text&quot;}"/>
          <p:cNvSpPr txBox="1"/>
          <p:nvPr/>
        </p:nvSpPr>
        <p:spPr>
          <a:xfrm rot="0" flipH="0" flipV="0">
            <a:off x="8220075" y="5514975"/>
            <a:ext cx="3190875" cy="161925"/>
          </a:xfrm>
          <a:prstGeom prst="rect"/>
        </p:spPr>
        <p:txBody>
          <a:bodyPr wrap="none" lIns="0" tIns="0" rIns="0" bIns="0"/>
          <a:p>
            <a:pPr>
              <a:lnSpc>
                <a:spcPct val="100000"/>
              </a:lnSpc>
            </a:pPr>
            <a:r>
              <a:rPr lang="zh-CN" sz="1050">
                <a:solidFill>
                  <a:srgbClr val="5C6D7D"/>
                </a:solidFill>
                <a:latin typeface="Microsoft YaHei"/>
                <a:ea typeface="Microsoft YaHei"/>
              </a:rPr>
              <a:t>题目已给，不自造文化词</a:t>
            </a:r>
            <a:endParaRPr/>
          </a:p>
        </p:txBody>
      </p:sp>
      <p:sp>
        <p:nvSpPr>
          <p:cNvPr id="475"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476"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09 / 19</a:t>
            </a:r>
            <a:endParaRPr/>
          </a:p>
        </p:txBody>
      </p:sp>
    </p:spTree>
  </p:cSld>
</p:sld>
</file>

<file path=ppt/slides/slide10.xml><?xml version="1.0" encoding="utf-8"?>
<p:sld xmlns:p="http://schemas.openxmlformats.org/presentationml/2006/main" xmlns:a="http://schemas.openxmlformats.org/drawingml/2006/main">
  <p:cSld>
    <p:spTree>
      <p:nvGrpSpPr>
        <p:cNvPr id="10" name="" descr="&lt;Slide style={{ width: 1280, height: 720, padding: 0, background: 'linear-gradient(135deg, #2B6B6F 0%, #3E8A8E 100%)', overflow: 'hidden' }}&gt;&#10;  &lt;Text style={{ position: 'absolute', right: 40, top: 30, fontSize: 300, fontWeight: 'bold', color: 'rgba(255,255,255,0.08)' }}&gt;03&lt;/Text&gt;&#10;  &lt;Box style={{ position: 'absolute', left: 96, top: 216, flexDirection: 'column' }}&gt;&#10;    &lt;Text style={{ fontSize: 104, fontWeight: 'bold', color: '#FFFFFF', opacity: 0.95, lineHeight: 1 }}&gt;03&lt;/Text&gt;&#10;    &lt;Text style={{ fontSize: 54, fontWeight: 'bold', color: '#FFFFFF', marginTop: 18 }}&gt;真题一 · 餐桌礼仪&lt;/Text&gt;&#10;    &lt;Box style={{ width: 72, height: 6, background: 'rgba(255,255,255,0.6)', marginTop: 26 }} /&gt;&#10;    &lt;Text style={{ fontSize: 20, color: '#FFFFFF', opacity: 0.85, marginTop: 24, letterSpacing: 3 }}&gt;2026年6月第一套 · 原文 → 参考译文 → 逐句解析&lt;/Text&gt;&#10;  &lt;/Box&gt;&#10;  &lt;Box style={{ position: 'absolute', right: 64, bottom: 28, flexDirection: 'row', alignItems: 'center', gap: 16 }}&gt;&#10;    &lt;Text style={{ fontSize: 14, color: 'rgba(255,255,255,0.7)' }}&gt;四级翻译真题精讲 · 张浩英语课堂&lt;/Text&gt;&#10;    &lt;Text style={{ fontSize: 14, color: 'rgba(255,255,255,0.7)' }}&gt;10 / 19&lt;/Text&gt;&#10;  &lt;/Box&gt;&#10;&lt;/Slide&gt;&#10;"/>
        <p:cNvGrpSpPr/>
        <p:nvPr/>
      </p:nvGrpSpPr>
      <p:grpSpPr>
        <a:xfrm>
          <a:off x="0" y="0"/>
          <a:ext cx="0" cy="0"/>
          <a:chOff x="0" y="0"/>
          <a:chExt cx="0" cy="0"/>
        </a:xfrm>
      </p:grpSpPr>
      <p:sp>
        <p:nvSpPr>
          <p:cNvPr id="11" name=""/>
          <p:cNvSpPr/>
          <p:nvPr/>
        </p:nvSpPr>
        <p:spPr>
          <a:xfrm rot="0" flipH="0" flipV="0">
            <a:off x="0" y="0"/>
            <a:ext cx="12192000" cy="6858000"/>
          </a:xfrm>
          <a:prstGeom prst="rect">
            <a:avLst/>
          </a:prstGeom>
          <a:gradFill>
            <a:gsLst>
              <a:gs pos="0">
                <a:srgbClr val="2B6B6F"/>
              </a:gs>
              <a:gs pos="100000">
                <a:srgbClr val="3E8A8E"/>
              </a:gs>
            </a:gsLst>
            <a:lin ang="2700000" scaled="1"/>
          </a:gradFill>
          <a:ln/>
        </p:spPr>
        <p:txBody>
          <a:bodyPr/>
          <a:p/>
        </p:txBody>
      </p:sp>
      <p:sp>
        <p:nvSpPr>
          <p:cNvPr id="12" name="" descr="{&quot;isTemplate&quot;:true,&quot;type&quot;:&quot;text&quot;}"/>
          <p:cNvSpPr txBox="1"/>
          <p:nvPr/>
        </p:nvSpPr>
        <p:spPr>
          <a:xfrm rot="0" flipH="0" flipV="0">
            <a:off x="8277225" y="285750"/>
            <a:ext cx="3533775" cy="3429000"/>
          </a:xfrm>
          <a:prstGeom prst="rect"/>
        </p:spPr>
        <p:txBody>
          <a:bodyPr wrap="none" lIns="0" tIns="0" rIns="0" bIns="0"/>
          <a:p>
            <a:pPr>
              <a:lnSpc>
                <a:spcPct val="100000"/>
              </a:lnSpc>
            </a:pPr>
            <a:r>
              <a:rPr lang="en-US" sz="22500" b="1">
                <a:solidFill>
                  <a:srgbClr val="FFFFFF">
                    <a:alpha val="8000"/>
                  </a:srgbClr>
                </a:solidFill>
                <a:latin typeface="Microsoft YaHei"/>
                <a:ea typeface="Microsoft YaHei"/>
              </a:rPr>
              <a:t>03</a:t>
            </a:r>
            <a:endParaRPr/>
          </a:p>
        </p:txBody>
      </p:sp>
      <p:sp>
        <p:nvSpPr>
          <p:cNvPr id="13" name="" descr="{&quot;isTemplate&quot;:true,&quot;type&quot;:&quot;text&quot;}"/>
          <p:cNvSpPr txBox="1"/>
          <p:nvPr/>
        </p:nvSpPr>
        <p:spPr>
          <a:xfrm rot="0" flipH="0" flipV="0">
            <a:off x="914400" y="3419475"/>
            <a:ext cx="5010150" cy="619125"/>
          </a:xfrm>
          <a:prstGeom prst="rect"/>
        </p:spPr>
        <p:txBody>
          <a:bodyPr wrap="none" lIns="0" tIns="0" rIns="0" bIns="0"/>
          <a:p>
            <a:pPr>
              <a:lnSpc>
                <a:spcPct val="100000"/>
              </a:lnSpc>
            </a:pPr>
            <a:r>
              <a:rPr lang="zh-CN" sz="4050" b="1">
                <a:solidFill>
                  <a:srgbClr val="FFFFFF"/>
                </a:solidFill>
                <a:latin typeface="Microsoft YaHei"/>
                <a:ea typeface="Microsoft YaHei"/>
              </a:rPr>
              <a:t>真题一</a:t>
            </a:r>
            <a:r>
              <a:rPr lang="en-US" sz="4050" b="1">
                <a:solidFill>
                  <a:srgbClr val="FFFFFF"/>
                </a:solidFill>
                <a:latin typeface="Microsoft YaHei"/>
                <a:ea typeface="Microsoft YaHei"/>
              </a:rPr>
              <a:t> · </a:t>
            </a:r>
            <a:r>
              <a:rPr lang="zh-CN" sz="4050" b="1">
                <a:solidFill>
                  <a:srgbClr val="FFFFFF"/>
                </a:solidFill>
                <a:latin typeface="Microsoft YaHei"/>
                <a:ea typeface="Microsoft YaHei"/>
              </a:rPr>
              <a:t>餐桌礼仪</a:t>
            </a:r>
            <a:endParaRPr/>
          </a:p>
        </p:txBody>
      </p:sp>
      <p:sp>
        <p:nvSpPr>
          <p:cNvPr id="14" name=""/>
          <p:cNvSpPr/>
          <p:nvPr/>
        </p:nvSpPr>
        <p:spPr>
          <a:xfrm rot="0" flipH="0" flipV="0">
            <a:off x="914400" y="4286250"/>
            <a:ext cx="685800" cy="57150"/>
          </a:xfrm>
          <a:prstGeom prst="rect">
            <a:avLst/>
          </a:prstGeom>
          <a:solidFill>
            <a:srgbClr val="FFFFFF">
              <a:alpha val="60000"/>
            </a:srgbClr>
          </a:solidFill>
          <a:ln/>
        </p:spPr>
        <p:txBody>
          <a:bodyPr/>
          <a:p/>
        </p:txBody>
      </p:sp>
      <p:sp>
        <p:nvSpPr>
          <p:cNvPr id="15" name="" descr="{&quot;isTemplate&quot;:true,&quot;type&quot;:&quot;text&quot;}"/>
          <p:cNvSpPr txBox="1"/>
          <p:nvPr/>
        </p:nvSpPr>
        <p:spPr>
          <a:xfrm rot="0" flipH="0" flipV="0">
            <a:off x="914400" y="2057400"/>
            <a:ext cx="5010150" cy="1190625"/>
          </a:xfrm>
          <a:prstGeom prst="rect"/>
        </p:spPr>
        <p:txBody>
          <a:bodyPr wrap="none" lIns="0" tIns="0" rIns="0" bIns="0"/>
          <a:p>
            <a:pPr>
              <a:lnSpc>
                <a:spcPct val="100000"/>
              </a:lnSpc>
            </a:pPr>
            <a:r>
              <a:rPr lang="en-US" sz="7800" b="1">
                <a:solidFill>
                  <a:srgbClr val="FFFFFF">
                    <a:alpha val="95000"/>
                  </a:srgbClr>
                </a:solidFill>
                <a:latin typeface="Microsoft YaHei"/>
                <a:ea typeface="Microsoft YaHei"/>
              </a:rPr>
              <a:t>03</a:t>
            </a:r>
            <a:endParaRPr/>
          </a:p>
        </p:txBody>
      </p:sp>
      <p:sp>
        <p:nvSpPr>
          <p:cNvPr id="16" name="" descr="{&quot;isTemplate&quot;:true,&quot;type&quot;:&quot;text&quot;}"/>
          <p:cNvSpPr txBox="1"/>
          <p:nvPr/>
        </p:nvSpPr>
        <p:spPr>
          <a:xfrm rot="0" flipH="0" flipV="0">
            <a:off x="914400" y="4572000"/>
            <a:ext cx="5010150" cy="228600"/>
          </a:xfrm>
          <a:prstGeom prst="rect"/>
        </p:spPr>
        <p:txBody>
          <a:bodyPr wrap="none" lIns="0" tIns="0" rIns="0" bIns="0"/>
          <a:p>
            <a:pPr>
              <a:lnSpc>
                <a:spcPct val="100000"/>
              </a:lnSpc>
            </a:pPr>
            <a:r>
              <a:rPr lang="en-US" sz="1500" spc="225">
                <a:solidFill>
                  <a:srgbClr val="FFFFFF">
                    <a:alpha val="85000"/>
                  </a:srgbClr>
                </a:solidFill>
                <a:latin typeface="Microsoft YaHei"/>
                <a:ea typeface="Microsoft YaHei"/>
              </a:rPr>
              <a:t>2026</a:t>
            </a:r>
            <a:r>
              <a:rPr lang="zh-CN" sz="1500" spc="225">
                <a:solidFill>
                  <a:srgbClr val="FFFFFF">
                    <a:alpha val="85000"/>
                  </a:srgbClr>
                </a:solidFill>
                <a:latin typeface="Microsoft YaHei"/>
                <a:ea typeface="Microsoft YaHei"/>
              </a:rPr>
              <a:t>年</a:t>
            </a:r>
            <a:r>
              <a:rPr lang="en-US" sz="1500" spc="225">
                <a:solidFill>
                  <a:srgbClr val="FFFFFF">
                    <a:alpha val="85000"/>
                  </a:srgbClr>
                </a:solidFill>
                <a:latin typeface="Microsoft YaHei"/>
                <a:ea typeface="Microsoft YaHei"/>
              </a:rPr>
              <a:t>6</a:t>
            </a:r>
            <a:r>
              <a:rPr lang="zh-CN" sz="1500" spc="225">
                <a:solidFill>
                  <a:srgbClr val="FFFFFF">
                    <a:alpha val="85000"/>
                  </a:srgbClr>
                </a:solidFill>
                <a:latin typeface="Microsoft YaHei"/>
                <a:ea typeface="Microsoft YaHei"/>
              </a:rPr>
              <a:t>月第一套</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原文</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参考译文</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逐句解析</a:t>
            </a:r>
            <a:endParaRPr/>
          </a:p>
        </p:txBody>
      </p:sp>
      <p:sp>
        <p:nvSpPr>
          <p:cNvPr id="17" name="" descr="{&quot;isTemplate&quot;:true,&quot;type&quot;:&quot;text&quot;}"/>
          <p:cNvSpPr txBox="1"/>
          <p:nvPr/>
        </p:nvSpPr>
        <p:spPr>
          <a:xfrm rot="0" flipH="0" flipV="0">
            <a:off x="8991600" y="6429375"/>
            <a:ext cx="1981200" cy="161925"/>
          </a:xfrm>
          <a:prstGeom prst="rect"/>
        </p:spPr>
        <p:txBody>
          <a:bodyPr wrap="none" lIns="0" tIns="0" rIns="0" bIns="0"/>
          <a:p>
            <a:pPr>
              <a:lnSpc>
                <a:spcPct val="100000"/>
              </a:lnSpc>
            </a:pPr>
            <a:r>
              <a:rPr lang="zh-CN" sz="1050">
                <a:solidFill>
                  <a:srgbClr val="FFFFFF">
                    <a:alpha val="70000"/>
                  </a:srgbClr>
                </a:solidFill>
                <a:latin typeface="Microsoft YaHei"/>
                <a:ea typeface="Microsoft YaHei"/>
              </a:rPr>
              <a:t>四级翻译真题精讲</a:t>
            </a:r>
            <a:r>
              <a:rPr lang="en-US" sz="1050">
                <a:solidFill>
                  <a:srgbClr val="FFFFFF">
                    <a:alpha val="70000"/>
                  </a:srgbClr>
                </a:solidFill>
                <a:latin typeface="Microsoft YaHei"/>
                <a:ea typeface="Microsoft YaHei"/>
              </a:rPr>
              <a:t> · </a:t>
            </a:r>
            <a:r>
              <a:rPr lang="zh-CN" sz="1050">
                <a:solidFill>
                  <a:srgbClr val="FFFFFF">
                    <a:alpha val="70000"/>
                  </a:srgbClr>
                </a:solidFill>
                <a:latin typeface="Microsoft YaHei"/>
                <a:ea typeface="Microsoft YaHei"/>
              </a:rPr>
              <a:t>张浩英语课堂</a:t>
            </a:r>
            <a:endParaRPr/>
          </a:p>
        </p:txBody>
      </p:sp>
      <p:sp>
        <p:nvSpPr>
          <p:cNvPr id="18" name="" descr="{&quot;isTemplate&quot;:true,&quot;type&quot;:&quot;text&quot;}"/>
          <p:cNvSpPr txBox="1"/>
          <p:nvPr/>
        </p:nvSpPr>
        <p:spPr>
          <a:xfrm rot="0" flipH="0" flipV="0">
            <a:off x="11125200" y="6429375"/>
            <a:ext cx="457200" cy="161925"/>
          </a:xfrm>
          <a:prstGeom prst="rect"/>
        </p:spPr>
        <p:txBody>
          <a:bodyPr wrap="none" lIns="0" tIns="0" rIns="0" bIns="0"/>
          <a:p>
            <a:pPr>
              <a:lnSpc>
                <a:spcPct val="100000"/>
              </a:lnSpc>
            </a:pPr>
            <a:r>
              <a:rPr lang="en-US" sz="1050">
                <a:solidFill>
                  <a:srgbClr val="FFFFFF">
                    <a:alpha val="70000"/>
                  </a:srgbClr>
                </a:solidFill>
                <a:latin typeface="Microsoft YaHei"/>
                <a:ea typeface="Microsoft YaHei"/>
              </a:rPr>
              <a:t>10 / 19</a:t>
            </a:r>
            <a:endParaRPr/>
          </a:p>
        </p:txBody>
      </p:sp>
    </p:spTree>
  </p:cSld>
</p:sld>
</file>

<file path=ppt/slides/slide11.xml><?xml version="1.0" encoding="utf-8"?>
<p:sld xmlns:p="http://schemas.openxmlformats.org/presentationml/2006/main" xmlns:r="http://schemas.openxmlformats.org/officeDocument/2006/relationships" xmlns:a="http://schemas.openxmlformats.org/drawingml/2006/main">
  <p:cSld>
    <p:spTree>
      <p:nvGrpSpPr>
        <p:cNvPr id="19" name="" descr="&lt;Slide style={{ width: 1280, height: 720, padding: '20px 64px', background: '#FFFFFF', flexDirection: 'column' }}&gt;&#10;  &lt;Box style={{ height: 96, flexDirection: 'column', justifyContent: 'center' }}&gt;&#10;    &lt;Text style={{ fontSize: 34, fontWeight: 'bold', color: '#22303C' }}&gt;真题一 · 原文 &lt;Text style={{ fontSize: 18, fontWeight: 'normal', color: '#5C6D7D' }}&gt;　2026年6月大学英语四级考试 · 第一套&lt;/Text&gt;&lt;/Text&gt;&#10;    &lt;Box style={{ width: 64, height: 5, background: '#2B6B6F', marginTop: 10 }} /&gt;&#10;  &lt;/Box&gt;&#10;  &lt;Box style={{ flex: 1, flexDirection: 'row', gap: 36, paddingTop: 6 }}&gt;&#10;    &lt;Image src=&quot;assets/banquet_table.png&quot; style={{ width: 440, height: 520, objectFit: 'cover', borderRadius: 12 }} /&gt;&#10;    &lt;Box style={{ flex: 1, flexDirection: 'column', justifyContent: 'space-between' }}&gt;&#10;      &lt;Text style={{ fontSize: 15, color: '#5C6D7D', fontFamily: 'Georgia', lineHeight: 1.5 }}&gt;&#10;        Directions: For this part, you are allowed 30 minutes to translate a passage from Chinese into English.&#10;      &lt;/Text&gt;&#10;      {[&#10;        { n: '①', t: '餐桌礼仪（dining etiquette）是中华传统文化的重要组成部分，蕴含着热情有礼的待客之道。' },&#10;        { n: '②', t: '为了招待客人，主人会根据客人的口味和喜好准备丰富精致的菜肴。' },&#10;        { n: '③', t: '就餐座位的安排非常讲究，主人坐在正对大门的位置，在主人身边就座的是最重要的客人。' },&#10;        { n: '④', t: '进餐时，主人会不时地为客人添酒加菜。' },&#10;        { n: '⑤', t: '这种独特的餐桌礼仪已延续了数千年，对促进和谐的人际交往起到了重要作用。' },&#10;      ].map((s, i) =&gt; (&#10;        &lt;Box key={i} style={{ flexDirection: 'row', gap: 14, alignItems: 'flex-start', background: i === 0 ? '#E8F1F0' : 'transparent', borderRadius: 8, padding: '10px 14px' }}&gt;&#10;          &lt;Text style={{ fontSize: 20, fontWeight: 'bold', color: '#2B6B6F' }}&gt;{s.n}&lt;/Text&gt;&#10;          &lt;Text style={{ fontSize: 18.5, color: '#22303C', lineHeight: 1.6, flex: 1 }}&gt;{s.t}&lt;/Text&gt;&#10;        &lt;/Box&gt;&#10;      ))}&#10;      &lt;Box style={{ flexDirection: 'row', alignItems: 'center', gap: 10 }}&gt;&#10;        &lt;Box style={{ width: 8, height: 8, borderRadius: 4, background: '#C0392B' }} /&gt;&#10;        &lt;Text style={{ fontSize: 16, color: '#22303C' }}&gt;先通读一遍：全文共 &lt;span style={{ fontWeight: 'bold', color: '#C0392B' }}&gt;5 句&lt;/span&gt;，讲的是“礼 — 座 — 食 — 传”四层意思。&lt;/Text&gt;&#10;      &lt;/Box&gt;&#10;    &lt;/Box&gt;&#10;  &lt;/Box&gt;&#10;  &lt;Box style={{ height: 40, flexDirection: 'row', justifyContent: 'space-between', alignItems: 'center' }}&gt;&#10;    &lt;Text style={{ fontSize: 14, color: '#5C6D7D' }}&gt;四级翻译真题精讲 · 张浩英语课堂&lt;/Text&gt;&#10;    &lt;Text style={{ fontSize: 14, color: '#5C6D7D' }}&gt;11 / 19&lt;/Text&gt;&#10;  &lt;/Box&gt;&#10;&lt;/Slide&gt;&#10;"/>
        <p:cNvGrpSpPr/>
        <p:nvPr/>
      </p:nvGrpSpPr>
      <p:grpSpPr>
        <a:xfrm>
          <a:off x="0" y="0"/>
          <a:ext cx="0" cy="0"/>
          <a:chOff x="0" y="0"/>
          <a:chExt cx="0" cy="0"/>
        </a:xfrm>
      </p:grpSpPr>
      <p:sp>
        <p:nvSpPr>
          <p:cNvPr id="20" name=""/>
          <p:cNvSpPr/>
          <p:nvPr/>
        </p:nvSpPr>
        <p:spPr>
          <a:xfrm rot="0" flipH="0" flipV="0">
            <a:off x="0" y="0"/>
            <a:ext cx="12192000" cy="6858000"/>
          </a:xfrm>
          <a:prstGeom prst="rect">
            <a:avLst/>
          </a:prstGeom>
          <a:solidFill>
            <a:srgbClr val="FFFFFF"/>
          </a:solidFill>
          <a:ln/>
        </p:spPr>
        <p:txBody>
          <a:bodyPr/>
          <a:p/>
        </p:txBody>
      </p:sp>
      <p:sp>
        <p:nvSpPr>
          <p:cNvPr id="21"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真题一</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原文</a:t>
            </a:r>
            <a:r>
              <a:rPr lang="en-US" sz="2550" b="1">
                <a:solidFill>
                  <a:srgbClr val="22303C"/>
                </a:solidFill>
                <a:latin typeface="Microsoft YaHei"/>
                <a:ea typeface="Microsoft YaHei"/>
              </a:rPr>
              <a:t> </a:t>
            </a:r>
            <a:r>
              <a:rPr lang="zh-CN" sz="2550" b="1">
                <a:solidFill>
                  <a:srgbClr val="22303C"/>
                </a:solidFill>
                <a:latin typeface="Microsoft YaHei"/>
                <a:ea typeface="Microsoft YaHei"/>
              </a:rPr>
              <a:t>　</a:t>
            </a:r>
            <a:r>
              <a:rPr lang="en-US" sz="2550" b="1">
                <a:solidFill>
                  <a:srgbClr val="22303C"/>
                </a:solidFill>
                <a:latin typeface="Microsoft YaHei"/>
                <a:ea typeface="Microsoft YaHei"/>
              </a:rPr>
              <a:t>2026</a:t>
            </a:r>
            <a:r>
              <a:rPr lang="zh-CN" sz="2550" b="1">
                <a:solidFill>
                  <a:srgbClr val="22303C"/>
                </a:solidFill>
                <a:latin typeface="Microsoft YaHei"/>
                <a:ea typeface="Microsoft YaHei"/>
              </a:rPr>
              <a:t>年</a:t>
            </a:r>
            <a:r>
              <a:rPr lang="en-US" sz="2550" b="1">
                <a:solidFill>
                  <a:srgbClr val="22303C"/>
                </a:solidFill>
                <a:latin typeface="Microsoft YaHei"/>
                <a:ea typeface="Microsoft YaHei"/>
              </a:rPr>
              <a:t>6</a:t>
            </a:r>
            <a:r>
              <a:rPr lang="zh-CN" sz="2550" b="1">
                <a:solidFill>
                  <a:srgbClr val="22303C"/>
                </a:solidFill>
                <a:latin typeface="Microsoft YaHei"/>
                <a:ea typeface="Microsoft YaHei"/>
              </a:rPr>
              <a:t>月大学英语四级考试</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第一套</a:t>
            </a:r>
            <a:endParaRPr/>
          </a:p>
        </p:txBody>
      </p:sp>
      <p:sp>
        <p:nvSpPr>
          <p:cNvPr id="22" name=""/>
          <p:cNvSpPr/>
          <p:nvPr/>
        </p:nvSpPr>
        <p:spPr>
          <a:xfrm rot="0" flipH="0" flipV="0">
            <a:off x="609600" y="866775"/>
            <a:ext cx="609600" cy="47625"/>
          </a:xfrm>
          <a:prstGeom prst="rect">
            <a:avLst/>
          </a:prstGeom>
          <a:solidFill>
            <a:srgbClr val="2B6B6F"/>
          </a:solidFill>
          <a:ln/>
        </p:spPr>
        <p:txBody>
          <a:bodyPr/>
          <a:p/>
        </p:txBody>
      </p:sp>
      <p:pic>
        <p:nvPicPr>
          <p:cNvPr id="23" name=""/>
          <p:cNvPicPr>
            <a:picLocks noChangeAspect="1"/>
          </p:cNvPicPr>
          <p:nvPr/>
        </p:nvPicPr>
        <p:blipFill>
          <a:blip r:embed="rId1"/>
          <a:srcRect l="585" t="0" r="585" b="0"/>
          <a:stretch>
            <a:fillRect/>
          </a:stretch>
        </p:blipFill>
        <p:spPr>
          <a:xfrm rot="0" flipH="0" flipV="0">
            <a:off x="609600" y="1162050"/>
            <a:ext cx="4191000" cy="4953000"/>
          </a:xfrm>
          <a:prstGeom prst="roundRect">
            <a:avLst>
              <a:gd name="adj" fmla="val 2727"/>
            </a:avLst>
          </a:prstGeom>
          <a:ln/>
        </p:spPr>
      </p:pic>
      <p:sp>
        <p:nvSpPr>
          <p:cNvPr id="24" name="" descr="{&quot;isTemplate&quot;:true,&quot;type&quot;:&quot;text&quot;}"/>
          <p:cNvSpPr txBox="1"/>
          <p:nvPr/>
        </p:nvSpPr>
        <p:spPr>
          <a:xfrm rot="0" flipH="0" flipV="0">
            <a:off x="5143500" y="1162050"/>
            <a:ext cx="6438900" cy="257175"/>
          </a:xfrm>
          <a:prstGeom prst="rect"/>
        </p:spPr>
        <p:txBody>
          <a:bodyPr wrap="none" lIns="0" tIns="0" rIns="0" bIns="0"/>
          <a:p>
            <a:pPr>
              <a:lnSpc>
                <a:spcPct val="150000"/>
              </a:lnSpc>
            </a:pPr>
            <a:r>
              <a:rPr lang="en-US" sz="1125">
                <a:solidFill>
                  <a:srgbClr val="5C6D7D"/>
                </a:solidFill>
                <a:latin typeface="Georgia"/>
                <a:ea typeface="Georgia"/>
              </a:rPr>
              <a:t>Directions: For this part, you are allowed 30 minutes to translate a passage from Chinese into English.</a:t>
            </a:r>
            <a:endParaRPr/>
          </a:p>
        </p:txBody>
      </p:sp>
      <p:sp>
        <p:nvSpPr>
          <p:cNvPr id="25" name=""/>
          <p:cNvSpPr/>
          <p:nvPr/>
        </p:nvSpPr>
        <p:spPr>
          <a:xfrm rot="0" flipH="0" flipV="0">
            <a:off x="5143500" y="1581150"/>
            <a:ext cx="6438900" cy="876300"/>
          </a:xfrm>
          <a:prstGeom prst="roundRect">
            <a:avLst>
              <a:gd name="adj" fmla="val 8696"/>
            </a:avLst>
          </a:prstGeom>
          <a:solidFill>
            <a:srgbClr val="E8F1F0"/>
          </a:solidFill>
          <a:ln/>
        </p:spPr>
        <p:txBody>
          <a:bodyPr/>
          <a:p/>
        </p:txBody>
      </p:sp>
      <p:sp>
        <p:nvSpPr>
          <p:cNvPr id="26" name="" descr="{&quot;isTemplate&quot;:true,&quot;type&quot;:&quot;text&quot;}"/>
          <p:cNvSpPr txBox="1"/>
          <p:nvPr/>
        </p:nvSpPr>
        <p:spPr>
          <a:xfrm rot="0" flipH="0" flipV="0">
            <a:off x="5276850" y="1676400"/>
            <a:ext cx="190500" cy="228600"/>
          </a:xfrm>
          <a:prstGeom prst="rect"/>
        </p:spPr>
        <p:txBody>
          <a:bodyPr wrap="none" lIns="0" tIns="0" rIns="0" bIns="0"/>
          <a:p>
            <a:pPr>
              <a:lnSpc>
                <a:spcPct val="100000"/>
              </a:lnSpc>
            </a:pPr>
            <a:r>
              <a:rPr sz="1500" b="1">
                <a:solidFill>
                  <a:srgbClr val="2B6B6F"/>
                </a:solidFill>
                <a:latin typeface="Microsoft YaHei"/>
                <a:ea typeface="Microsoft YaHei"/>
              </a:rPr>
              <a:t>①</a:t>
            </a:r>
            <a:endParaRPr/>
          </a:p>
        </p:txBody>
      </p:sp>
      <p:sp>
        <p:nvSpPr>
          <p:cNvPr id="27" name="" descr="{&quot;isTemplate&quot;:true,&quot;type&quot;:&quot;text&quot;}"/>
          <p:cNvSpPr txBox="1"/>
          <p:nvPr/>
        </p:nvSpPr>
        <p:spPr>
          <a:xfrm rot="0" flipH="0" flipV="0">
            <a:off x="5600700" y="1676400"/>
            <a:ext cx="5848350" cy="685800"/>
          </a:xfrm>
          <a:prstGeom prst="rect"/>
        </p:spPr>
        <p:txBody>
          <a:bodyPr wrap="square" lIns="0" tIns="0" rIns="0" bIns="0">
            <a:normAutofit/>
          </a:bodyPr>
          <a:p>
            <a:pPr>
              <a:lnSpc>
                <a:spcPct val="160000"/>
              </a:lnSpc>
            </a:pPr>
            <a:r>
              <a:rPr lang="zh-CN" sz="1388">
                <a:solidFill>
                  <a:srgbClr val="22303C"/>
                </a:solidFill>
                <a:latin typeface="Microsoft YaHei"/>
                <a:ea typeface="Microsoft YaHei"/>
              </a:rPr>
              <a:t>餐桌礼仪（</a:t>
            </a:r>
            <a:r>
              <a:rPr lang="en-US" sz="1388">
                <a:solidFill>
                  <a:srgbClr val="22303C"/>
                </a:solidFill>
                <a:latin typeface="Microsoft YaHei"/>
                <a:ea typeface="Microsoft YaHei"/>
              </a:rPr>
              <a:t>dining etiquette</a:t>
            </a:r>
            <a:r>
              <a:rPr lang="zh-CN" sz="1388">
                <a:solidFill>
                  <a:srgbClr val="22303C"/>
                </a:solidFill>
                <a:latin typeface="Microsoft YaHei"/>
                <a:ea typeface="Microsoft YaHei"/>
              </a:rPr>
              <a:t>）是中华传统文化的重要组成部分，蕴含着热情有礼的待客之道。</a:t>
            </a:r>
            <a:endParaRPr/>
          </a:p>
        </p:txBody>
      </p:sp>
      <p:sp>
        <p:nvSpPr>
          <p:cNvPr id="28" name=""/>
          <p:cNvSpPr/>
          <p:nvPr/>
        </p:nvSpPr>
        <p:spPr>
          <a:xfrm rot="0" flipH="0" flipV="0">
            <a:off x="5143500" y="2619375"/>
            <a:ext cx="6438900" cy="533400"/>
          </a:xfrm>
          <a:prstGeom prst="roundRect">
            <a:avLst>
              <a:gd name="adj" fmla="val 14286"/>
            </a:avLst>
          </a:prstGeom>
          <a:ln/>
        </p:spPr>
        <p:txBody>
          <a:bodyPr/>
          <a:p/>
        </p:txBody>
      </p:sp>
      <p:sp>
        <p:nvSpPr>
          <p:cNvPr id="29" name="" descr="{&quot;isTemplate&quot;:true,&quot;type&quot;:&quot;text&quot;}"/>
          <p:cNvSpPr txBox="1"/>
          <p:nvPr/>
        </p:nvSpPr>
        <p:spPr>
          <a:xfrm rot="0" flipH="0" flipV="0">
            <a:off x="5276850" y="2714625"/>
            <a:ext cx="190500" cy="228600"/>
          </a:xfrm>
          <a:prstGeom prst="rect"/>
        </p:spPr>
        <p:txBody>
          <a:bodyPr wrap="none" lIns="0" tIns="0" rIns="0" bIns="0"/>
          <a:p>
            <a:pPr>
              <a:lnSpc>
                <a:spcPct val="100000"/>
              </a:lnSpc>
            </a:pPr>
            <a:r>
              <a:rPr sz="1500" b="1">
                <a:solidFill>
                  <a:srgbClr val="2B6B6F"/>
                </a:solidFill>
                <a:latin typeface="Microsoft YaHei"/>
                <a:ea typeface="Microsoft YaHei"/>
              </a:rPr>
              <a:t>②</a:t>
            </a:r>
            <a:endParaRPr/>
          </a:p>
        </p:txBody>
      </p:sp>
      <p:sp>
        <p:nvSpPr>
          <p:cNvPr id="30" name="" descr="{&quot;isTemplate&quot;:true,&quot;type&quot;:&quot;text&quot;}"/>
          <p:cNvSpPr txBox="1"/>
          <p:nvPr/>
        </p:nvSpPr>
        <p:spPr>
          <a:xfrm rot="0" flipH="0" flipV="0">
            <a:off x="5600700" y="2714625"/>
            <a:ext cx="5848350" cy="342900"/>
          </a:xfrm>
          <a:prstGeom prst="rect"/>
        </p:spPr>
        <p:txBody>
          <a:bodyPr wrap="none" lIns="0" tIns="0" rIns="0" bIns="0"/>
          <a:p>
            <a:pPr>
              <a:lnSpc>
                <a:spcPct val="160000"/>
              </a:lnSpc>
            </a:pPr>
            <a:r>
              <a:rPr lang="zh-CN" sz="1388">
                <a:solidFill>
                  <a:srgbClr val="22303C"/>
                </a:solidFill>
                <a:latin typeface="Microsoft YaHei"/>
                <a:ea typeface="Microsoft YaHei"/>
              </a:rPr>
              <a:t>为了招待客人，主人会根据客人的口味和喜好准备丰富精致的菜肴。</a:t>
            </a:r>
            <a:endParaRPr/>
          </a:p>
        </p:txBody>
      </p:sp>
      <p:sp>
        <p:nvSpPr>
          <p:cNvPr id="31" name=""/>
          <p:cNvSpPr/>
          <p:nvPr/>
        </p:nvSpPr>
        <p:spPr>
          <a:xfrm rot="0" flipH="0" flipV="0">
            <a:off x="5143500" y="3324225"/>
            <a:ext cx="6438900" cy="876300"/>
          </a:xfrm>
          <a:prstGeom prst="roundRect">
            <a:avLst>
              <a:gd name="adj" fmla="val 8696"/>
            </a:avLst>
          </a:prstGeom>
          <a:ln/>
        </p:spPr>
        <p:txBody>
          <a:bodyPr/>
          <a:p/>
        </p:txBody>
      </p:sp>
      <p:sp>
        <p:nvSpPr>
          <p:cNvPr id="32" name="" descr="{&quot;isTemplate&quot;:true,&quot;type&quot;:&quot;text&quot;}"/>
          <p:cNvSpPr txBox="1"/>
          <p:nvPr/>
        </p:nvSpPr>
        <p:spPr>
          <a:xfrm rot="0" flipH="0" flipV="0">
            <a:off x="5276850" y="3419475"/>
            <a:ext cx="190500" cy="228600"/>
          </a:xfrm>
          <a:prstGeom prst="rect"/>
        </p:spPr>
        <p:txBody>
          <a:bodyPr wrap="none" lIns="0" tIns="0" rIns="0" bIns="0"/>
          <a:p>
            <a:pPr>
              <a:lnSpc>
                <a:spcPct val="100000"/>
              </a:lnSpc>
            </a:pPr>
            <a:r>
              <a:rPr sz="1500" b="1">
                <a:solidFill>
                  <a:srgbClr val="2B6B6F"/>
                </a:solidFill>
                <a:latin typeface="Microsoft YaHei"/>
                <a:ea typeface="Microsoft YaHei"/>
              </a:rPr>
              <a:t>③</a:t>
            </a:r>
            <a:endParaRPr/>
          </a:p>
        </p:txBody>
      </p:sp>
      <p:sp>
        <p:nvSpPr>
          <p:cNvPr id="33" name="" descr="{&quot;isTemplate&quot;:true,&quot;type&quot;:&quot;text&quot;}"/>
          <p:cNvSpPr txBox="1"/>
          <p:nvPr/>
        </p:nvSpPr>
        <p:spPr>
          <a:xfrm rot="0" flipH="0" flipV="0">
            <a:off x="5600700" y="3419475"/>
            <a:ext cx="5848350" cy="685800"/>
          </a:xfrm>
          <a:prstGeom prst="rect"/>
        </p:spPr>
        <p:txBody>
          <a:bodyPr wrap="square" lIns="0" tIns="0" rIns="0" bIns="0">
            <a:normAutofit/>
          </a:bodyPr>
          <a:p>
            <a:pPr>
              <a:lnSpc>
                <a:spcPct val="160000"/>
              </a:lnSpc>
            </a:pPr>
            <a:r>
              <a:rPr lang="zh-CN" sz="1388">
                <a:solidFill>
                  <a:srgbClr val="22303C"/>
                </a:solidFill>
                <a:latin typeface="Microsoft YaHei"/>
                <a:ea typeface="Microsoft YaHei"/>
              </a:rPr>
              <a:t>就餐座位的安排非常讲究，主人坐在正对大门的位置，在主人身边就座的是最重要的客人。</a:t>
            </a:r>
            <a:endParaRPr/>
          </a:p>
        </p:txBody>
      </p:sp>
      <p:sp>
        <p:nvSpPr>
          <p:cNvPr id="34" name=""/>
          <p:cNvSpPr/>
          <p:nvPr/>
        </p:nvSpPr>
        <p:spPr>
          <a:xfrm rot="0" flipH="0" flipV="0">
            <a:off x="5143500" y="4362450"/>
            <a:ext cx="6438900" cy="533400"/>
          </a:xfrm>
          <a:prstGeom prst="roundRect">
            <a:avLst>
              <a:gd name="adj" fmla="val 14286"/>
            </a:avLst>
          </a:prstGeom>
          <a:ln/>
        </p:spPr>
        <p:txBody>
          <a:bodyPr/>
          <a:p/>
        </p:txBody>
      </p:sp>
      <p:sp>
        <p:nvSpPr>
          <p:cNvPr id="35" name="" descr="{&quot;isTemplate&quot;:true,&quot;type&quot;:&quot;text&quot;}"/>
          <p:cNvSpPr txBox="1"/>
          <p:nvPr/>
        </p:nvSpPr>
        <p:spPr>
          <a:xfrm rot="0" flipH="0" flipV="0">
            <a:off x="5276850" y="4457700"/>
            <a:ext cx="190500" cy="228600"/>
          </a:xfrm>
          <a:prstGeom prst="rect"/>
        </p:spPr>
        <p:txBody>
          <a:bodyPr wrap="none" lIns="0" tIns="0" rIns="0" bIns="0"/>
          <a:p>
            <a:pPr>
              <a:lnSpc>
                <a:spcPct val="100000"/>
              </a:lnSpc>
            </a:pPr>
            <a:r>
              <a:rPr sz="1500" b="1">
                <a:solidFill>
                  <a:srgbClr val="2B6B6F"/>
                </a:solidFill>
                <a:latin typeface="Microsoft YaHei"/>
                <a:ea typeface="Microsoft YaHei"/>
              </a:rPr>
              <a:t>④</a:t>
            </a:r>
            <a:endParaRPr/>
          </a:p>
        </p:txBody>
      </p:sp>
      <p:sp>
        <p:nvSpPr>
          <p:cNvPr id="36" name="" descr="{&quot;isTemplate&quot;:true,&quot;type&quot;:&quot;text&quot;}"/>
          <p:cNvSpPr txBox="1"/>
          <p:nvPr/>
        </p:nvSpPr>
        <p:spPr>
          <a:xfrm rot="0" flipH="0" flipV="0">
            <a:off x="5600700" y="4457700"/>
            <a:ext cx="5848350" cy="342900"/>
          </a:xfrm>
          <a:prstGeom prst="rect"/>
        </p:spPr>
        <p:txBody>
          <a:bodyPr wrap="none" lIns="0" tIns="0" rIns="0" bIns="0"/>
          <a:p>
            <a:pPr>
              <a:lnSpc>
                <a:spcPct val="160000"/>
              </a:lnSpc>
            </a:pPr>
            <a:r>
              <a:rPr lang="zh-CN" sz="1388">
                <a:solidFill>
                  <a:srgbClr val="22303C"/>
                </a:solidFill>
                <a:latin typeface="Microsoft YaHei"/>
                <a:ea typeface="Microsoft YaHei"/>
              </a:rPr>
              <a:t>进餐时，主人会不时地为客人添酒加菜。</a:t>
            </a:r>
            <a:endParaRPr/>
          </a:p>
        </p:txBody>
      </p:sp>
      <p:sp>
        <p:nvSpPr>
          <p:cNvPr id="37" name=""/>
          <p:cNvSpPr/>
          <p:nvPr/>
        </p:nvSpPr>
        <p:spPr>
          <a:xfrm rot="0" flipH="0" flipV="0">
            <a:off x="5143500" y="5057775"/>
            <a:ext cx="6438900" cy="876300"/>
          </a:xfrm>
          <a:prstGeom prst="roundRect">
            <a:avLst>
              <a:gd name="adj" fmla="val 8696"/>
            </a:avLst>
          </a:prstGeom>
          <a:ln/>
        </p:spPr>
        <p:txBody>
          <a:bodyPr/>
          <a:p/>
        </p:txBody>
      </p:sp>
      <p:sp>
        <p:nvSpPr>
          <p:cNvPr id="38" name="" descr="{&quot;isTemplate&quot;:true,&quot;type&quot;:&quot;text&quot;}"/>
          <p:cNvSpPr txBox="1"/>
          <p:nvPr/>
        </p:nvSpPr>
        <p:spPr>
          <a:xfrm rot="0" flipH="0" flipV="0">
            <a:off x="5276850" y="5153025"/>
            <a:ext cx="190500" cy="228600"/>
          </a:xfrm>
          <a:prstGeom prst="rect"/>
        </p:spPr>
        <p:txBody>
          <a:bodyPr wrap="none" lIns="0" tIns="0" rIns="0" bIns="0"/>
          <a:p>
            <a:pPr>
              <a:lnSpc>
                <a:spcPct val="100000"/>
              </a:lnSpc>
            </a:pPr>
            <a:r>
              <a:rPr sz="1500" b="1">
                <a:solidFill>
                  <a:srgbClr val="2B6B6F"/>
                </a:solidFill>
                <a:latin typeface="Microsoft YaHei"/>
                <a:ea typeface="Microsoft YaHei"/>
              </a:rPr>
              <a:t>⑤</a:t>
            </a:r>
            <a:endParaRPr/>
          </a:p>
        </p:txBody>
      </p:sp>
      <p:sp>
        <p:nvSpPr>
          <p:cNvPr id="39" name="" descr="{&quot;isTemplate&quot;:true,&quot;type&quot;:&quot;text&quot;}"/>
          <p:cNvSpPr txBox="1"/>
          <p:nvPr/>
        </p:nvSpPr>
        <p:spPr>
          <a:xfrm rot="0" flipH="0" flipV="0">
            <a:off x="5600700" y="5153025"/>
            <a:ext cx="5848350" cy="685800"/>
          </a:xfrm>
          <a:prstGeom prst="rect"/>
        </p:spPr>
        <p:txBody>
          <a:bodyPr wrap="square" lIns="0" tIns="0" rIns="0" bIns="0">
            <a:normAutofit/>
          </a:bodyPr>
          <a:p>
            <a:pPr>
              <a:lnSpc>
                <a:spcPct val="160000"/>
              </a:lnSpc>
            </a:pPr>
            <a:r>
              <a:rPr lang="zh-CN" sz="1388">
                <a:solidFill>
                  <a:srgbClr val="22303C"/>
                </a:solidFill>
                <a:latin typeface="Microsoft YaHei"/>
                <a:ea typeface="Microsoft YaHei"/>
              </a:rPr>
              <a:t>这种独特的餐桌礼仪已延续了数千年，对促进和谐的人际交往起到了重要作用。</a:t>
            </a:r>
            <a:endParaRPr/>
          </a:p>
        </p:txBody>
      </p:sp>
      <p:sp>
        <p:nvSpPr>
          <p:cNvPr id="40" name=""/>
          <p:cNvSpPr/>
          <p:nvPr/>
        </p:nvSpPr>
        <p:spPr>
          <a:xfrm rot="0" flipH="0" flipV="0">
            <a:off x="5143500" y="6153150"/>
            <a:ext cx="76200" cy="76200"/>
          </a:xfrm>
          <a:prstGeom prst="roundRect">
            <a:avLst>
              <a:gd name="adj" fmla="val 50000"/>
            </a:avLst>
          </a:prstGeom>
          <a:solidFill>
            <a:srgbClr val="C0392B"/>
          </a:solidFill>
          <a:ln/>
        </p:spPr>
        <p:txBody>
          <a:bodyPr/>
          <a:p/>
        </p:txBody>
      </p:sp>
      <p:sp>
        <p:nvSpPr>
          <p:cNvPr id="41" name="" descr="{&quot;isTemplate&quot;:true,&quot;type&quot;:&quot;text&quot;}"/>
          <p:cNvSpPr txBox="1"/>
          <p:nvPr/>
        </p:nvSpPr>
        <p:spPr>
          <a:xfrm rot="0" flipH="0" flipV="0">
            <a:off x="5314950" y="6096000"/>
            <a:ext cx="4762500" cy="190500"/>
          </a:xfrm>
          <a:prstGeom prst="rect"/>
        </p:spPr>
        <p:txBody>
          <a:bodyPr wrap="none" lIns="0" tIns="0" rIns="0" bIns="0"/>
          <a:p>
            <a:pPr>
              <a:lnSpc>
                <a:spcPct val="100000"/>
              </a:lnSpc>
            </a:pPr>
            <a:r>
              <a:rPr lang="zh-CN" sz="1200">
                <a:solidFill>
                  <a:srgbClr val="22303C"/>
                </a:solidFill>
                <a:latin typeface="Microsoft YaHei"/>
                <a:ea typeface="Microsoft YaHei"/>
              </a:rPr>
              <a:t>先通读一遍：全文共</a:t>
            </a:r>
            <a:r>
              <a:rPr lang="en-US" sz="1200">
                <a:solidFill>
                  <a:srgbClr val="22303C"/>
                </a:solidFill>
                <a:latin typeface="Microsoft YaHei"/>
                <a:ea typeface="Microsoft YaHei"/>
              </a:rPr>
              <a:t> </a:t>
            </a:r>
            <a:r>
              <a:rPr lang="en-US" sz="1200" b="1">
                <a:solidFill>
                  <a:srgbClr val="C0392B"/>
                </a:solidFill>
                <a:latin typeface="Microsoft YaHei"/>
                <a:ea typeface="Microsoft YaHei"/>
              </a:rPr>
              <a:t>5 </a:t>
            </a:r>
            <a:r>
              <a:rPr lang="zh-CN" sz="1200" b="1">
                <a:solidFill>
                  <a:srgbClr val="C0392B"/>
                </a:solidFill>
                <a:latin typeface="Microsoft YaHei"/>
                <a:ea typeface="Microsoft YaHei"/>
              </a:rPr>
              <a:t>句</a:t>
            </a:r>
            <a:r>
              <a:rPr lang="zh-CN" sz="1200">
                <a:solidFill>
                  <a:srgbClr val="22303C"/>
                </a:solidFill>
                <a:latin typeface="Microsoft YaHei"/>
                <a:ea typeface="Microsoft YaHei"/>
              </a:rPr>
              <a:t>，讲的是“礼</a:t>
            </a:r>
            <a:r>
              <a:rPr lang="en-US" sz="1200">
                <a:solidFill>
                  <a:srgbClr val="22303C"/>
                </a:solidFill>
                <a:latin typeface="Microsoft YaHei"/>
                <a:ea typeface="Microsoft YaHei"/>
              </a:rPr>
              <a:t> — </a:t>
            </a:r>
            <a:r>
              <a:rPr lang="zh-CN" sz="1200">
                <a:solidFill>
                  <a:srgbClr val="22303C"/>
                </a:solidFill>
                <a:latin typeface="Microsoft YaHei"/>
                <a:ea typeface="Microsoft YaHei"/>
              </a:rPr>
              <a:t>座</a:t>
            </a:r>
            <a:r>
              <a:rPr lang="en-US" sz="1200">
                <a:solidFill>
                  <a:srgbClr val="22303C"/>
                </a:solidFill>
                <a:latin typeface="Microsoft YaHei"/>
                <a:ea typeface="Microsoft YaHei"/>
              </a:rPr>
              <a:t> — </a:t>
            </a:r>
            <a:r>
              <a:rPr lang="zh-CN" sz="1200">
                <a:solidFill>
                  <a:srgbClr val="22303C"/>
                </a:solidFill>
                <a:latin typeface="Microsoft YaHei"/>
                <a:ea typeface="Microsoft YaHei"/>
              </a:rPr>
              <a:t>食</a:t>
            </a:r>
            <a:r>
              <a:rPr lang="en-US" sz="1200">
                <a:solidFill>
                  <a:srgbClr val="22303C"/>
                </a:solidFill>
                <a:latin typeface="Microsoft YaHei"/>
                <a:ea typeface="Microsoft YaHei"/>
              </a:rPr>
              <a:t> — </a:t>
            </a:r>
            <a:r>
              <a:rPr lang="zh-CN" sz="1200">
                <a:solidFill>
                  <a:srgbClr val="22303C"/>
                </a:solidFill>
                <a:latin typeface="Microsoft YaHei"/>
                <a:ea typeface="Microsoft YaHei"/>
              </a:rPr>
              <a:t>传”四层意思。</a:t>
            </a:r>
            <a:endParaRPr/>
          </a:p>
        </p:txBody>
      </p:sp>
      <p:sp>
        <p:nvSpPr>
          <p:cNvPr id="42"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43"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11 / 19</a:t>
            </a:r>
            <a:endParaRPr/>
          </a:p>
        </p:txBody>
      </p:sp>
    </p:spTree>
  </p:cSld>
</p:sld>
</file>

<file path=ppt/slides/slide12.xml><?xml version="1.0" encoding="utf-8"?>
<p:sld xmlns:p="http://schemas.openxmlformats.org/presentationml/2006/main" xmlns:a="http://schemas.openxmlformats.org/drawingml/2006/main">
  <p:cSld>
    <p:spTree>
      <p:nvGrpSpPr>
        <p:cNvPr id="44" name="" descr="&lt;Slide style={{ width: 1280, height: 720, padding: '20px 64px', background: '#FFFFFF', flexDirection: 'column' }}&gt;&#10;  &lt;Box style={{ height: 96, flexDirection: 'column', justifyContent: 'center' }}&gt;&#10;    &lt;Text style={{ fontSize: 34, fontWeight: 'bold', color: '#22303C' }}&gt;真题一 · 参考译文 &lt;Text style={{ fontSize: 18, fontWeight: 'normal', color: '#5C6D7D' }}&gt;　主干正确 + 修饰挂稳，就是好译文&lt;/Text&gt;&lt;/Text&gt;&#10;    &lt;Box style={{ width: 64, height: 5, background: '#2B6B6F', marginTop: 10 }} /&gt;&#10;  &lt;/Box&gt;&#10;  &lt;Box style={{ flex: 1, flexDirection: 'row', gap: 32, paddingTop: 6 }}&gt;&#10;    &lt;Box style={{ flex: 65, background: '#F7FBFA', borderLeft: '5px solid #2B6B6F', borderRadius: 10, padding: '24px 28px', flexDirection: 'column', justifyContent: 'center' }}&gt;&#10;      &lt;Text style={{ fontSize: 15, color: '#5C6D7D', letterSpacing: 3, marginBottom: 14 }}&gt;REFERENCE VERSION&lt;/Text&gt;&#10;      &lt;Text style={{ fontSize: 20.5, color: '#22303C', fontFamily: 'Georgia', lineHeight: 1.72 }}&gt;&#10;        Dining etiquette is an important part of traditional Chinese culture, &lt;span style={{ color: '#C0392B' }}&gt;embodying&lt;/span&gt; a warm and polite way of hospitality. &lt;span style={{ color: '#C0392B' }}&gt;To entertain guests&lt;/span&gt;, hosts prepare abundant and exquisite dishes based on the guests' tastes and preferences. In addition, the seating arrangement at a meal is &lt;span style={{ color: '#C0392B' }}&gt;very particular&lt;/span&gt;: the host takes the seat directly facing the door, and the most important guests sit next to the host. During the meal, the host will refill the guests' glasses and add food to their plates &lt;span style={{ color: '#C0392B' }}&gt;from time to time&lt;/span&gt;. This unique dining etiquette &lt;span style={{ color: '#C0392B' }}&gt;has lasted for thousands of years&lt;/span&gt; and has played a significant role in promoting harmonious interpersonal communication.&#10;      &lt;/Text&gt;&#10;    &lt;/Box&gt;&#10;    &lt;Box style={{ flex: 35, flexDirection: 'column', justifyContent: 'space-between' }}&gt;&#10;      &lt;Text style={{ fontSize: 21, fontWeight: 'bold', color: '#2B6B6F' }}&gt;六个得分点&lt;/Text&gt;&#10;      {[&#10;        { k: 'dining etiquette', v: '“餐桌礼仪”固定搭配，题目已给，照用' },&#10;        { k: 'embodying…', v: '现在分词作伴随状语，避免再起一句' },&#10;        { k: 'To entertain guests', v: '目的状语置于句首，重心清晰' },&#10;        { k: 'very particular', v: '“非常讲究”的地道表达' },&#10;        { k: 'from time to time', v: '“不时地”，也可用 occasionally' },&#10;        { k: 'has lasted…', v: '现在完成时＋play a significant role in doing' },&#10;      ].map((p, i) =&gt; (&#10;        &lt;Box key={i} style={{ flexDirection: 'row', gap: 12, alignItems: 'flex-start', borderBottom: '1px solid #E8F1F0', paddingBottom: 10 }}&gt;&#10;          &lt;Box style={{ width: 22, height: 22, borderRadius: 11, background: '#2B6B6F', alignItems: 'center', justifyContent: 'center', marginTop: 2 }}&gt;&#10;            &lt;Text style={{ fontSize: 13, color: '#FFFFFF' }}&gt;{i + 1}&lt;/Text&gt;&#10;          &lt;/Box&gt;&#10;          &lt;Box style={{ flexDirection: 'column', flex: 1 }}&gt;&#10;            &lt;Text style={{ fontSize: 16.5, fontWeight: 'bold', color: '#C0392B', fontFamily: 'Georgia' }}&gt;{p.k}&lt;/Text&gt;&#10;            &lt;Text style={{ fontSize: 14.5, color: '#5C6D7D', lineHeight: 1.45, marginTop: 3 }}&gt;{p.v}&lt;/Text&gt;&#10;          &lt;/Box&gt;&#10;        &lt;/Box&gt;&#10;      ))}&#10;    &lt;/Box&gt;&#10;  &lt;/Box&gt;&#10;  &lt;Box style={{ height: 40, flexDirection: 'row', justifyContent: 'space-between', alignItems: 'center' }}&gt;&#10;    &lt;Text style={{ fontSize: 14, color: '#5C6D7D' }}&gt;四级翻译真题精讲 · 张浩英语课堂&lt;/Text&gt;&#10;    &lt;Text style={{ fontSize: 14, color: '#5C6D7D' }}&gt;12 / 19&lt;/Text&gt;&#10;  &lt;/Box&gt;&#10;&lt;/Slide&gt;&#10;"/>
        <p:cNvGrpSpPr/>
        <p:nvPr/>
      </p:nvGrpSpPr>
      <p:grpSpPr>
        <a:xfrm>
          <a:off x="0" y="0"/>
          <a:ext cx="0" cy="0"/>
          <a:chOff x="0" y="0"/>
          <a:chExt cx="0" cy="0"/>
        </a:xfrm>
      </p:grpSpPr>
      <p:sp>
        <p:nvSpPr>
          <p:cNvPr id="45" name=""/>
          <p:cNvSpPr/>
          <p:nvPr/>
        </p:nvSpPr>
        <p:spPr>
          <a:xfrm rot="0" flipH="0" flipV="0">
            <a:off x="0" y="0"/>
            <a:ext cx="12192000" cy="6858000"/>
          </a:xfrm>
          <a:prstGeom prst="rect">
            <a:avLst/>
          </a:prstGeom>
          <a:solidFill>
            <a:srgbClr val="FFFFFF"/>
          </a:solidFill>
          <a:ln/>
        </p:spPr>
        <p:txBody>
          <a:bodyPr/>
          <a:p/>
        </p:txBody>
      </p:sp>
      <p:sp>
        <p:nvSpPr>
          <p:cNvPr id="46"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真题一</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参考译文</a:t>
            </a:r>
            <a:r>
              <a:rPr lang="en-US" sz="2550" b="1">
                <a:solidFill>
                  <a:srgbClr val="22303C"/>
                </a:solidFill>
                <a:latin typeface="Microsoft YaHei"/>
                <a:ea typeface="Microsoft YaHei"/>
              </a:rPr>
              <a:t> </a:t>
            </a:r>
            <a:r>
              <a:rPr lang="zh-CN" sz="2550" b="1">
                <a:solidFill>
                  <a:srgbClr val="22303C"/>
                </a:solidFill>
                <a:latin typeface="Microsoft YaHei"/>
                <a:ea typeface="Microsoft YaHei"/>
              </a:rPr>
              <a:t>　主干正确</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修饰挂稳，就是好译文</a:t>
            </a:r>
            <a:endParaRPr/>
          </a:p>
        </p:txBody>
      </p:sp>
      <p:sp>
        <p:nvSpPr>
          <p:cNvPr id="47" name=""/>
          <p:cNvSpPr/>
          <p:nvPr/>
        </p:nvSpPr>
        <p:spPr>
          <a:xfrm rot="0" flipH="0" flipV="0">
            <a:off x="609600" y="866775"/>
            <a:ext cx="609600" cy="47625"/>
          </a:xfrm>
          <a:prstGeom prst="rect">
            <a:avLst/>
          </a:prstGeom>
          <a:solidFill>
            <a:srgbClr val="2B6B6F"/>
          </a:solidFill>
          <a:ln/>
        </p:spPr>
        <p:txBody>
          <a:bodyPr/>
          <a:p/>
        </p:txBody>
      </p:sp>
      <p:sp>
        <p:nvSpPr>
          <p:cNvPr id="48" name=""/>
          <p:cNvSpPr/>
          <p:nvPr/>
        </p:nvSpPr>
        <p:spPr>
          <a:xfrm rot="0" flipH="0" flipV="0">
            <a:off x="657225" y="1162050"/>
            <a:ext cx="6934200" cy="5124450"/>
          </a:xfrm>
          <a:prstGeom prst="roundRect">
            <a:avLst>
              <a:gd name="adj" fmla="val 1859"/>
            </a:avLst>
          </a:prstGeom>
          <a:solidFill>
            <a:srgbClr val="F7FBFA"/>
          </a:solidFill>
          <a:ln/>
        </p:spPr>
        <p:txBody>
          <a:bodyPr/>
          <a:p/>
        </p:txBody>
      </p:sp>
      <p:sp>
        <p:nvSpPr>
          <p:cNvPr id="49" name=""/>
          <p:cNvSpPr/>
          <p:nvPr/>
        </p:nvSpPr>
        <p:spPr>
          <a:xfrm rot="0" flipH="0" flipV="0">
            <a:off x="657225" y="1162050"/>
            <a:ext cx="6934200" cy="5124450"/>
          </a:xfrm>
          <a:custGeom>
            <a:pathLst>
              <a:path w="728" h="538">
                <a:moveTo>
                  <a:pt x="10" y="0"/>
                </a:moveTo>
                <a:cubicBezTo>
                  <a:pt x="7" y="0"/>
                  <a:pt x="5" y="2"/>
                  <a:pt x="5" y="5"/>
                </a:cubicBezTo>
                <a:lnTo>
                  <a:pt x="5" y="533"/>
                </a:lnTo>
                <a:cubicBezTo>
                  <a:pt x="5" y="535"/>
                  <a:pt x="7" y="537"/>
                  <a:pt x="9" y="538"/>
                </a:cubicBezTo>
                <a:cubicBezTo>
                  <a:pt x="4" y="537"/>
                  <a:pt x="0" y="533"/>
                  <a:pt x="0" y="528"/>
                </a:cubicBezTo>
                <a:lnTo>
                  <a:pt x="0" y="10"/>
                </a:lnTo>
                <a:cubicBezTo>
                  <a:pt x="0" y="5"/>
                  <a:pt x="4" y="0"/>
                  <a:pt x="10" y="0"/>
                </a:cubicBezTo>
                <a:close/>
              </a:path>
            </a:pathLst>
          </a:custGeom>
          <a:solidFill>
            <a:srgbClr val="2B6B6F"/>
          </a:solidFill>
          <a:ln/>
        </p:spPr>
        <p:txBody>
          <a:bodyPr/>
          <a:p/>
        </p:txBody>
      </p:sp>
      <p:sp>
        <p:nvSpPr>
          <p:cNvPr id="50" name="" descr="{&quot;isTemplate&quot;:true,&quot;type&quot;:&quot;text&quot;}"/>
          <p:cNvSpPr txBox="1"/>
          <p:nvPr/>
        </p:nvSpPr>
        <p:spPr>
          <a:xfrm rot="0" flipH="0" flipV="0">
            <a:off x="923925" y="1762125"/>
            <a:ext cx="6353175" cy="171450"/>
          </a:xfrm>
          <a:prstGeom prst="rect"/>
        </p:spPr>
        <p:txBody>
          <a:bodyPr wrap="none" lIns="0" tIns="0" rIns="0" bIns="0"/>
          <a:p>
            <a:pPr>
              <a:lnSpc>
                <a:spcPct val="100000"/>
              </a:lnSpc>
            </a:pPr>
            <a:r>
              <a:rPr lang="en-US" sz="1125" spc="225">
                <a:solidFill>
                  <a:srgbClr val="5C6D7D"/>
                </a:solidFill>
                <a:latin typeface="Microsoft YaHei"/>
                <a:ea typeface="Microsoft YaHei"/>
              </a:rPr>
              <a:t>REFERENCE VERSION</a:t>
            </a:r>
            <a:endParaRPr/>
          </a:p>
        </p:txBody>
      </p:sp>
      <p:sp>
        <p:nvSpPr>
          <p:cNvPr id="51" name="" descr="{&quot;isTemplate&quot;:true,&quot;type&quot;:&quot;text&quot;}"/>
          <p:cNvSpPr txBox="1"/>
          <p:nvPr/>
        </p:nvSpPr>
        <p:spPr>
          <a:xfrm rot="0" flipH="0" flipV="0">
            <a:off x="923925" y="2066925"/>
            <a:ext cx="6353175" cy="3629025"/>
          </a:xfrm>
          <a:prstGeom prst="rect"/>
        </p:spPr>
        <p:txBody>
          <a:bodyPr wrap="square" lIns="0" tIns="0" rIns="0" bIns="0">
            <a:normAutofit/>
          </a:bodyPr>
          <a:p>
            <a:pPr>
              <a:lnSpc>
                <a:spcPct val="172000"/>
              </a:lnSpc>
            </a:pPr>
            <a:r>
              <a:rPr lang="en-US" sz="1538">
                <a:solidFill>
                  <a:srgbClr val="22303C"/>
                </a:solidFill>
                <a:latin typeface="Georgia"/>
                <a:ea typeface="Georgia"/>
              </a:rPr>
              <a:t>Dining etiquette is an important part of traditional Chinese culture, </a:t>
            </a:r>
            <a:r>
              <a:rPr lang="en-US" sz="1538">
                <a:solidFill>
                  <a:srgbClr val="C0392B"/>
                </a:solidFill>
                <a:latin typeface="Georgia"/>
                <a:ea typeface="Georgia"/>
              </a:rPr>
              <a:t>embodying</a:t>
            </a:r>
            <a:r>
              <a:rPr lang="en-US" sz="1538">
                <a:solidFill>
                  <a:srgbClr val="22303C"/>
                </a:solidFill>
                <a:latin typeface="Georgia"/>
                <a:ea typeface="Georgia"/>
              </a:rPr>
              <a:t> a warm and polite way of hospitality. </a:t>
            </a:r>
            <a:r>
              <a:rPr lang="en-US" sz="1538">
                <a:solidFill>
                  <a:srgbClr val="C0392B"/>
                </a:solidFill>
                <a:latin typeface="Georgia"/>
                <a:ea typeface="Georgia"/>
              </a:rPr>
              <a:t>To entertain guests</a:t>
            </a:r>
            <a:r>
              <a:rPr lang="en-US" sz="1538">
                <a:solidFill>
                  <a:srgbClr val="22303C"/>
                </a:solidFill>
                <a:latin typeface="Georgia"/>
                <a:ea typeface="Georgia"/>
              </a:rPr>
              <a:t>, hosts prepare abundant and exquisite dishes based on the guests' tastes and preferences. In addition, the seating arrangement at a meal is </a:t>
            </a:r>
            <a:r>
              <a:rPr lang="en-US" sz="1538">
                <a:solidFill>
                  <a:srgbClr val="C0392B"/>
                </a:solidFill>
                <a:latin typeface="Georgia"/>
                <a:ea typeface="Georgia"/>
              </a:rPr>
              <a:t>very particular</a:t>
            </a:r>
            <a:r>
              <a:rPr lang="en-US" sz="1538">
                <a:solidFill>
                  <a:srgbClr val="22303C"/>
                </a:solidFill>
                <a:latin typeface="Georgia"/>
                <a:ea typeface="Georgia"/>
              </a:rPr>
              <a:t>: the host takes the seat directly facing the door, and the most important guests sit next to the host. During the meal, the host will refill the guests' glasses and add food to their plates </a:t>
            </a:r>
            <a:r>
              <a:rPr lang="en-US" sz="1538">
                <a:solidFill>
                  <a:srgbClr val="C0392B"/>
                </a:solidFill>
                <a:latin typeface="Georgia"/>
                <a:ea typeface="Georgia"/>
              </a:rPr>
              <a:t>from time to time</a:t>
            </a:r>
            <a:r>
              <a:rPr lang="en-US" sz="1538">
                <a:solidFill>
                  <a:srgbClr val="22303C"/>
                </a:solidFill>
                <a:latin typeface="Georgia"/>
                <a:ea typeface="Georgia"/>
              </a:rPr>
              <a:t>. This unique dining etiquette </a:t>
            </a:r>
            <a:r>
              <a:rPr lang="en-US" sz="1538">
                <a:solidFill>
                  <a:srgbClr val="C0392B"/>
                </a:solidFill>
                <a:latin typeface="Georgia"/>
                <a:ea typeface="Georgia"/>
              </a:rPr>
              <a:t>has lasted for thousands of years</a:t>
            </a:r>
            <a:r>
              <a:rPr lang="en-US" sz="1538">
                <a:solidFill>
                  <a:srgbClr val="22303C"/>
                </a:solidFill>
                <a:latin typeface="Georgia"/>
                <a:ea typeface="Georgia"/>
              </a:rPr>
              <a:t> and has played a significant role in promoting harmonious interpersonal communication.</a:t>
            </a:r>
            <a:endParaRPr/>
          </a:p>
        </p:txBody>
      </p:sp>
      <p:sp>
        <p:nvSpPr>
          <p:cNvPr id="52" name="" descr="{&quot;isTemplate&quot;:true,&quot;type&quot;:&quot;text&quot;}"/>
          <p:cNvSpPr txBox="1"/>
          <p:nvPr/>
        </p:nvSpPr>
        <p:spPr>
          <a:xfrm rot="0" flipH="0" flipV="0">
            <a:off x="7848600" y="1162050"/>
            <a:ext cx="3733800" cy="247650"/>
          </a:xfrm>
          <a:prstGeom prst="rect"/>
        </p:spPr>
        <p:txBody>
          <a:bodyPr wrap="none" lIns="0" tIns="0" rIns="0" bIns="0"/>
          <a:p>
            <a:pPr>
              <a:lnSpc>
                <a:spcPct val="100000"/>
              </a:lnSpc>
            </a:pPr>
            <a:r>
              <a:rPr lang="zh-CN" sz="1575" b="1">
                <a:solidFill>
                  <a:srgbClr val="2B6B6F"/>
                </a:solidFill>
                <a:latin typeface="Microsoft YaHei"/>
                <a:ea typeface="Microsoft YaHei"/>
              </a:rPr>
              <a:t>六个得分点</a:t>
            </a:r>
            <a:endParaRPr/>
          </a:p>
        </p:txBody>
      </p:sp>
      <p:sp>
        <p:nvSpPr>
          <p:cNvPr id="53" name=""/>
          <p:cNvSpPr/>
          <p:nvPr/>
        </p:nvSpPr>
        <p:spPr>
          <a:xfrm rot="0" flipH="0" flipV="0">
            <a:off x="7848600" y="1647825"/>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54" name=""/>
          <p:cNvSpPr/>
          <p:nvPr/>
        </p:nvSpPr>
        <p:spPr>
          <a:xfrm rot="0" flipH="0" flipV="0">
            <a:off x="7848600" y="1666875"/>
            <a:ext cx="209550" cy="209550"/>
          </a:xfrm>
          <a:prstGeom prst="roundRect">
            <a:avLst>
              <a:gd name="adj" fmla="val 50000"/>
            </a:avLst>
          </a:prstGeom>
          <a:solidFill>
            <a:srgbClr val="2B6B6F"/>
          </a:solidFill>
          <a:ln/>
        </p:spPr>
        <p:txBody>
          <a:bodyPr/>
          <a:p/>
        </p:txBody>
      </p:sp>
      <p:sp>
        <p:nvSpPr>
          <p:cNvPr id="55" name="" descr="{&quot;isTemplate&quot;:true,&quot;type&quot;:&quot;text&quot;}"/>
          <p:cNvSpPr txBox="1"/>
          <p:nvPr/>
        </p:nvSpPr>
        <p:spPr>
          <a:xfrm rot="0" flipH="0" flipV="0">
            <a:off x="7915275" y="1695450"/>
            <a:ext cx="76200" cy="152400"/>
          </a:xfrm>
          <a:prstGeom prst="rect"/>
        </p:spPr>
        <p:txBody>
          <a:bodyPr wrap="none" lIns="0" tIns="0" rIns="0" bIns="0"/>
          <a:p>
            <a:pPr>
              <a:lnSpc>
                <a:spcPct val="100000"/>
              </a:lnSpc>
            </a:pPr>
            <a:r>
              <a:rPr lang="en-US" sz="975">
                <a:solidFill>
                  <a:srgbClr val="FFFFFF"/>
                </a:solidFill>
                <a:latin typeface="Microsoft YaHei"/>
                <a:ea typeface="Microsoft YaHei"/>
              </a:rPr>
              <a:t>1</a:t>
            </a:r>
            <a:endParaRPr/>
          </a:p>
        </p:txBody>
      </p:sp>
      <p:sp>
        <p:nvSpPr>
          <p:cNvPr id="56" name="" descr="{&quot;isTemplate&quot;:true,&quot;type&quot;:&quot;text&quot;}"/>
          <p:cNvSpPr txBox="1"/>
          <p:nvPr/>
        </p:nvSpPr>
        <p:spPr>
          <a:xfrm rot="0" flipH="0" flipV="0">
            <a:off x="8172450" y="1647825"/>
            <a:ext cx="3409950" cy="190500"/>
          </a:xfrm>
          <a:prstGeom prst="rect"/>
        </p:spPr>
        <p:txBody>
          <a:bodyPr wrap="none" lIns="0" tIns="0" rIns="0" bIns="0"/>
          <a:p>
            <a:pPr>
              <a:lnSpc>
                <a:spcPct val="100000"/>
              </a:lnSpc>
            </a:pPr>
            <a:r>
              <a:rPr lang="en-US" sz="1238" b="1">
                <a:solidFill>
                  <a:srgbClr val="C0392B"/>
                </a:solidFill>
                <a:latin typeface="Georgia"/>
                <a:ea typeface="Georgia"/>
              </a:rPr>
              <a:t>dining etiquette</a:t>
            </a:r>
            <a:endParaRPr/>
          </a:p>
        </p:txBody>
      </p:sp>
      <p:sp>
        <p:nvSpPr>
          <p:cNvPr id="57" name="" descr="{&quot;isTemplate&quot;:true,&quot;type&quot;:&quot;text&quot;}"/>
          <p:cNvSpPr txBox="1"/>
          <p:nvPr/>
        </p:nvSpPr>
        <p:spPr>
          <a:xfrm rot="0" flipH="0" flipV="0">
            <a:off x="8172450" y="1866900"/>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“餐桌礼仪”固定搭配，题目已给，照用</a:t>
            </a:r>
            <a:endParaRPr/>
          </a:p>
        </p:txBody>
      </p:sp>
      <p:sp>
        <p:nvSpPr>
          <p:cNvPr id="58" name=""/>
          <p:cNvSpPr/>
          <p:nvPr/>
        </p:nvSpPr>
        <p:spPr>
          <a:xfrm rot="0" flipH="0" flipV="0">
            <a:off x="7848600" y="2466975"/>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59" name=""/>
          <p:cNvSpPr/>
          <p:nvPr/>
        </p:nvSpPr>
        <p:spPr>
          <a:xfrm rot="0" flipH="0" flipV="0">
            <a:off x="7848600" y="2486025"/>
            <a:ext cx="209550" cy="209550"/>
          </a:xfrm>
          <a:prstGeom prst="roundRect">
            <a:avLst>
              <a:gd name="adj" fmla="val 50000"/>
            </a:avLst>
          </a:prstGeom>
          <a:solidFill>
            <a:srgbClr val="2B6B6F"/>
          </a:solidFill>
          <a:ln/>
        </p:spPr>
        <p:txBody>
          <a:bodyPr/>
          <a:p/>
        </p:txBody>
      </p:sp>
      <p:sp>
        <p:nvSpPr>
          <p:cNvPr id="60" name="" descr="{&quot;isTemplate&quot;:true,&quot;type&quot;:&quot;text&quot;}"/>
          <p:cNvSpPr txBox="1"/>
          <p:nvPr/>
        </p:nvSpPr>
        <p:spPr>
          <a:xfrm rot="0" flipH="0" flipV="0">
            <a:off x="7915275" y="2514600"/>
            <a:ext cx="76200" cy="152400"/>
          </a:xfrm>
          <a:prstGeom prst="rect"/>
        </p:spPr>
        <p:txBody>
          <a:bodyPr wrap="none" lIns="0" tIns="0" rIns="0" bIns="0"/>
          <a:p>
            <a:pPr>
              <a:lnSpc>
                <a:spcPct val="100000"/>
              </a:lnSpc>
            </a:pPr>
            <a:r>
              <a:rPr lang="en-US" sz="975">
                <a:solidFill>
                  <a:srgbClr val="FFFFFF"/>
                </a:solidFill>
                <a:latin typeface="Microsoft YaHei"/>
                <a:ea typeface="Microsoft YaHei"/>
              </a:rPr>
              <a:t>2</a:t>
            </a:r>
            <a:endParaRPr/>
          </a:p>
        </p:txBody>
      </p:sp>
      <p:sp>
        <p:nvSpPr>
          <p:cNvPr id="61" name="" descr="{&quot;isTemplate&quot;:true,&quot;type&quot;:&quot;text&quot;}"/>
          <p:cNvSpPr txBox="1"/>
          <p:nvPr/>
        </p:nvSpPr>
        <p:spPr>
          <a:xfrm rot="0" flipH="0" flipV="0">
            <a:off x="8172450" y="2466975"/>
            <a:ext cx="3409950" cy="190500"/>
          </a:xfrm>
          <a:prstGeom prst="rect"/>
        </p:spPr>
        <p:txBody>
          <a:bodyPr wrap="none" lIns="0" tIns="0" rIns="0" bIns="0"/>
          <a:p>
            <a:pPr>
              <a:lnSpc>
                <a:spcPct val="100000"/>
              </a:lnSpc>
            </a:pPr>
            <a:r>
              <a:rPr lang="en-US" sz="1238" b="1">
                <a:solidFill>
                  <a:srgbClr val="C0392B"/>
                </a:solidFill>
                <a:latin typeface="Georgia"/>
                <a:ea typeface="Georgia"/>
              </a:rPr>
              <a:t>embodying…</a:t>
            </a:r>
            <a:endParaRPr/>
          </a:p>
        </p:txBody>
      </p:sp>
      <p:sp>
        <p:nvSpPr>
          <p:cNvPr id="62" name="" descr="{&quot;isTemplate&quot;:true,&quot;type&quot;:&quot;text&quot;}"/>
          <p:cNvSpPr txBox="1"/>
          <p:nvPr/>
        </p:nvSpPr>
        <p:spPr>
          <a:xfrm rot="0" flipH="0" flipV="0">
            <a:off x="8172450" y="2686050"/>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现在分词作伴随状语，避免再起一句</a:t>
            </a:r>
            <a:endParaRPr/>
          </a:p>
        </p:txBody>
      </p:sp>
      <p:sp>
        <p:nvSpPr>
          <p:cNvPr id="63" name=""/>
          <p:cNvSpPr/>
          <p:nvPr/>
        </p:nvSpPr>
        <p:spPr>
          <a:xfrm rot="0" flipH="0" flipV="0">
            <a:off x="7848600" y="3276600"/>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64" name=""/>
          <p:cNvSpPr/>
          <p:nvPr/>
        </p:nvSpPr>
        <p:spPr>
          <a:xfrm rot="0" flipH="0" flipV="0">
            <a:off x="7848600" y="3295650"/>
            <a:ext cx="209550" cy="209550"/>
          </a:xfrm>
          <a:prstGeom prst="roundRect">
            <a:avLst>
              <a:gd name="adj" fmla="val 50000"/>
            </a:avLst>
          </a:prstGeom>
          <a:solidFill>
            <a:srgbClr val="2B6B6F"/>
          </a:solidFill>
          <a:ln/>
        </p:spPr>
        <p:txBody>
          <a:bodyPr/>
          <a:p/>
        </p:txBody>
      </p:sp>
      <p:sp>
        <p:nvSpPr>
          <p:cNvPr id="65" name="" descr="{&quot;isTemplate&quot;:true,&quot;type&quot;:&quot;text&quot;}"/>
          <p:cNvSpPr txBox="1"/>
          <p:nvPr/>
        </p:nvSpPr>
        <p:spPr>
          <a:xfrm rot="0" flipH="0" flipV="0">
            <a:off x="7915275" y="3324225"/>
            <a:ext cx="76200" cy="152400"/>
          </a:xfrm>
          <a:prstGeom prst="rect"/>
        </p:spPr>
        <p:txBody>
          <a:bodyPr wrap="none" lIns="0" tIns="0" rIns="0" bIns="0"/>
          <a:p>
            <a:pPr>
              <a:lnSpc>
                <a:spcPct val="100000"/>
              </a:lnSpc>
            </a:pPr>
            <a:r>
              <a:rPr lang="en-US" sz="975">
                <a:solidFill>
                  <a:srgbClr val="FFFFFF"/>
                </a:solidFill>
                <a:latin typeface="Microsoft YaHei"/>
                <a:ea typeface="Microsoft YaHei"/>
              </a:rPr>
              <a:t>3</a:t>
            </a:r>
            <a:endParaRPr/>
          </a:p>
        </p:txBody>
      </p:sp>
      <p:sp>
        <p:nvSpPr>
          <p:cNvPr id="66" name="" descr="{&quot;isTemplate&quot;:true,&quot;type&quot;:&quot;text&quot;}"/>
          <p:cNvSpPr txBox="1"/>
          <p:nvPr/>
        </p:nvSpPr>
        <p:spPr>
          <a:xfrm rot="0" flipH="0" flipV="0">
            <a:off x="8172450" y="3276600"/>
            <a:ext cx="3409950" cy="190500"/>
          </a:xfrm>
          <a:prstGeom prst="rect"/>
        </p:spPr>
        <p:txBody>
          <a:bodyPr wrap="none" lIns="0" tIns="0" rIns="0" bIns="0"/>
          <a:p>
            <a:pPr>
              <a:lnSpc>
                <a:spcPct val="100000"/>
              </a:lnSpc>
            </a:pPr>
            <a:r>
              <a:rPr lang="en-US" sz="1238" b="1">
                <a:solidFill>
                  <a:srgbClr val="C0392B"/>
                </a:solidFill>
                <a:latin typeface="Georgia"/>
                <a:ea typeface="Georgia"/>
              </a:rPr>
              <a:t>To entertain guests</a:t>
            </a:r>
            <a:endParaRPr/>
          </a:p>
        </p:txBody>
      </p:sp>
      <p:sp>
        <p:nvSpPr>
          <p:cNvPr id="67" name="" descr="{&quot;isTemplate&quot;:true,&quot;type&quot;:&quot;text&quot;}"/>
          <p:cNvSpPr txBox="1"/>
          <p:nvPr/>
        </p:nvSpPr>
        <p:spPr>
          <a:xfrm rot="0" flipH="0" flipV="0">
            <a:off x="8172450" y="3495675"/>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目的状语置于句首，重心清晰</a:t>
            </a:r>
            <a:endParaRPr/>
          </a:p>
        </p:txBody>
      </p:sp>
      <p:sp>
        <p:nvSpPr>
          <p:cNvPr id="68" name=""/>
          <p:cNvSpPr/>
          <p:nvPr/>
        </p:nvSpPr>
        <p:spPr>
          <a:xfrm rot="0" flipH="0" flipV="0">
            <a:off x="7848600" y="4086225"/>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69" name=""/>
          <p:cNvSpPr/>
          <p:nvPr/>
        </p:nvSpPr>
        <p:spPr>
          <a:xfrm rot="0" flipH="0" flipV="0">
            <a:off x="7848600" y="4105275"/>
            <a:ext cx="209550" cy="209550"/>
          </a:xfrm>
          <a:prstGeom prst="roundRect">
            <a:avLst>
              <a:gd name="adj" fmla="val 50000"/>
            </a:avLst>
          </a:prstGeom>
          <a:solidFill>
            <a:srgbClr val="2B6B6F"/>
          </a:solidFill>
          <a:ln/>
        </p:spPr>
        <p:txBody>
          <a:bodyPr/>
          <a:p/>
        </p:txBody>
      </p:sp>
      <p:sp>
        <p:nvSpPr>
          <p:cNvPr id="70" name="" descr="{&quot;isTemplate&quot;:true,&quot;type&quot;:&quot;text&quot;}"/>
          <p:cNvSpPr txBox="1"/>
          <p:nvPr/>
        </p:nvSpPr>
        <p:spPr>
          <a:xfrm rot="0" flipH="0" flipV="0">
            <a:off x="7915275" y="4133850"/>
            <a:ext cx="76200" cy="152400"/>
          </a:xfrm>
          <a:prstGeom prst="rect"/>
        </p:spPr>
        <p:txBody>
          <a:bodyPr wrap="none" lIns="0" tIns="0" rIns="0" bIns="0"/>
          <a:p>
            <a:pPr>
              <a:lnSpc>
                <a:spcPct val="100000"/>
              </a:lnSpc>
            </a:pPr>
            <a:r>
              <a:rPr lang="en-US" sz="975">
                <a:solidFill>
                  <a:srgbClr val="FFFFFF"/>
                </a:solidFill>
                <a:latin typeface="Microsoft YaHei"/>
                <a:ea typeface="Microsoft YaHei"/>
              </a:rPr>
              <a:t>4</a:t>
            </a:r>
            <a:endParaRPr/>
          </a:p>
        </p:txBody>
      </p:sp>
      <p:sp>
        <p:nvSpPr>
          <p:cNvPr id="71" name="" descr="{&quot;isTemplate&quot;:true,&quot;type&quot;:&quot;text&quot;}"/>
          <p:cNvSpPr txBox="1"/>
          <p:nvPr/>
        </p:nvSpPr>
        <p:spPr>
          <a:xfrm rot="0" flipH="0" flipV="0">
            <a:off x="8172450" y="4086225"/>
            <a:ext cx="3409950" cy="190500"/>
          </a:xfrm>
          <a:prstGeom prst="rect"/>
        </p:spPr>
        <p:txBody>
          <a:bodyPr wrap="none" lIns="0" tIns="0" rIns="0" bIns="0"/>
          <a:p>
            <a:pPr>
              <a:lnSpc>
                <a:spcPct val="100000"/>
              </a:lnSpc>
            </a:pPr>
            <a:r>
              <a:rPr lang="en-US" sz="1238" b="1">
                <a:solidFill>
                  <a:srgbClr val="C0392B"/>
                </a:solidFill>
                <a:latin typeface="Georgia"/>
                <a:ea typeface="Georgia"/>
              </a:rPr>
              <a:t>very particular</a:t>
            </a:r>
            <a:endParaRPr/>
          </a:p>
        </p:txBody>
      </p:sp>
      <p:sp>
        <p:nvSpPr>
          <p:cNvPr id="72" name="" descr="{&quot;isTemplate&quot;:true,&quot;type&quot;:&quot;text&quot;}"/>
          <p:cNvSpPr txBox="1"/>
          <p:nvPr/>
        </p:nvSpPr>
        <p:spPr>
          <a:xfrm rot="0" flipH="0" flipV="0">
            <a:off x="8172450" y="4305300"/>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“非常讲究”的地道表达</a:t>
            </a:r>
            <a:endParaRPr/>
          </a:p>
        </p:txBody>
      </p:sp>
      <p:sp>
        <p:nvSpPr>
          <p:cNvPr id="73" name=""/>
          <p:cNvSpPr/>
          <p:nvPr/>
        </p:nvSpPr>
        <p:spPr>
          <a:xfrm rot="0" flipH="0" flipV="0">
            <a:off x="7848600" y="4905375"/>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74" name=""/>
          <p:cNvSpPr/>
          <p:nvPr/>
        </p:nvSpPr>
        <p:spPr>
          <a:xfrm rot="0" flipH="0" flipV="0">
            <a:off x="7848600" y="4924425"/>
            <a:ext cx="209550" cy="209550"/>
          </a:xfrm>
          <a:prstGeom prst="roundRect">
            <a:avLst>
              <a:gd name="adj" fmla="val 50000"/>
            </a:avLst>
          </a:prstGeom>
          <a:solidFill>
            <a:srgbClr val="2B6B6F"/>
          </a:solidFill>
          <a:ln/>
        </p:spPr>
        <p:txBody>
          <a:bodyPr/>
          <a:p/>
        </p:txBody>
      </p:sp>
      <p:sp>
        <p:nvSpPr>
          <p:cNvPr id="75" name="" descr="{&quot;isTemplate&quot;:true,&quot;type&quot;:&quot;text&quot;}"/>
          <p:cNvSpPr txBox="1"/>
          <p:nvPr/>
        </p:nvSpPr>
        <p:spPr>
          <a:xfrm rot="0" flipH="0" flipV="0">
            <a:off x="7915275" y="4953000"/>
            <a:ext cx="76200" cy="152400"/>
          </a:xfrm>
          <a:prstGeom prst="rect"/>
        </p:spPr>
        <p:txBody>
          <a:bodyPr wrap="none" lIns="0" tIns="0" rIns="0" bIns="0"/>
          <a:p>
            <a:pPr>
              <a:lnSpc>
                <a:spcPct val="100000"/>
              </a:lnSpc>
            </a:pPr>
            <a:r>
              <a:rPr lang="en-US" sz="975">
                <a:solidFill>
                  <a:srgbClr val="FFFFFF"/>
                </a:solidFill>
                <a:latin typeface="Microsoft YaHei"/>
                <a:ea typeface="Microsoft YaHei"/>
              </a:rPr>
              <a:t>5</a:t>
            </a:r>
            <a:endParaRPr/>
          </a:p>
        </p:txBody>
      </p:sp>
      <p:sp>
        <p:nvSpPr>
          <p:cNvPr id="76" name="" descr="{&quot;isTemplate&quot;:true,&quot;type&quot;:&quot;text&quot;}"/>
          <p:cNvSpPr txBox="1"/>
          <p:nvPr/>
        </p:nvSpPr>
        <p:spPr>
          <a:xfrm rot="0" flipH="0" flipV="0">
            <a:off x="8172450" y="4905375"/>
            <a:ext cx="3409950" cy="190500"/>
          </a:xfrm>
          <a:prstGeom prst="rect"/>
        </p:spPr>
        <p:txBody>
          <a:bodyPr wrap="none" lIns="0" tIns="0" rIns="0" bIns="0"/>
          <a:p>
            <a:pPr>
              <a:lnSpc>
                <a:spcPct val="100000"/>
              </a:lnSpc>
            </a:pPr>
            <a:r>
              <a:rPr lang="en-US" sz="1238" b="1">
                <a:solidFill>
                  <a:srgbClr val="C0392B"/>
                </a:solidFill>
                <a:latin typeface="Georgia"/>
                <a:ea typeface="Georgia"/>
              </a:rPr>
              <a:t>from time to time</a:t>
            </a:r>
            <a:endParaRPr/>
          </a:p>
        </p:txBody>
      </p:sp>
      <p:sp>
        <p:nvSpPr>
          <p:cNvPr id="77" name="" descr="{&quot;isTemplate&quot;:true,&quot;type&quot;:&quot;text&quot;}"/>
          <p:cNvSpPr txBox="1"/>
          <p:nvPr/>
        </p:nvSpPr>
        <p:spPr>
          <a:xfrm rot="0" flipH="0" flipV="0">
            <a:off x="8172450" y="5124450"/>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“不时地”，也可用</a:t>
            </a:r>
            <a:r>
              <a:rPr lang="en-US" sz="1088">
                <a:solidFill>
                  <a:srgbClr val="5C6D7D"/>
                </a:solidFill>
                <a:latin typeface="Microsoft YaHei"/>
                <a:ea typeface="Microsoft YaHei"/>
              </a:rPr>
              <a:t> occasionally</a:t>
            </a:r>
            <a:endParaRPr/>
          </a:p>
        </p:txBody>
      </p:sp>
      <p:sp>
        <p:nvSpPr>
          <p:cNvPr id="78" name=""/>
          <p:cNvSpPr/>
          <p:nvPr/>
        </p:nvSpPr>
        <p:spPr>
          <a:xfrm rot="0" flipH="0" flipV="0">
            <a:off x="7848600" y="5715000"/>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79" name=""/>
          <p:cNvSpPr/>
          <p:nvPr/>
        </p:nvSpPr>
        <p:spPr>
          <a:xfrm rot="0" flipH="0" flipV="0">
            <a:off x="7848600" y="5734050"/>
            <a:ext cx="209550" cy="209550"/>
          </a:xfrm>
          <a:prstGeom prst="roundRect">
            <a:avLst>
              <a:gd name="adj" fmla="val 50000"/>
            </a:avLst>
          </a:prstGeom>
          <a:solidFill>
            <a:srgbClr val="2B6B6F"/>
          </a:solidFill>
          <a:ln/>
        </p:spPr>
        <p:txBody>
          <a:bodyPr/>
          <a:p/>
        </p:txBody>
      </p:sp>
      <p:sp>
        <p:nvSpPr>
          <p:cNvPr id="80" name="" descr="{&quot;isTemplate&quot;:true,&quot;type&quot;:&quot;text&quot;}"/>
          <p:cNvSpPr txBox="1"/>
          <p:nvPr/>
        </p:nvSpPr>
        <p:spPr>
          <a:xfrm rot="0" flipH="0" flipV="0">
            <a:off x="7915275" y="5762625"/>
            <a:ext cx="76200" cy="152400"/>
          </a:xfrm>
          <a:prstGeom prst="rect"/>
        </p:spPr>
        <p:txBody>
          <a:bodyPr wrap="none" lIns="0" tIns="0" rIns="0" bIns="0"/>
          <a:p>
            <a:pPr>
              <a:lnSpc>
                <a:spcPct val="100000"/>
              </a:lnSpc>
            </a:pPr>
            <a:r>
              <a:rPr lang="en-US" sz="975">
                <a:solidFill>
                  <a:srgbClr val="FFFFFF"/>
                </a:solidFill>
                <a:latin typeface="Microsoft YaHei"/>
                <a:ea typeface="Microsoft YaHei"/>
              </a:rPr>
              <a:t>6</a:t>
            </a:r>
            <a:endParaRPr/>
          </a:p>
        </p:txBody>
      </p:sp>
      <p:sp>
        <p:nvSpPr>
          <p:cNvPr id="81" name="" descr="{&quot;isTemplate&quot;:true,&quot;type&quot;:&quot;text&quot;}"/>
          <p:cNvSpPr txBox="1"/>
          <p:nvPr/>
        </p:nvSpPr>
        <p:spPr>
          <a:xfrm rot="0" flipH="0" flipV="0">
            <a:off x="8172450" y="5715000"/>
            <a:ext cx="3409950" cy="190500"/>
          </a:xfrm>
          <a:prstGeom prst="rect"/>
        </p:spPr>
        <p:txBody>
          <a:bodyPr wrap="none" lIns="0" tIns="0" rIns="0" bIns="0"/>
          <a:p>
            <a:pPr>
              <a:lnSpc>
                <a:spcPct val="100000"/>
              </a:lnSpc>
            </a:pPr>
            <a:r>
              <a:rPr lang="en-US" sz="1238" b="1">
                <a:solidFill>
                  <a:srgbClr val="C0392B"/>
                </a:solidFill>
                <a:latin typeface="Georgia"/>
                <a:ea typeface="Georgia"/>
              </a:rPr>
              <a:t>has lasted…</a:t>
            </a:r>
            <a:endParaRPr/>
          </a:p>
        </p:txBody>
      </p:sp>
      <p:sp>
        <p:nvSpPr>
          <p:cNvPr id="82" name="" descr="{&quot;isTemplate&quot;:true,&quot;type&quot;:&quot;text&quot;}"/>
          <p:cNvSpPr txBox="1"/>
          <p:nvPr/>
        </p:nvSpPr>
        <p:spPr>
          <a:xfrm rot="0" flipH="0" flipV="0">
            <a:off x="8172450" y="5934075"/>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现在完成时＋</a:t>
            </a:r>
            <a:r>
              <a:rPr lang="en-US" sz="1088">
                <a:solidFill>
                  <a:srgbClr val="5C6D7D"/>
                </a:solidFill>
                <a:latin typeface="Microsoft YaHei"/>
                <a:ea typeface="Microsoft YaHei"/>
              </a:rPr>
              <a:t>play a significant role in doing</a:t>
            </a:r>
            <a:endParaRPr/>
          </a:p>
        </p:txBody>
      </p:sp>
      <p:sp>
        <p:nvSpPr>
          <p:cNvPr id="83"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84"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12 / 19</a:t>
            </a:r>
            <a:endParaRPr/>
          </a:p>
        </p:txBody>
      </p:sp>
    </p:spTree>
  </p:cSld>
</p:sld>
</file>

<file path=ppt/slides/slide13.xml><?xml version="1.0" encoding="utf-8"?>
<p:sld xmlns:p="http://schemas.openxmlformats.org/presentationml/2006/main" xmlns:a="http://schemas.openxmlformats.org/drawingml/2006/main">
  <p:cSld>
    <p:spTree>
      <p:nvGrpSpPr>
        <p:cNvPr id="85" name="" descr="&lt;Slide style={{ width: 1280, height: 720, padding: '20px 64px', background: '#FFFFFF', flexDirection: 'column' }}&gt;&#10;  &lt;Box style={{ height: 96, flexDirection: 'column', justifyContent: 'center' }}&gt;&#10;    &lt;Text style={{ fontSize: 34, fontWeight: 'bold', color: '#22303C' }}&gt;真题一 · 逐句解析&lt;/Text&gt;&#10;    &lt;Box style={{ width: 64, height: 5, background: '#2B6B6F', marginTop: 10 }} /&gt;&#10;  &lt;/Box&gt;&#10;  &lt;Box style={{ flex: 1, flexDirection: 'row', gap: 40, paddingTop: 6 }}&gt;&#10;    &lt;Box style={{ width: 290, flexDirection: 'column', justifyContent: 'space-between' }}&gt;&#10;      &lt;Box style={{ background: '#E8F1F0', borderRadius: 12, padding: '20px 22px' }}&gt;&#10;        &lt;Text style={{ fontSize: 22, fontWeight: 'bold', color: '#2B6B6F' }}&gt;拆解口诀&lt;/Text&gt;&#10;        &lt;Text style={{ fontSize: 17, color: '#22303C', lineHeight: 1.7, marginTop: 12 }}&gt;&#10;          先找&lt;span style={{ fontWeight: 'bold', color: '#C0392B' }}&gt;主干&lt;/span&gt;（主谓宾），&lt;br /&gt;再挂&lt;span style={{ fontWeight: 'bold', color: '#C0392B' }}&gt;修饰&lt;/span&gt;（定语、状语），&lt;br /&gt;最后&lt;span style={{ fontWeight: 'bold', color: '#C0392B' }}&gt;选时态&lt;/span&gt;。&#10;        &lt;/Text&gt;&#10;      &lt;/Box&gt;&#10;      &lt;Box style={{ border: '1px solid #E8F1F0', borderRadius: 12, padding: '16px 20px' }}&gt;&#10;        &lt;Text style={{ fontSize: 15, color: '#5C6D7D', lineHeight: 1.65 }}&gt;&#10;          注意：“蕴含着”不要直译成 contains——它表达的是抽象“体现”，用 embody 最地道。&#10;        &lt;/Text&gt;&#10;      &lt;/Box&gt;&#10;    &lt;/Box&gt;&#10;    &lt;Box style={{ flex: 1, flexDirection: 'column', justifyContent: 'space-between' }}&gt;&#10;      {[&#10;        { n: '①', c: '“是……重要组成部分”作主干；“蕴含着”用分词挂在主干后', e: '…an important part of traditional Chinese culture, embodying…' },&#10;        { n: '②', c: '“为了招待客人”译为目的状语放句首；“根据……口味和喜好”用 according to / based on', e: 'To entertain guests, … based on the guests\u2019 tastes and preferences' },&#10;        { n: '③', c: '“非常讲究”用 be very particular；“……的是最重要的客人”是强调句，英文还原正常语序', e: '…is very particular: … the most important guest sits next to the host' },&#10;        { n: '④', c: '“不时地”用 from time to time；“添酒加菜”要补出英语必需的宾语', e: '…refill the guests\u2019 glasses and add food to their plates' },&#10;        { n: '⑤', c: '“已延续了数千年”用现在完成时；“对……起到重要作用”用 play a significant role in', e: 'This unique dining etiquette has lasted for thousands of years and has played a significant role in…' },&#10;      ].map((s, i) =&gt; (&#10;        &lt;Box key={i} style={{ flexDirection: 'row', gap: 16, alignItems: 'flex-start', borderBottom: i &lt; 4 ? '1px solid #E8F1F0' : 'none', paddingBottom: 10 }}&gt;&#10;          &lt;Text style={{ fontSize: 26, fontWeight: 'bold', color: '#2B6B6F', width: 34, lineHeight: 1.3 }}&gt;{s.n}&lt;/Text&gt;&#10;          &lt;Box style={{ flexDirection: 'column', flex: 1 }}&gt;&#10;            &lt;Text style={{ fontSize: 17, color: '#22303C', lineHeight: 1.5 }}&gt;{s.c}&lt;/Text&gt;&#10;            &lt;Text style={{ fontSize: 15, color: '#C0392B', fontFamily: 'Georgia', marginTop: 3 }}&gt;{s.e}&lt;/Text&gt;&#10;          &lt;/Box&gt;&#10;        &lt;/Box&gt;&#10;      ))}&#10;    &lt;/Box&gt;&#10;  &lt;/Box&gt;&#10;  &lt;Box style={{ height: 40, flexDirection: 'row', justifyContent: 'space-between', alignItems: 'center' }}&gt;&#10;    &lt;Text style={{ fontSize: 14, color: '#5C6D7D' }}&gt;四级翻译真题精讲 · 张浩英语课堂&lt;/Text&gt;&#10;    &lt;Text style={{ fontSize: 14, color: '#5C6D7D' }}&gt;13 / 19&lt;/Text&gt;&#10;  &lt;/Box&gt;&#10;&lt;/Slide&gt;&#10;"/>
        <p:cNvGrpSpPr/>
        <p:nvPr/>
      </p:nvGrpSpPr>
      <p:grpSpPr>
        <a:xfrm>
          <a:off x="0" y="0"/>
          <a:ext cx="0" cy="0"/>
          <a:chOff x="0" y="0"/>
          <a:chExt cx="0" cy="0"/>
        </a:xfrm>
      </p:grpSpPr>
      <p:sp>
        <p:nvSpPr>
          <p:cNvPr id="86" name=""/>
          <p:cNvSpPr/>
          <p:nvPr/>
        </p:nvSpPr>
        <p:spPr>
          <a:xfrm rot="0" flipH="0" flipV="0">
            <a:off x="0" y="0"/>
            <a:ext cx="12192000" cy="6858000"/>
          </a:xfrm>
          <a:prstGeom prst="rect">
            <a:avLst/>
          </a:prstGeom>
          <a:solidFill>
            <a:srgbClr val="FFFFFF"/>
          </a:solidFill>
          <a:ln/>
        </p:spPr>
        <p:txBody>
          <a:bodyPr/>
          <a:p/>
        </p:txBody>
      </p:sp>
      <p:sp>
        <p:nvSpPr>
          <p:cNvPr id="87"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真题一</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逐句解析</a:t>
            </a:r>
            <a:endParaRPr/>
          </a:p>
        </p:txBody>
      </p:sp>
      <p:sp>
        <p:nvSpPr>
          <p:cNvPr id="88" name=""/>
          <p:cNvSpPr/>
          <p:nvPr/>
        </p:nvSpPr>
        <p:spPr>
          <a:xfrm rot="0" flipH="0" flipV="0">
            <a:off x="609600" y="866775"/>
            <a:ext cx="609600" cy="47625"/>
          </a:xfrm>
          <a:prstGeom prst="rect">
            <a:avLst/>
          </a:prstGeom>
          <a:solidFill>
            <a:srgbClr val="2B6B6F"/>
          </a:solidFill>
          <a:ln/>
        </p:spPr>
        <p:txBody>
          <a:bodyPr/>
          <a:p/>
        </p:txBody>
      </p:sp>
      <p:sp>
        <p:nvSpPr>
          <p:cNvPr id="89" name=""/>
          <p:cNvSpPr/>
          <p:nvPr/>
        </p:nvSpPr>
        <p:spPr>
          <a:xfrm rot="0" flipH="0" flipV="0">
            <a:off x="609600" y="1162050"/>
            <a:ext cx="2762250" cy="1752600"/>
          </a:xfrm>
          <a:prstGeom prst="roundRect">
            <a:avLst>
              <a:gd name="adj" fmla="val 6522"/>
            </a:avLst>
          </a:prstGeom>
          <a:solidFill>
            <a:srgbClr val="E8F1F0"/>
          </a:solidFill>
          <a:ln/>
        </p:spPr>
        <p:txBody>
          <a:bodyPr/>
          <a:p/>
        </p:txBody>
      </p:sp>
      <p:sp>
        <p:nvSpPr>
          <p:cNvPr id="90" name="" descr="{&quot;isTemplate&quot;:true,&quot;type&quot;:&quot;text&quot;}"/>
          <p:cNvSpPr txBox="1"/>
          <p:nvPr/>
        </p:nvSpPr>
        <p:spPr>
          <a:xfrm rot="0" flipH="0" flipV="0">
            <a:off x="819150" y="1352550"/>
            <a:ext cx="2343150" cy="257175"/>
          </a:xfrm>
          <a:prstGeom prst="rect"/>
        </p:spPr>
        <p:txBody>
          <a:bodyPr wrap="none" lIns="0" tIns="0" rIns="0" bIns="0"/>
          <a:p>
            <a:pPr>
              <a:lnSpc>
                <a:spcPct val="100000"/>
              </a:lnSpc>
            </a:pPr>
            <a:r>
              <a:rPr lang="zh-CN" sz="1650" b="1">
                <a:solidFill>
                  <a:srgbClr val="2B6B6F"/>
                </a:solidFill>
                <a:latin typeface="Microsoft YaHei"/>
                <a:ea typeface="Microsoft YaHei"/>
              </a:rPr>
              <a:t>拆解口诀</a:t>
            </a:r>
            <a:endParaRPr/>
          </a:p>
        </p:txBody>
      </p:sp>
      <p:sp>
        <p:nvSpPr>
          <p:cNvPr id="91" name="" descr="{&quot;isTemplate&quot;:true,&quot;type&quot;:&quot;text&quot;}"/>
          <p:cNvSpPr txBox="1"/>
          <p:nvPr/>
        </p:nvSpPr>
        <p:spPr>
          <a:xfrm rot="0" flipH="0" flipV="0">
            <a:off x="819150" y="1724025"/>
            <a:ext cx="2343150" cy="1000125"/>
          </a:xfrm>
          <a:prstGeom prst="rect"/>
        </p:spPr>
        <p:txBody>
          <a:bodyPr wrap="none" lIns="0" tIns="0" rIns="0" bIns="0"/>
          <a:p>
            <a:pPr>
              <a:lnSpc>
                <a:spcPct val="170000"/>
              </a:lnSpc>
            </a:pPr>
            <a:r>
              <a:rPr lang="zh-CN" sz="1275">
                <a:solidFill>
                  <a:srgbClr val="22303C"/>
                </a:solidFill>
                <a:latin typeface="Microsoft YaHei"/>
                <a:ea typeface="Microsoft YaHei"/>
              </a:rPr>
              <a:t>先找</a:t>
            </a:r>
            <a:r>
              <a:rPr lang="zh-CN" sz="1275" b="1">
                <a:solidFill>
                  <a:srgbClr val="C0392B"/>
                </a:solidFill>
                <a:latin typeface="Microsoft YaHei"/>
                <a:ea typeface="Microsoft YaHei"/>
              </a:rPr>
              <a:t>主干</a:t>
            </a:r>
            <a:r>
              <a:rPr lang="zh-CN" sz="1275">
                <a:solidFill>
                  <a:srgbClr val="22303C"/>
                </a:solidFill>
                <a:latin typeface="Microsoft YaHei"/>
                <a:ea typeface="Microsoft YaHei"/>
              </a:rPr>
              <a:t>（主谓宾），</a:t>
            </a:r>
            <a:endParaRPr/>
          </a:p>
          <a:p>
            <a:pPr>
              <a:lnSpc>
                <a:spcPct val="170000"/>
              </a:lnSpc>
            </a:pPr>
            <a:r>
              <a:rPr lang="zh-CN" sz="1275">
                <a:solidFill>
                  <a:srgbClr val="22303C"/>
                </a:solidFill>
                <a:latin typeface="Microsoft YaHei"/>
                <a:ea typeface="Microsoft YaHei"/>
              </a:rPr>
              <a:t>再挂</a:t>
            </a:r>
            <a:r>
              <a:rPr lang="zh-CN" sz="1275" b="1">
                <a:solidFill>
                  <a:srgbClr val="C0392B"/>
                </a:solidFill>
                <a:latin typeface="Microsoft YaHei"/>
                <a:ea typeface="Microsoft YaHei"/>
              </a:rPr>
              <a:t>修饰</a:t>
            </a:r>
            <a:r>
              <a:rPr lang="zh-CN" sz="1275">
                <a:solidFill>
                  <a:srgbClr val="22303C"/>
                </a:solidFill>
                <a:latin typeface="Microsoft YaHei"/>
                <a:ea typeface="Microsoft YaHei"/>
              </a:rPr>
              <a:t>（定语、状语），</a:t>
            </a:r>
            <a:endParaRPr/>
          </a:p>
          <a:p>
            <a:pPr>
              <a:lnSpc>
                <a:spcPct val="170000"/>
              </a:lnSpc>
            </a:pPr>
            <a:r>
              <a:rPr lang="zh-CN" sz="1275">
                <a:solidFill>
                  <a:srgbClr val="22303C"/>
                </a:solidFill>
                <a:latin typeface="Microsoft YaHei"/>
                <a:ea typeface="Microsoft YaHei"/>
              </a:rPr>
              <a:t>最后</a:t>
            </a:r>
            <a:r>
              <a:rPr lang="zh-CN" sz="1275" b="1">
                <a:solidFill>
                  <a:srgbClr val="C0392B"/>
                </a:solidFill>
                <a:latin typeface="Microsoft YaHei"/>
                <a:ea typeface="Microsoft YaHei"/>
              </a:rPr>
              <a:t>选时态</a:t>
            </a:r>
            <a:r>
              <a:rPr lang="zh-CN" sz="1275">
                <a:solidFill>
                  <a:srgbClr val="22303C"/>
                </a:solidFill>
                <a:latin typeface="Microsoft YaHei"/>
                <a:ea typeface="Microsoft YaHei"/>
              </a:rPr>
              <a:t>。</a:t>
            </a:r>
            <a:endParaRPr/>
          </a:p>
        </p:txBody>
      </p:sp>
      <p:sp>
        <p:nvSpPr>
          <p:cNvPr id="92" name=""/>
          <p:cNvSpPr/>
          <p:nvPr/>
        </p:nvSpPr>
        <p:spPr>
          <a:xfrm rot="0" flipH="0" flipV="0">
            <a:off x="609600" y="5124450"/>
            <a:ext cx="2762250" cy="1162050"/>
          </a:xfrm>
          <a:prstGeom prst="roundRect">
            <a:avLst>
              <a:gd name="adj" fmla="val 9836"/>
            </a:avLst>
          </a:prstGeom>
          <a:ln w="12700">
            <a:solidFill>
              <a:srgbClr val="E8F1F0"/>
            </a:solidFill>
            <a:prstDash val="solid"/>
          </a:ln>
        </p:spPr>
        <p:txBody>
          <a:bodyPr/>
          <a:p/>
        </p:txBody>
      </p:sp>
      <p:sp>
        <p:nvSpPr>
          <p:cNvPr id="93" name="" descr="{&quot;isTemplate&quot;:true,&quot;type&quot;:&quot;text&quot;}"/>
          <p:cNvSpPr txBox="1"/>
          <p:nvPr/>
        </p:nvSpPr>
        <p:spPr>
          <a:xfrm rot="0" flipH="0" flipV="0">
            <a:off x="800100" y="5276850"/>
            <a:ext cx="2381250" cy="857250"/>
          </a:xfrm>
          <a:prstGeom prst="rect"/>
        </p:spPr>
        <p:txBody>
          <a:bodyPr wrap="square" lIns="0" tIns="0" rIns="0" bIns="0">
            <a:normAutofit/>
          </a:bodyPr>
          <a:p>
            <a:pPr>
              <a:lnSpc>
                <a:spcPct val="165000"/>
              </a:lnSpc>
            </a:pPr>
            <a:r>
              <a:rPr lang="zh-CN" sz="1125">
                <a:solidFill>
                  <a:srgbClr val="5C6D7D"/>
                </a:solidFill>
                <a:latin typeface="Microsoft YaHei"/>
                <a:ea typeface="Microsoft YaHei"/>
              </a:rPr>
              <a:t>注意：“蕴含着”不要直译成</a:t>
            </a:r>
            <a:r>
              <a:rPr lang="en-US" sz="1125">
                <a:solidFill>
                  <a:srgbClr val="5C6D7D"/>
                </a:solidFill>
                <a:latin typeface="Microsoft YaHei"/>
                <a:ea typeface="Microsoft YaHei"/>
              </a:rPr>
              <a:t> contains——</a:t>
            </a:r>
            <a:r>
              <a:rPr lang="zh-CN" sz="1125">
                <a:solidFill>
                  <a:srgbClr val="5C6D7D"/>
                </a:solidFill>
                <a:latin typeface="Microsoft YaHei"/>
                <a:ea typeface="Microsoft YaHei"/>
              </a:rPr>
              <a:t>它表达的是抽象“体现”，用</a:t>
            </a:r>
            <a:r>
              <a:rPr lang="en-US" sz="1125">
                <a:solidFill>
                  <a:srgbClr val="5C6D7D"/>
                </a:solidFill>
                <a:latin typeface="Microsoft YaHei"/>
                <a:ea typeface="Microsoft YaHei"/>
              </a:rPr>
              <a:t> embody </a:t>
            </a:r>
            <a:r>
              <a:rPr lang="zh-CN" sz="1125">
                <a:solidFill>
                  <a:srgbClr val="5C6D7D"/>
                </a:solidFill>
                <a:latin typeface="Microsoft YaHei"/>
                <a:ea typeface="Microsoft YaHei"/>
              </a:rPr>
              <a:t>最地道。</a:t>
            </a:r>
            <a:endParaRPr/>
          </a:p>
        </p:txBody>
      </p:sp>
      <p:sp>
        <p:nvSpPr>
          <p:cNvPr id="94" name=""/>
          <p:cNvSpPr/>
          <p:nvPr/>
        </p:nvSpPr>
        <p:spPr>
          <a:xfrm rot="0" flipH="0" flipV="0">
            <a:off x="3752850" y="1162050"/>
            <a:ext cx="7829550" cy="609600"/>
          </a:xfrm>
          <a:custGeom>
            <a:pathLst>
              <a:path w="822" h="64">
                <a:moveTo>
                  <a:pt x="0" y="63"/>
                </a:moveTo>
                <a:lnTo>
                  <a:pt x="822" y="63"/>
                </a:lnTo>
                <a:lnTo>
                  <a:pt x="822" y="64"/>
                </a:lnTo>
                <a:lnTo>
                  <a:pt x="0" y="64"/>
                </a:lnTo>
                <a:close/>
              </a:path>
            </a:pathLst>
          </a:custGeom>
          <a:solidFill>
            <a:srgbClr val="E8F1F0"/>
          </a:solidFill>
          <a:ln/>
        </p:spPr>
        <p:txBody>
          <a:bodyPr/>
          <a:p/>
        </p:txBody>
      </p:sp>
      <p:sp>
        <p:nvSpPr>
          <p:cNvPr id="95" name="" descr="{&quot;isTemplate&quot;:true,&quot;type&quot;:&quot;text&quot;}"/>
          <p:cNvSpPr txBox="1"/>
          <p:nvPr/>
        </p:nvSpPr>
        <p:spPr>
          <a:xfrm rot="0" flipH="0" flipV="0">
            <a:off x="3752850" y="1162050"/>
            <a:ext cx="323850" cy="390525"/>
          </a:xfrm>
          <a:prstGeom prst="rect"/>
        </p:spPr>
        <p:txBody>
          <a:bodyPr wrap="none" lIns="0" tIns="0" rIns="0" bIns="0"/>
          <a:p>
            <a:pPr>
              <a:lnSpc>
                <a:spcPct val="130000"/>
              </a:lnSpc>
            </a:pPr>
            <a:r>
              <a:rPr sz="1950" b="1">
                <a:solidFill>
                  <a:srgbClr val="2B6B6F"/>
                </a:solidFill>
                <a:latin typeface="Microsoft YaHei"/>
                <a:ea typeface="Microsoft YaHei"/>
              </a:rPr>
              <a:t>①</a:t>
            </a:r>
            <a:endParaRPr/>
          </a:p>
        </p:txBody>
      </p:sp>
      <p:sp>
        <p:nvSpPr>
          <p:cNvPr id="96" name="" descr="{&quot;isTemplate&quot;:true,&quot;type&quot;:&quot;text&quot;}"/>
          <p:cNvSpPr txBox="1"/>
          <p:nvPr/>
        </p:nvSpPr>
        <p:spPr>
          <a:xfrm rot="0" flipH="0" flipV="0">
            <a:off x="4229100" y="1162050"/>
            <a:ext cx="7353300" cy="295275"/>
          </a:xfrm>
          <a:prstGeom prst="rect"/>
        </p:spPr>
        <p:txBody>
          <a:bodyPr wrap="none" lIns="0" tIns="0" rIns="0" bIns="0"/>
          <a:p>
            <a:pPr>
              <a:lnSpc>
                <a:spcPct val="150000"/>
              </a:lnSpc>
            </a:pPr>
            <a:r>
              <a:rPr lang="zh-CN" sz="1275">
                <a:solidFill>
                  <a:srgbClr val="22303C"/>
                </a:solidFill>
                <a:latin typeface="Microsoft YaHei"/>
                <a:ea typeface="Microsoft YaHei"/>
              </a:rPr>
              <a:t>“是……重要组成部分”作主干；“蕴含着”用分词挂在主干后</a:t>
            </a:r>
            <a:endParaRPr/>
          </a:p>
        </p:txBody>
      </p:sp>
      <p:sp>
        <p:nvSpPr>
          <p:cNvPr id="97" name="" descr="{&quot;isTemplate&quot;:true,&quot;type&quot;:&quot;text&quot;}"/>
          <p:cNvSpPr txBox="1"/>
          <p:nvPr/>
        </p:nvSpPr>
        <p:spPr>
          <a:xfrm rot="0" flipH="0" flipV="0">
            <a:off x="4229100" y="1485900"/>
            <a:ext cx="7353300" cy="171450"/>
          </a:xfrm>
          <a:prstGeom prst="rect"/>
        </p:spPr>
        <p:txBody>
          <a:bodyPr wrap="none" lIns="0" tIns="0" rIns="0" bIns="0"/>
          <a:p>
            <a:pPr>
              <a:lnSpc>
                <a:spcPct val="100000"/>
              </a:lnSpc>
            </a:pPr>
            <a:r>
              <a:rPr lang="en-US" sz="1125">
                <a:solidFill>
                  <a:srgbClr val="C0392B"/>
                </a:solidFill>
                <a:latin typeface="Georgia"/>
                <a:ea typeface="Georgia"/>
              </a:rPr>
              <a:t>…an important part of traditional Chinese culture, embodying…</a:t>
            </a:r>
            <a:endParaRPr/>
          </a:p>
        </p:txBody>
      </p:sp>
      <p:sp>
        <p:nvSpPr>
          <p:cNvPr id="98" name=""/>
          <p:cNvSpPr/>
          <p:nvPr/>
        </p:nvSpPr>
        <p:spPr>
          <a:xfrm rot="0" flipH="0" flipV="0">
            <a:off x="3752850" y="2295525"/>
            <a:ext cx="7829550" cy="609600"/>
          </a:xfrm>
          <a:custGeom>
            <a:pathLst>
              <a:path w="822" h="64">
                <a:moveTo>
                  <a:pt x="0" y="63"/>
                </a:moveTo>
                <a:lnTo>
                  <a:pt x="822" y="63"/>
                </a:lnTo>
                <a:lnTo>
                  <a:pt x="822" y="64"/>
                </a:lnTo>
                <a:lnTo>
                  <a:pt x="0" y="64"/>
                </a:lnTo>
                <a:close/>
              </a:path>
            </a:pathLst>
          </a:custGeom>
          <a:solidFill>
            <a:srgbClr val="E8F1F0"/>
          </a:solidFill>
          <a:ln/>
        </p:spPr>
        <p:txBody>
          <a:bodyPr/>
          <a:p/>
        </p:txBody>
      </p:sp>
      <p:sp>
        <p:nvSpPr>
          <p:cNvPr id="99" name="" descr="{&quot;isTemplate&quot;:true,&quot;type&quot;:&quot;text&quot;}"/>
          <p:cNvSpPr txBox="1"/>
          <p:nvPr/>
        </p:nvSpPr>
        <p:spPr>
          <a:xfrm rot="0" flipH="0" flipV="0">
            <a:off x="3752850" y="2295525"/>
            <a:ext cx="323850" cy="390525"/>
          </a:xfrm>
          <a:prstGeom prst="rect"/>
        </p:spPr>
        <p:txBody>
          <a:bodyPr wrap="none" lIns="0" tIns="0" rIns="0" bIns="0"/>
          <a:p>
            <a:pPr>
              <a:lnSpc>
                <a:spcPct val="130000"/>
              </a:lnSpc>
            </a:pPr>
            <a:r>
              <a:rPr sz="1950" b="1">
                <a:solidFill>
                  <a:srgbClr val="2B6B6F"/>
                </a:solidFill>
                <a:latin typeface="Microsoft YaHei"/>
                <a:ea typeface="Microsoft YaHei"/>
              </a:rPr>
              <a:t>②</a:t>
            </a:r>
            <a:endParaRPr/>
          </a:p>
        </p:txBody>
      </p:sp>
      <p:sp>
        <p:nvSpPr>
          <p:cNvPr id="100" name="" descr="{&quot;isTemplate&quot;:true,&quot;type&quot;:&quot;text&quot;}"/>
          <p:cNvSpPr txBox="1"/>
          <p:nvPr/>
        </p:nvSpPr>
        <p:spPr>
          <a:xfrm rot="0" flipH="0" flipV="0">
            <a:off x="4229100" y="2295525"/>
            <a:ext cx="7353300" cy="295275"/>
          </a:xfrm>
          <a:prstGeom prst="rect"/>
        </p:spPr>
        <p:txBody>
          <a:bodyPr wrap="none" lIns="0" tIns="0" rIns="0" bIns="0"/>
          <a:p>
            <a:pPr>
              <a:lnSpc>
                <a:spcPct val="150000"/>
              </a:lnSpc>
            </a:pPr>
            <a:r>
              <a:rPr lang="zh-CN" sz="1275">
                <a:solidFill>
                  <a:srgbClr val="22303C"/>
                </a:solidFill>
                <a:latin typeface="Microsoft YaHei"/>
                <a:ea typeface="Microsoft YaHei"/>
              </a:rPr>
              <a:t>“为了招待客人”译为目的状语放句首；“根据……口味和喜好”用</a:t>
            </a:r>
            <a:r>
              <a:rPr lang="en-US" sz="1275">
                <a:solidFill>
                  <a:srgbClr val="22303C"/>
                </a:solidFill>
                <a:latin typeface="Microsoft YaHei"/>
                <a:ea typeface="Microsoft YaHei"/>
              </a:rPr>
              <a:t> according to / based on</a:t>
            </a:r>
            <a:endParaRPr/>
          </a:p>
        </p:txBody>
      </p:sp>
      <p:sp>
        <p:nvSpPr>
          <p:cNvPr id="101" name="" descr="{&quot;isTemplate&quot;:true,&quot;type&quot;:&quot;text&quot;}"/>
          <p:cNvSpPr txBox="1"/>
          <p:nvPr/>
        </p:nvSpPr>
        <p:spPr>
          <a:xfrm rot="0" flipH="0" flipV="0">
            <a:off x="4229100" y="2619375"/>
            <a:ext cx="7353300" cy="171450"/>
          </a:xfrm>
          <a:prstGeom prst="rect"/>
        </p:spPr>
        <p:txBody>
          <a:bodyPr wrap="none" lIns="0" tIns="0" rIns="0" bIns="0"/>
          <a:p>
            <a:pPr>
              <a:lnSpc>
                <a:spcPct val="100000"/>
              </a:lnSpc>
            </a:pPr>
            <a:r>
              <a:rPr lang="en-US" sz="1125">
                <a:solidFill>
                  <a:srgbClr val="C0392B"/>
                </a:solidFill>
                <a:latin typeface="Georgia"/>
                <a:ea typeface="Georgia"/>
              </a:rPr>
              <a:t>To entertain guests, … based on the guests’ tastes and preferences</a:t>
            </a:r>
            <a:endParaRPr/>
          </a:p>
        </p:txBody>
      </p:sp>
      <p:sp>
        <p:nvSpPr>
          <p:cNvPr id="102" name=""/>
          <p:cNvSpPr/>
          <p:nvPr/>
        </p:nvSpPr>
        <p:spPr>
          <a:xfrm rot="0" flipH="0" flipV="0">
            <a:off x="3752850" y="3429000"/>
            <a:ext cx="7829550" cy="609600"/>
          </a:xfrm>
          <a:custGeom>
            <a:pathLst>
              <a:path w="822" h="64">
                <a:moveTo>
                  <a:pt x="0" y="63"/>
                </a:moveTo>
                <a:lnTo>
                  <a:pt x="822" y="63"/>
                </a:lnTo>
                <a:lnTo>
                  <a:pt x="822" y="64"/>
                </a:lnTo>
                <a:lnTo>
                  <a:pt x="0" y="64"/>
                </a:lnTo>
                <a:close/>
              </a:path>
            </a:pathLst>
          </a:custGeom>
          <a:solidFill>
            <a:srgbClr val="E8F1F0"/>
          </a:solidFill>
          <a:ln/>
        </p:spPr>
        <p:txBody>
          <a:bodyPr/>
          <a:p/>
        </p:txBody>
      </p:sp>
      <p:sp>
        <p:nvSpPr>
          <p:cNvPr id="103" name="" descr="{&quot;isTemplate&quot;:true,&quot;type&quot;:&quot;text&quot;}"/>
          <p:cNvSpPr txBox="1"/>
          <p:nvPr/>
        </p:nvSpPr>
        <p:spPr>
          <a:xfrm rot="0" flipH="0" flipV="0">
            <a:off x="3752850" y="3429000"/>
            <a:ext cx="323850" cy="390525"/>
          </a:xfrm>
          <a:prstGeom prst="rect"/>
        </p:spPr>
        <p:txBody>
          <a:bodyPr wrap="none" lIns="0" tIns="0" rIns="0" bIns="0"/>
          <a:p>
            <a:pPr>
              <a:lnSpc>
                <a:spcPct val="130000"/>
              </a:lnSpc>
            </a:pPr>
            <a:r>
              <a:rPr sz="1950" b="1">
                <a:solidFill>
                  <a:srgbClr val="2B6B6F"/>
                </a:solidFill>
                <a:latin typeface="Microsoft YaHei"/>
                <a:ea typeface="Microsoft YaHei"/>
              </a:rPr>
              <a:t>③</a:t>
            </a:r>
            <a:endParaRPr/>
          </a:p>
        </p:txBody>
      </p:sp>
      <p:sp>
        <p:nvSpPr>
          <p:cNvPr id="104" name="" descr="{&quot;isTemplate&quot;:true,&quot;type&quot;:&quot;text&quot;}"/>
          <p:cNvSpPr txBox="1"/>
          <p:nvPr/>
        </p:nvSpPr>
        <p:spPr>
          <a:xfrm rot="0" flipH="0" flipV="0">
            <a:off x="4229100" y="3429000"/>
            <a:ext cx="7353300" cy="295275"/>
          </a:xfrm>
          <a:prstGeom prst="rect"/>
        </p:spPr>
        <p:txBody>
          <a:bodyPr wrap="none" lIns="0" tIns="0" rIns="0" bIns="0"/>
          <a:p>
            <a:pPr>
              <a:lnSpc>
                <a:spcPct val="150000"/>
              </a:lnSpc>
            </a:pPr>
            <a:r>
              <a:rPr lang="zh-CN" sz="1275">
                <a:solidFill>
                  <a:srgbClr val="22303C"/>
                </a:solidFill>
                <a:latin typeface="Microsoft YaHei"/>
                <a:ea typeface="Microsoft YaHei"/>
              </a:rPr>
              <a:t>“非常讲究”用</a:t>
            </a:r>
            <a:r>
              <a:rPr lang="en-US" sz="1275">
                <a:solidFill>
                  <a:srgbClr val="22303C"/>
                </a:solidFill>
                <a:latin typeface="Microsoft YaHei"/>
                <a:ea typeface="Microsoft YaHei"/>
              </a:rPr>
              <a:t> be very particular</a:t>
            </a:r>
            <a:r>
              <a:rPr lang="zh-CN" sz="1275">
                <a:solidFill>
                  <a:srgbClr val="22303C"/>
                </a:solidFill>
                <a:latin typeface="Microsoft YaHei"/>
                <a:ea typeface="Microsoft YaHei"/>
              </a:rPr>
              <a:t>；“……的是最重要的客人”是强调句，英文还原正常语序</a:t>
            </a:r>
            <a:endParaRPr/>
          </a:p>
        </p:txBody>
      </p:sp>
      <p:sp>
        <p:nvSpPr>
          <p:cNvPr id="105" name="" descr="{&quot;isTemplate&quot;:true,&quot;type&quot;:&quot;text&quot;}"/>
          <p:cNvSpPr txBox="1"/>
          <p:nvPr/>
        </p:nvSpPr>
        <p:spPr>
          <a:xfrm rot="0" flipH="0" flipV="0">
            <a:off x="4229100" y="3752850"/>
            <a:ext cx="7353300" cy="171450"/>
          </a:xfrm>
          <a:prstGeom prst="rect"/>
        </p:spPr>
        <p:txBody>
          <a:bodyPr wrap="none" lIns="0" tIns="0" rIns="0" bIns="0"/>
          <a:p>
            <a:pPr>
              <a:lnSpc>
                <a:spcPct val="100000"/>
              </a:lnSpc>
            </a:pPr>
            <a:r>
              <a:rPr lang="en-US" sz="1125">
                <a:solidFill>
                  <a:srgbClr val="C0392B"/>
                </a:solidFill>
                <a:latin typeface="Georgia"/>
                <a:ea typeface="Georgia"/>
              </a:rPr>
              <a:t>…is very particular: … the most important guest sits next to the host</a:t>
            </a:r>
            <a:endParaRPr/>
          </a:p>
        </p:txBody>
      </p:sp>
      <p:sp>
        <p:nvSpPr>
          <p:cNvPr id="106" name=""/>
          <p:cNvSpPr/>
          <p:nvPr/>
        </p:nvSpPr>
        <p:spPr>
          <a:xfrm rot="0" flipH="0" flipV="0">
            <a:off x="3752850" y="4562475"/>
            <a:ext cx="7829550" cy="609600"/>
          </a:xfrm>
          <a:custGeom>
            <a:pathLst>
              <a:path w="822" h="64">
                <a:moveTo>
                  <a:pt x="0" y="63"/>
                </a:moveTo>
                <a:lnTo>
                  <a:pt x="822" y="63"/>
                </a:lnTo>
                <a:lnTo>
                  <a:pt x="822" y="64"/>
                </a:lnTo>
                <a:lnTo>
                  <a:pt x="0" y="64"/>
                </a:lnTo>
                <a:close/>
              </a:path>
            </a:pathLst>
          </a:custGeom>
          <a:solidFill>
            <a:srgbClr val="E8F1F0"/>
          </a:solidFill>
          <a:ln/>
        </p:spPr>
        <p:txBody>
          <a:bodyPr/>
          <a:p/>
        </p:txBody>
      </p:sp>
      <p:sp>
        <p:nvSpPr>
          <p:cNvPr id="107" name="" descr="{&quot;isTemplate&quot;:true,&quot;type&quot;:&quot;text&quot;}"/>
          <p:cNvSpPr txBox="1"/>
          <p:nvPr/>
        </p:nvSpPr>
        <p:spPr>
          <a:xfrm rot="0" flipH="0" flipV="0">
            <a:off x="3752850" y="4562475"/>
            <a:ext cx="323850" cy="390525"/>
          </a:xfrm>
          <a:prstGeom prst="rect"/>
        </p:spPr>
        <p:txBody>
          <a:bodyPr wrap="none" lIns="0" tIns="0" rIns="0" bIns="0"/>
          <a:p>
            <a:pPr>
              <a:lnSpc>
                <a:spcPct val="130000"/>
              </a:lnSpc>
            </a:pPr>
            <a:r>
              <a:rPr sz="1950" b="1">
                <a:solidFill>
                  <a:srgbClr val="2B6B6F"/>
                </a:solidFill>
                <a:latin typeface="Microsoft YaHei"/>
                <a:ea typeface="Microsoft YaHei"/>
              </a:rPr>
              <a:t>④</a:t>
            </a:r>
            <a:endParaRPr/>
          </a:p>
        </p:txBody>
      </p:sp>
      <p:sp>
        <p:nvSpPr>
          <p:cNvPr id="108" name="" descr="{&quot;isTemplate&quot;:true,&quot;type&quot;:&quot;text&quot;}"/>
          <p:cNvSpPr txBox="1"/>
          <p:nvPr/>
        </p:nvSpPr>
        <p:spPr>
          <a:xfrm rot="0" flipH="0" flipV="0">
            <a:off x="4229100" y="4562475"/>
            <a:ext cx="7353300" cy="295275"/>
          </a:xfrm>
          <a:prstGeom prst="rect"/>
        </p:spPr>
        <p:txBody>
          <a:bodyPr wrap="none" lIns="0" tIns="0" rIns="0" bIns="0"/>
          <a:p>
            <a:pPr>
              <a:lnSpc>
                <a:spcPct val="150000"/>
              </a:lnSpc>
            </a:pPr>
            <a:r>
              <a:rPr lang="zh-CN" sz="1275">
                <a:solidFill>
                  <a:srgbClr val="22303C"/>
                </a:solidFill>
                <a:latin typeface="Microsoft YaHei"/>
                <a:ea typeface="Microsoft YaHei"/>
              </a:rPr>
              <a:t>“不时地”用</a:t>
            </a:r>
            <a:r>
              <a:rPr lang="en-US" sz="1275">
                <a:solidFill>
                  <a:srgbClr val="22303C"/>
                </a:solidFill>
                <a:latin typeface="Microsoft YaHei"/>
                <a:ea typeface="Microsoft YaHei"/>
              </a:rPr>
              <a:t> from time to time</a:t>
            </a:r>
            <a:r>
              <a:rPr lang="zh-CN" sz="1275">
                <a:solidFill>
                  <a:srgbClr val="22303C"/>
                </a:solidFill>
                <a:latin typeface="Microsoft YaHei"/>
                <a:ea typeface="Microsoft YaHei"/>
              </a:rPr>
              <a:t>；“添酒加菜”要补出英语必需的宾语</a:t>
            </a:r>
            <a:endParaRPr/>
          </a:p>
        </p:txBody>
      </p:sp>
      <p:sp>
        <p:nvSpPr>
          <p:cNvPr id="109" name="" descr="{&quot;isTemplate&quot;:true,&quot;type&quot;:&quot;text&quot;}"/>
          <p:cNvSpPr txBox="1"/>
          <p:nvPr/>
        </p:nvSpPr>
        <p:spPr>
          <a:xfrm rot="0" flipH="0" flipV="0">
            <a:off x="4229100" y="4886325"/>
            <a:ext cx="7353300" cy="171450"/>
          </a:xfrm>
          <a:prstGeom prst="rect"/>
        </p:spPr>
        <p:txBody>
          <a:bodyPr wrap="none" lIns="0" tIns="0" rIns="0" bIns="0"/>
          <a:p>
            <a:pPr>
              <a:lnSpc>
                <a:spcPct val="100000"/>
              </a:lnSpc>
            </a:pPr>
            <a:r>
              <a:rPr lang="en-US" sz="1125">
                <a:solidFill>
                  <a:srgbClr val="C0392B"/>
                </a:solidFill>
                <a:latin typeface="Georgia"/>
                <a:ea typeface="Georgia"/>
              </a:rPr>
              <a:t>…refill the guests’ glasses and add food to their plates</a:t>
            </a:r>
            <a:endParaRPr/>
          </a:p>
        </p:txBody>
      </p:sp>
      <p:sp>
        <p:nvSpPr>
          <p:cNvPr id="110" name="" descr="{&quot;isTemplate&quot;:true,&quot;type&quot;:&quot;text&quot;}"/>
          <p:cNvSpPr txBox="1"/>
          <p:nvPr/>
        </p:nvSpPr>
        <p:spPr>
          <a:xfrm rot="0" flipH="0" flipV="0">
            <a:off x="3752850" y="5695950"/>
            <a:ext cx="323850" cy="390525"/>
          </a:xfrm>
          <a:prstGeom prst="rect"/>
        </p:spPr>
        <p:txBody>
          <a:bodyPr wrap="none" lIns="0" tIns="0" rIns="0" bIns="0"/>
          <a:p>
            <a:pPr>
              <a:lnSpc>
                <a:spcPct val="130000"/>
              </a:lnSpc>
            </a:pPr>
            <a:r>
              <a:rPr sz="1950" b="1">
                <a:solidFill>
                  <a:srgbClr val="2B6B6F"/>
                </a:solidFill>
                <a:latin typeface="Microsoft YaHei"/>
                <a:ea typeface="Microsoft YaHei"/>
              </a:rPr>
              <a:t>⑤</a:t>
            </a:r>
            <a:endParaRPr/>
          </a:p>
        </p:txBody>
      </p:sp>
      <p:sp>
        <p:nvSpPr>
          <p:cNvPr id="111" name="" descr="{&quot;isTemplate&quot;:true,&quot;type&quot;:&quot;text&quot;}"/>
          <p:cNvSpPr txBox="1"/>
          <p:nvPr/>
        </p:nvSpPr>
        <p:spPr>
          <a:xfrm rot="0" flipH="0" flipV="0">
            <a:off x="4229100" y="5695950"/>
            <a:ext cx="7353300" cy="295275"/>
          </a:xfrm>
          <a:prstGeom prst="rect"/>
        </p:spPr>
        <p:txBody>
          <a:bodyPr wrap="none" lIns="0" tIns="0" rIns="0" bIns="0"/>
          <a:p>
            <a:pPr>
              <a:lnSpc>
                <a:spcPct val="150000"/>
              </a:lnSpc>
            </a:pPr>
            <a:r>
              <a:rPr lang="zh-CN" sz="1275">
                <a:solidFill>
                  <a:srgbClr val="22303C"/>
                </a:solidFill>
                <a:latin typeface="Microsoft YaHei"/>
                <a:ea typeface="Microsoft YaHei"/>
              </a:rPr>
              <a:t>“已延续了数千年”用现在完成时；“对……起到重要作用”用</a:t>
            </a:r>
            <a:r>
              <a:rPr lang="en-US" sz="1275">
                <a:solidFill>
                  <a:srgbClr val="22303C"/>
                </a:solidFill>
                <a:latin typeface="Microsoft YaHei"/>
                <a:ea typeface="Microsoft YaHei"/>
              </a:rPr>
              <a:t> play a significant role in</a:t>
            </a:r>
            <a:endParaRPr/>
          </a:p>
        </p:txBody>
      </p:sp>
      <p:sp>
        <p:nvSpPr>
          <p:cNvPr id="112" name="" descr="{&quot;isTemplate&quot;:true,&quot;type&quot;:&quot;text&quot;}"/>
          <p:cNvSpPr txBox="1"/>
          <p:nvPr/>
        </p:nvSpPr>
        <p:spPr>
          <a:xfrm rot="0" flipH="0" flipV="0">
            <a:off x="4229100" y="6019800"/>
            <a:ext cx="7353300" cy="171450"/>
          </a:xfrm>
          <a:prstGeom prst="rect"/>
        </p:spPr>
        <p:txBody>
          <a:bodyPr wrap="none" lIns="0" tIns="0" rIns="0" bIns="0"/>
          <a:p>
            <a:pPr>
              <a:lnSpc>
                <a:spcPct val="100000"/>
              </a:lnSpc>
            </a:pPr>
            <a:r>
              <a:rPr lang="en-US" sz="1125">
                <a:solidFill>
                  <a:srgbClr val="C0392B"/>
                </a:solidFill>
                <a:latin typeface="Georgia"/>
                <a:ea typeface="Georgia"/>
              </a:rPr>
              <a:t>This unique dining etiquette has lasted for thousands of years and has played a significant role in…</a:t>
            </a:r>
            <a:endParaRPr/>
          </a:p>
        </p:txBody>
      </p:sp>
      <p:sp>
        <p:nvSpPr>
          <p:cNvPr id="113"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114"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13 / 19</a:t>
            </a:r>
            <a:endParaRPr/>
          </a:p>
        </p:txBody>
      </p:sp>
    </p:spTree>
  </p:cSld>
</p:sld>
</file>

<file path=ppt/slides/slide14.xml><?xml version="1.0" encoding="utf-8"?>
<p:sld xmlns:p="http://schemas.openxmlformats.org/presentationml/2006/main" xmlns:a="http://schemas.openxmlformats.org/drawingml/2006/main">
  <p:cSld>
    <p:spTree>
      <p:nvGrpSpPr>
        <p:cNvPr id="115" name="" descr="&lt;Slide style={{ width: 1280, height: 720, padding: 0, background: 'linear-gradient(135deg, #2B6B6F 0%, #3E8A8E 100%)', overflow: 'hidden' }}&gt;&#10;  &lt;Text style={{ position: 'absolute', right: 40, top: 30, fontSize: 300, fontWeight: 'bold', color: 'rgba(255,255,255,0.08)' }}&gt;04&lt;/Text&gt;&#10;  &lt;Box style={{ position: 'absolute', left: 96, top: 216, flexDirection: 'column' }}&gt;&#10;    &lt;Text style={{ fontSize: 104, fontWeight: 'bold', color: '#FFFFFF', opacity: 0.95, lineHeight: 1 }}&gt;04&lt;/Text&gt;&#10;    &lt;Text style={{ fontSize: 54, fontWeight: 'bold', color: '#FFFFFF', marginTop: 18 }}&gt;真题二 · 礼尚往来&lt;/Text&gt;&#10;    &lt;Box style={{ width: 72, height: 6, background: 'rgba(255,255,255,0.6)', marginTop: 26 }} /&gt;&#10;    &lt;Text style={{ fontSize: 20, color: '#FFFFFF', opacity: 0.85, marginTop: 24, letterSpacing: 3 }}&gt;2026年6月第三套 · 原文 → 参考译文 → 逐句解析&lt;/Text&gt;&#10;  &lt;/Box&gt;&#10;  &lt;Box style={{ position: 'absolute', right: 64, bottom: 28, flexDirection: 'row', alignItems: 'center', gap: 16 }}&gt;&#10;    &lt;Text style={{ fontSize: 14, color: 'rgba(255,255,255,0.7)' }}&gt;四级翻译真题精讲 · 张浩英语课堂&lt;/Text&gt;&#10;    &lt;Text style={{ fontSize: 14, color: 'rgba(255,255,255,0.7)' }}&gt;14 / 19&lt;/Text&gt;&#10;  &lt;/Box&gt;&#10;&lt;/Slide&gt;&#10;"/>
        <p:cNvGrpSpPr/>
        <p:nvPr/>
      </p:nvGrpSpPr>
      <p:grpSpPr>
        <a:xfrm>
          <a:off x="0" y="0"/>
          <a:ext cx="0" cy="0"/>
          <a:chOff x="0" y="0"/>
          <a:chExt cx="0" cy="0"/>
        </a:xfrm>
      </p:grpSpPr>
      <p:sp>
        <p:nvSpPr>
          <p:cNvPr id="116" name=""/>
          <p:cNvSpPr/>
          <p:nvPr/>
        </p:nvSpPr>
        <p:spPr>
          <a:xfrm rot="0" flipH="0" flipV="0">
            <a:off x="0" y="0"/>
            <a:ext cx="12192000" cy="6858000"/>
          </a:xfrm>
          <a:prstGeom prst="rect">
            <a:avLst/>
          </a:prstGeom>
          <a:gradFill>
            <a:gsLst>
              <a:gs pos="0">
                <a:srgbClr val="2B6B6F"/>
              </a:gs>
              <a:gs pos="100000">
                <a:srgbClr val="3E8A8E"/>
              </a:gs>
            </a:gsLst>
            <a:lin ang="2700000" scaled="1"/>
          </a:gradFill>
          <a:ln/>
        </p:spPr>
        <p:txBody>
          <a:bodyPr/>
          <a:p/>
        </p:txBody>
      </p:sp>
      <p:sp>
        <p:nvSpPr>
          <p:cNvPr id="117" name="" descr="{&quot;isTemplate&quot;:true,&quot;type&quot;:&quot;text&quot;}"/>
          <p:cNvSpPr txBox="1"/>
          <p:nvPr/>
        </p:nvSpPr>
        <p:spPr>
          <a:xfrm rot="0" flipH="0" flipV="0">
            <a:off x="8277225" y="285750"/>
            <a:ext cx="3533775" cy="3429000"/>
          </a:xfrm>
          <a:prstGeom prst="rect"/>
        </p:spPr>
        <p:txBody>
          <a:bodyPr wrap="none" lIns="0" tIns="0" rIns="0" bIns="0"/>
          <a:p>
            <a:pPr>
              <a:lnSpc>
                <a:spcPct val="100000"/>
              </a:lnSpc>
            </a:pPr>
            <a:r>
              <a:rPr lang="en-US" sz="22500" b="1">
                <a:solidFill>
                  <a:srgbClr val="FFFFFF">
                    <a:alpha val="8000"/>
                  </a:srgbClr>
                </a:solidFill>
                <a:latin typeface="Microsoft YaHei"/>
                <a:ea typeface="Microsoft YaHei"/>
              </a:rPr>
              <a:t>04</a:t>
            </a:r>
            <a:endParaRPr/>
          </a:p>
        </p:txBody>
      </p:sp>
      <p:sp>
        <p:nvSpPr>
          <p:cNvPr id="118" name="" descr="{&quot;isTemplate&quot;:true,&quot;type&quot;:&quot;text&quot;}"/>
          <p:cNvSpPr txBox="1"/>
          <p:nvPr/>
        </p:nvSpPr>
        <p:spPr>
          <a:xfrm rot="0" flipH="0" flipV="0">
            <a:off x="914400" y="3419475"/>
            <a:ext cx="5010150" cy="619125"/>
          </a:xfrm>
          <a:prstGeom prst="rect"/>
        </p:spPr>
        <p:txBody>
          <a:bodyPr wrap="none" lIns="0" tIns="0" rIns="0" bIns="0"/>
          <a:p>
            <a:pPr>
              <a:lnSpc>
                <a:spcPct val="100000"/>
              </a:lnSpc>
            </a:pPr>
            <a:r>
              <a:rPr lang="zh-CN" sz="4050" b="1">
                <a:solidFill>
                  <a:srgbClr val="FFFFFF"/>
                </a:solidFill>
                <a:latin typeface="Microsoft YaHei"/>
                <a:ea typeface="Microsoft YaHei"/>
              </a:rPr>
              <a:t>真题二</a:t>
            </a:r>
            <a:r>
              <a:rPr lang="en-US" sz="4050" b="1">
                <a:solidFill>
                  <a:srgbClr val="FFFFFF"/>
                </a:solidFill>
                <a:latin typeface="Microsoft YaHei"/>
                <a:ea typeface="Microsoft YaHei"/>
              </a:rPr>
              <a:t> · </a:t>
            </a:r>
            <a:r>
              <a:rPr lang="zh-CN" sz="4050" b="1">
                <a:solidFill>
                  <a:srgbClr val="FFFFFF"/>
                </a:solidFill>
                <a:latin typeface="Microsoft YaHei"/>
                <a:ea typeface="Microsoft YaHei"/>
              </a:rPr>
              <a:t>礼尚往来</a:t>
            </a:r>
            <a:endParaRPr/>
          </a:p>
        </p:txBody>
      </p:sp>
      <p:sp>
        <p:nvSpPr>
          <p:cNvPr id="119" name=""/>
          <p:cNvSpPr/>
          <p:nvPr/>
        </p:nvSpPr>
        <p:spPr>
          <a:xfrm rot="0" flipH="0" flipV="0">
            <a:off x="914400" y="4286250"/>
            <a:ext cx="685800" cy="57150"/>
          </a:xfrm>
          <a:prstGeom prst="rect">
            <a:avLst/>
          </a:prstGeom>
          <a:solidFill>
            <a:srgbClr val="FFFFFF">
              <a:alpha val="60000"/>
            </a:srgbClr>
          </a:solidFill>
          <a:ln/>
        </p:spPr>
        <p:txBody>
          <a:bodyPr/>
          <a:p/>
        </p:txBody>
      </p:sp>
      <p:sp>
        <p:nvSpPr>
          <p:cNvPr id="120" name="" descr="{&quot;isTemplate&quot;:true,&quot;type&quot;:&quot;text&quot;}"/>
          <p:cNvSpPr txBox="1"/>
          <p:nvPr/>
        </p:nvSpPr>
        <p:spPr>
          <a:xfrm rot="0" flipH="0" flipV="0">
            <a:off x="914400" y="2057400"/>
            <a:ext cx="5010150" cy="1190625"/>
          </a:xfrm>
          <a:prstGeom prst="rect"/>
        </p:spPr>
        <p:txBody>
          <a:bodyPr wrap="none" lIns="0" tIns="0" rIns="0" bIns="0"/>
          <a:p>
            <a:pPr>
              <a:lnSpc>
                <a:spcPct val="100000"/>
              </a:lnSpc>
            </a:pPr>
            <a:r>
              <a:rPr lang="en-US" sz="7800" b="1">
                <a:solidFill>
                  <a:srgbClr val="FFFFFF">
                    <a:alpha val="95000"/>
                  </a:srgbClr>
                </a:solidFill>
                <a:latin typeface="Microsoft YaHei"/>
                <a:ea typeface="Microsoft YaHei"/>
              </a:rPr>
              <a:t>04</a:t>
            </a:r>
            <a:endParaRPr/>
          </a:p>
        </p:txBody>
      </p:sp>
      <p:sp>
        <p:nvSpPr>
          <p:cNvPr id="121" name="" descr="{&quot;isTemplate&quot;:true,&quot;type&quot;:&quot;text&quot;}"/>
          <p:cNvSpPr txBox="1"/>
          <p:nvPr/>
        </p:nvSpPr>
        <p:spPr>
          <a:xfrm rot="0" flipH="0" flipV="0">
            <a:off x="914400" y="4572000"/>
            <a:ext cx="5010150" cy="228600"/>
          </a:xfrm>
          <a:prstGeom prst="rect"/>
        </p:spPr>
        <p:txBody>
          <a:bodyPr wrap="none" lIns="0" tIns="0" rIns="0" bIns="0"/>
          <a:p>
            <a:pPr>
              <a:lnSpc>
                <a:spcPct val="100000"/>
              </a:lnSpc>
            </a:pPr>
            <a:r>
              <a:rPr lang="en-US" sz="1500" spc="225">
                <a:solidFill>
                  <a:srgbClr val="FFFFFF">
                    <a:alpha val="85000"/>
                  </a:srgbClr>
                </a:solidFill>
                <a:latin typeface="Microsoft YaHei"/>
                <a:ea typeface="Microsoft YaHei"/>
              </a:rPr>
              <a:t>2026</a:t>
            </a:r>
            <a:r>
              <a:rPr lang="zh-CN" sz="1500" spc="225">
                <a:solidFill>
                  <a:srgbClr val="FFFFFF">
                    <a:alpha val="85000"/>
                  </a:srgbClr>
                </a:solidFill>
                <a:latin typeface="Microsoft YaHei"/>
                <a:ea typeface="Microsoft YaHei"/>
              </a:rPr>
              <a:t>年</a:t>
            </a:r>
            <a:r>
              <a:rPr lang="en-US" sz="1500" spc="225">
                <a:solidFill>
                  <a:srgbClr val="FFFFFF">
                    <a:alpha val="85000"/>
                  </a:srgbClr>
                </a:solidFill>
                <a:latin typeface="Microsoft YaHei"/>
                <a:ea typeface="Microsoft YaHei"/>
              </a:rPr>
              <a:t>6</a:t>
            </a:r>
            <a:r>
              <a:rPr lang="zh-CN" sz="1500" spc="225">
                <a:solidFill>
                  <a:srgbClr val="FFFFFF">
                    <a:alpha val="85000"/>
                  </a:srgbClr>
                </a:solidFill>
                <a:latin typeface="Microsoft YaHei"/>
                <a:ea typeface="Microsoft YaHei"/>
              </a:rPr>
              <a:t>月第三套</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原文</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参考译文</a:t>
            </a:r>
            <a:r>
              <a:rPr lang="en-US" sz="1500" spc="225">
                <a:solidFill>
                  <a:srgbClr val="FFFFFF">
                    <a:alpha val="85000"/>
                  </a:srgbClr>
                </a:solidFill>
                <a:latin typeface="Microsoft YaHei"/>
                <a:ea typeface="Microsoft YaHei"/>
              </a:rPr>
              <a:t> → </a:t>
            </a:r>
            <a:r>
              <a:rPr lang="zh-CN" sz="1500" spc="225">
                <a:solidFill>
                  <a:srgbClr val="FFFFFF">
                    <a:alpha val="85000"/>
                  </a:srgbClr>
                </a:solidFill>
                <a:latin typeface="Microsoft YaHei"/>
                <a:ea typeface="Microsoft YaHei"/>
              </a:rPr>
              <a:t>逐句解析</a:t>
            </a:r>
            <a:endParaRPr/>
          </a:p>
        </p:txBody>
      </p:sp>
      <p:sp>
        <p:nvSpPr>
          <p:cNvPr id="122" name="" descr="{&quot;isTemplate&quot;:true,&quot;type&quot;:&quot;text&quot;}"/>
          <p:cNvSpPr txBox="1"/>
          <p:nvPr/>
        </p:nvSpPr>
        <p:spPr>
          <a:xfrm rot="0" flipH="0" flipV="0">
            <a:off x="8991600" y="6429375"/>
            <a:ext cx="1981200" cy="161925"/>
          </a:xfrm>
          <a:prstGeom prst="rect"/>
        </p:spPr>
        <p:txBody>
          <a:bodyPr wrap="none" lIns="0" tIns="0" rIns="0" bIns="0"/>
          <a:p>
            <a:pPr>
              <a:lnSpc>
                <a:spcPct val="100000"/>
              </a:lnSpc>
            </a:pPr>
            <a:r>
              <a:rPr lang="zh-CN" sz="1050">
                <a:solidFill>
                  <a:srgbClr val="FFFFFF">
                    <a:alpha val="70000"/>
                  </a:srgbClr>
                </a:solidFill>
                <a:latin typeface="Microsoft YaHei"/>
                <a:ea typeface="Microsoft YaHei"/>
              </a:rPr>
              <a:t>四级翻译真题精讲</a:t>
            </a:r>
            <a:r>
              <a:rPr lang="en-US" sz="1050">
                <a:solidFill>
                  <a:srgbClr val="FFFFFF">
                    <a:alpha val="70000"/>
                  </a:srgbClr>
                </a:solidFill>
                <a:latin typeface="Microsoft YaHei"/>
                <a:ea typeface="Microsoft YaHei"/>
              </a:rPr>
              <a:t> · </a:t>
            </a:r>
            <a:r>
              <a:rPr lang="zh-CN" sz="1050">
                <a:solidFill>
                  <a:srgbClr val="FFFFFF">
                    <a:alpha val="70000"/>
                  </a:srgbClr>
                </a:solidFill>
                <a:latin typeface="Microsoft YaHei"/>
                <a:ea typeface="Microsoft YaHei"/>
              </a:rPr>
              <a:t>张浩英语课堂</a:t>
            </a:r>
            <a:endParaRPr/>
          </a:p>
        </p:txBody>
      </p:sp>
      <p:sp>
        <p:nvSpPr>
          <p:cNvPr id="123" name="" descr="{&quot;isTemplate&quot;:true,&quot;type&quot;:&quot;text&quot;}"/>
          <p:cNvSpPr txBox="1"/>
          <p:nvPr/>
        </p:nvSpPr>
        <p:spPr>
          <a:xfrm rot="0" flipH="0" flipV="0">
            <a:off x="11125200" y="6429375"/>
            <a:ext cx="457200" cy="161925"/>
          </a:xfrm>
          <a:prstGeom prst="rect"/>
        </p:spPr>
        <p:txBody>
          <a:bodyPr wrap="none" lIns="0" tIns="0" rIns="0" bIns="0"/>
          <a:p>
            <a:pPr>
              <a:lnSpc>
                <a:spcPct val="100000"/>
              </a:lnSpc>
            </a:pPr>
            <a:r>
              <a:rPr lang="en-US" sz="1050">
                <a:solidFill>
                  <a:srgbClr val="FFFFFF">
                    <a:alpha val="70000"/>
                  </a:srgbClr>
                </a:solidFill>
                <a:latin typeface="Microsoft YaHei"/>
                <a:ea typeface="Microsoft YaHei"/>
              </a:rPr>
              <a:t>14 / 19</a:t>
            </a:r>
            <a:endParaRPr/>
          </a:p>
        </p:txBody>
      </p:sp>
    </p:spTree>
  </p:cSld>
</p:sld>
</file>

<file path=ppt/slides/slide15.xml><?xml version="1.0" encoding="utf-8"?>
<p:sld xmlns:p="http://schemas.openxmlformats.org/presentationml/2006/main" xmlns:r="http://schemas.openxmlformats.org/officeDocument/2006/relationships" xmlns:a="http://schemas.openxmlformats.org/drawingml/2006/main">
  <p:cSld>
    <p:spTree>
      <p:nvGrpSpPr>
        <p:cNvPr id="124" name="" descr="&lt;Slide style={{ width: 1280, height: 720, padding: '20px 64px', background: '#FFFFFF', flexDirection: 'column' }}&gt;&#10;  &lt;Box style={{ height: 96, flexDirection: 'column', justifyContent: 'center' }}&gt;&#10;    &lt;Text style={{ fontSize: 34, fontWeight: 'bold', color: '#22303C' }}&gt;真题二 · 原文 &lt;Text style={{ fontSize: 18, fontWeight: 'normal', color: '#5C6D7D' }}&gt;　2026年6月大学英语四级考试 · 第三套&lt;/Text&gt;&lt;/Text&gt;&#10;    &lt;Box style={{ width: 64, height: 5, background: '#2B6B6F', marginTop: 10 }} /&gt;&#10;  &lt;/Box&gt;&#10;  &lt;Box style={{ flex: 1, flexDirection: 'column', gap: 18, paddingTop: 4 }}&gt;&#10;    &lt;Image src=&quot;assets/gift_exchange.png&quot; style={{ width: '100%', height: 280, objectFit: 'cover', borderRadius: 12 }} /&gt;&#10;    &lt;Box style={{ flex: 1, background: '#F7FBFA', borderLeft: '5px solid #2B6B6F', borderRadius: 10, padding: '16px 24px', flexDirection: 'column', justifyContent: 'space-between' }}&gt;&#10;      {[&#10;        { n: '①', t: '在中国传统文化中，亲朋好友之间互赠礼物是人际交往的一种重要礼节（etiquette）。' },&#10;        { n: '②', t: '赠送礼物不仅是物质的馈赠，更是情感的表达，是维系人际关系的重要纽带。' },&#10;        { n: '③', t: '一份精心挑选、符合接受者喜好的礼物，往往能加深彼此的感情。' },&#10;        { n: '④', t: '中国人遵循“礼尚往来”（mutually exchanging courtesies）的传统，接受礼物时会表达谢意，并适时回赠礼物，以增进彼此的融洽关系。' },&#10;      ].map((s, i) =&gt; (&#10;        &lt;Box key={i} style={{ flexDirection: 'row', gap: 14, alignItems: 'flex-start' }}&gt;&#10;          &lt;Text style={{ fontSize: 19, fontWeight: 'bold', color: '#2B6B6F' }}&gt;{s.n}&lt;/Text&gt;&#10;          &lt;Text style={{ fontSize: 18, color: '#22303C', lineHeight: 1.55, flex: 1 }}&gt;{s.t}&lt;/Text&gt;&#10;        &lt;/Box&gt;&#10;      ))}&#10;    &lt;/Box&gt;&#10;  &lt;/Box&gt;&#10;  &lt;Box style={{ height: 40, flexDirection: 'row', justifyContent: 'space-between', alignItems: 'center' }}&gt;&#10;    &lt;Text style={{ fontSize: 14, color: '#5C6D7D' }}&gt;四级翻译真题精讲 · 张浩英语课堂&lt;/Text&gt;&#10;    &lt;Text style={{ fontSize: 14, color: '#5C6D7D' }}&gt;15 / 19&lt;/Text&gt;&#10;  &lt;/Box&gt;&#10;&lt;/Slide&gt;&#10;"/>
        <p:cNvGrpSpPr/>
        <p:nvPr/>
      </p:nvGrpSpPr>
      <p:grpSpPr>
        <a:xfrm>
          <a:off x="0" y="0"/>
          <a:ext cx="0" cy="0"/>
          <a:chOff x="0" y="0"/>
          <a:chExt cx="0" cy="0"/>
        </a:xfrm>
      </p:grpSpPr>
      <p:sp>
        <p:nvSpPr>
          <p:cNvPr id="125" name=""/>
          <p:cNvSpPr/>
          <p:nvPr/>
        </p:nvSpPr>
        <p:spPr>
          <a:xfrm rot="0" flipH="0" flipV="0">
            <a:off x="0" y="0"/>
            <a:ext cx="12192000" cy="6858000"/>
          </a:xfrm>
          <a:prstGeom prst="rect">
            <a:avLst/>
          </a:prstGeom>
          <a:solidFill>
            <a:srgbClr val="FFFFFF"/>
          </a:solidFill>
          <a:ln/>
        </p:spPr>
        <p:txBody>
          <a:bodyPr/>
          <a:p/>
        </p:txBody>
      </p:sp>
      <p:sp>
        <p:nvSpPr>
          <p:cNvPr id="126"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真题二</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原文</a:t>
            </a:r>
            <a:r>
              <a:rPr lang="en-US" sz="2550" b="1">
                <a:solidFill>
                  <a:srgbClr val="22303C"/>
                </a:solidFill>
                <a:latin typeface="Microsoft YaHei"/>
                <a:ea typeface="Microsoft YaHei"/>
              </a:rPr>
              <a:t> </a:t>
            </a:r>
            <a:r>
              <a:rPr lang="zh-CN" sz="2550" b="1">
                <a:solidFill>
                  <a:srgbClr val="22303C"/>
                </a:solidFill>
                <a:latin typeface="Microsoft YaHei"/>
                <a:ea typeface="Microsoft YaHei"/>
              </a:rPr>
              <a:t>　</a:t>
            </a:r>
            <a:r>
              <a:rPr lang="en-US" sz="2550" b="1">
                <a:solidFill>
                  <a:srgbClr val="22303C"/>
                </a:solidFill>
                <a:latin typeface="Microsoft YaHei"/>
                <a:ea typeface="Microsoft YaHei"/>
              </a:rPr>
              <a:t>2026</a:t>
            </a:r>
            <a:r>
              <a:rPr lang="zh-CN" sz="2550" b="1">
                <a:solidFill>
                  <a:srgbClr val="22303C"/>
                </a:solidFill>
                <a:latin typeface="Microsoft YaHei"/>
                <a:ea typeface="Microsoft YaHei"/>
              </a:rPr>
              <a:t>年</a:t>
            </a:r>
            <a:r>
              <a:rPr lang="en-US" sz="2550" b="1">
                <a:solidFill>
                  <a:srgbClr val="22303C"/>
                </a:solidFill>
                <a:latin typeface="Microsoft YaHei"/>
                <a:ea typeface="Microsoft YaHei"/>
              </a:rPr>
              <a:t>6</a:t>
            </a:r>
            <a:r>
              <a:rPr lang="zh-CN" sz="2550" b="1">
                <a:solidFill>
                  <a:srgbClr val="22303C"/>
                </a:solidFill>
                <a:latin typeface="Microsoft YaHei"/>
                <a:ea typeface="Microsoft YaHei"/>
              </a:rPr>
              <a:t>月大学英语四级考试</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第三套</a:t>
            </a:r>
            <a:endParaRPr/>
          </a:p>
        </p:txBody>
      </p:sp>
      <p:sp>
        <p:nvSpPr>
          <p:cNvPr id="127" name=""/>
          <p:cNvSpPr/>
          <p:nvPr/>
        </p:nvSpPr>
        <p:spPr>
          <a:xfrm rot="0" flipH="0" flipV="0">
            <a:off x="609600" y="866775"/>
            <a:ext cx="609600" cy="47625"/>
          </a:xfrm>
          <a:prstGeom prst="rect">
            <a:avLst/>
          </a:prstGeom>
          <a:solidFill>
            <a:srgbClr val="2B6B6F"/>
          </a:solidFill>
          <a:ln/>
        </p:spPr>
        <p:txBody>
          <a:bodyPr/>
          <a:p/>
        </p:txBody>
      </p:sp>
      <p:pic>
        <p:nvPicPr>
          <p:cNvPr id="128" name=""/>
          <p:cNvPicPr>
            <a:picLocks noChangeAspect="1"/>
          </p:cNvPicPr>
          <p:nvPr/>
        </p:nvPicPr>
        <p:blipFill>
          <a:blip r:embed="rId1"/>
          <a:srcRect l="0" t="30595" r="0" b="30595"/>
          <a:stretch>
            <a:fillRect/>
          </a:stretch>
        </p:blipFill>
        <p:spPr>
          <a:xfrm rot="0" flipH="0" flipV="0">
            <a:off x="609600" y="1143000"/>
            <a:ext cx="10972800" cy="2667000"/>
          </a:xfrm>
          <a:prstGeom prst="roundRect">
            <a:avLst>
              <a:gd name="adj" fmla="val 4286"/>
            </a:avLst>
          </a:prstGeom>
          <a:ln/>
        </p:spPr>
      </p:pic>
      <p:sp>
        <p:nvSpPr>
          <p:cNvPr id="129" name=""/>
          <p:cNvSpPr/>
          <p:nvPr/>
        </p:nvSpPr>
        <p:spPr>
          <a:xfrm rot="0" flipH="0" flipV="0">
            <a:off x="657225" y="3981450"/>
            <a:ext cx="10972800" cy="2305050"/>
          </a:xfrm>
          <a:prstGeom prst="roundRect">
            <a:avLst>
              <a:gd name="adj" fmla="val 4132"/>
            </a:avLst>
          </a:prstGeom>
          <a:solidFill>
            <a:srgbClr val="F7FBFA"/>
          </a:solidFill>
          <a:ln/>
        </p:spPr>
        <p:txBody>
          <a:bodyPr/>
          <a:p/>
        </p:txBody>
      </p:sp>
      <p:sp>
        <p:nvSpPr>
          <p:cNvPr id="130" name=""/>
          <p:cNvSpPr/>
          <p:nvPr/>
        </p:nvSpPr>
        <p:spPr>
          <a:xfrm rot="0" flipH="0" flipV="0">
            <a:off x="657225" y="3981450"/>
            <a:ext cx="10972800" cy="2305050"/>
          </a:xfrm>
          <a:custGeom>
            <a:pathLst>
              <a:path w="1152" h="242">
                <a:moveTo>
                  <a:pt x="10" y="0"/>
                </a:moveTo>
                <a:cubicBezTo>
                  <a:pt x="7" y="0"/>
                  <a:pt x="5" y="2"/>
                  <a:pt x="5" y="5"/>
                </a:cubicBezTo>
                <a:lnTo>
                  <a:pt x="5" y="237"/>
                </a:lnTo>
                <a:cubicBezTo>
                  <a:pt x="5" y="239"/>
                  <a:pt x="7" y="241"/>
                  <a:pt x="9" y="242"/>
                </a:cubicBezTo>
                <a:cubicBezTo>
                  <a:pt x="4" y="241"/>
                  <a:pt x="0" y="237"/>
                  <a:pt x="0" y="232"/>
                </a:cubicBezTo>
                <a:lnTo>
                  <a:pt x="0" y="10"/>
                </a:lnTo>
                <a:cubicBezTo>
                  <a:pt x="0" y="5"/>
                  <a:pt x="4" y="0"/>
                  <a:pt x="10" y="0"/>
                </a:cubicBezTo>
                <a:close/>
              </a:path>
            </a:pathLst>
          </a:custGeom>
          <a:solidFill>
            <a:srgbClr val="2B6B6F"/>
          </a:solidFill>
          <a:ln/>
        </p:spPr>
        <p:txBody>
          <a:bodyPr/>
          <a:p/>
        </p:txBody>
      </p:sp>
      <p:sp>
        <p:nvSpPr>
          <p:cNvPr id="131" name="" descr="{&quot;isTemplate&quot;:true,&quot;type&quot;:&quot;text&quot;}"/>
          <p:cNvSpPr txBox="1"/>
          <p:nvPr/>
        </p:nvSpPr>
        <p:spPr>
          <a:xfrm rot="0" flipH="0" flipV="0">
            <a:off x="885825" y="4133850"/>
            <a:ext cx="180975" cy="219075"/>
          </a:xfrm>
          <a:prstGeom prst="rect"/>
        </p:spPr>
        <p:txBody>
          <a:bodyPr wrap="none" lIns="0" tIns="0" rIns="0" bIns="0"/>
          <a:p>
            <a:pPr>
              <a:lnSpc>
                <a:spcPct val="100000"/>
              </a:lnSpc>
            </a:pPr>
            <a:r>
              <a:rPr sz="1425" b="1">
                <a:solidFill>
                  <a:srgbClr val="2B6B6F"/>
                </a:solidFill>
                <a:latin typeface="Microsoft YaHei"/>
                <a:ea typeface="Microsoft YaHei"/>
              </a:rPr>
              <a:t>①</a:t>
            </a:r>
            <a:endParaRPr/>
          </a:p>
        </p:txBody>
      </p:sp>
      <p:sp>
        <p:nvSpPr>
          <p:cNvPr id="132" name="" descr="{&quot;isTemplate&quot;:true,&quot;type&quot;:&quot;text&quot;}"/>
          <p:cNvSpPr txBox="1"/>
          <p:nvPr/>
        </p:nvSpPr>
        <p:spPr>
          <a:xfrm rot="0" flipH="0" flipV="0">
            <a:off x="1200150" y="4133850"/>
            <a:ext cx="10153650" cy="323850"/>
          </a:xfrm>
          <a:prstGeom prst="rect"/>
        </p:spPr>
        <p:txBody>
          <a:bodyPr wrap="none" lIns="0" tIns="0" rIns="0" bIns="0"/>
          <a:p>
            <a:pPr>
              <a:lnSpc>
                <a:spcPct val="155000"/>
              </a:lnSpc>
            </a:pPr>
            <a:r>
              <a:rPr lang="zh-CN" sz="1350">
                <a:solidFill>
                  <a:srgbClr val="22303C"/>
                </a:solidFill>
                <a:latin typeface="Microsoft YaHei"/>
                <a:ea typeface="Microsoft YaHei"/>
              </a:rPr>
              <a:t>在中国传统文化中，亲朋好友之间互赠礼物是人际交往的一种重要礼节（</a:t>
            </a:r>
            <a:r>
              <a:rPr lang="en-US" sz="1350">
                <a:solidFill>
                  <a:srgbClr val="22303C"/>
                </a:solidFill>
                <a:latin typeface="Microsoft YaHei"/>
                <a:ea typeface="Microsoft YaHei"/>
              </a:rPr>
              <a:t>etiquette</a:t>
            </a:r>
            <a:r>
              <a:rPr lang="zh-CN" sz="1350">
                <a:solidFill>
                  <a:srgbClr val="22303C"/>
                </a:solidFill>
                <a:latin typeface="Microsoft YaHei"/>
                <a:ea typeface="Microsoft YaHei"/>
              </a:rPr>
              <a:t>）。</a:t>
            </a:r>
            <a:endParaRPr/>
          </a:p>
        </p:txBody>
      </p:sp>
      <p:sp>
        <p:nvSpPr>
          <p:cNvPr id="133" name="" descr="{&quot;isTemplate&quot;:true,&quot;type&quot;:&quot;text&quot;}"/>
          <p:cNvSpPr txBox="1"/>
          <p:nvPr/>
        </p:nvSpPr>
        <p:spPr>
          <a:xfrm rot="0" flipH="0" flipV="0">
            <a:off x="885825" y="4591050"/>
            <a:ext cx="180975" cy="219075"/>
          </a:xfrm>
          <a:prstGeom prst="rect"/>
        </p:spPr>
        <p:txBody>
          <a:bodyPr wrap="none" lIns="0" tIns="0" rIns="0" bIns="0"/>
          <a:p>
            <a:pPr>
              <a:lnSpc>
                <a:spcPct val="100000"/>
              </a:lnSpc>
            </a:pPr>
            <a:r>
              <a:rPr sz="1425" b="1">
                <a:solidFill>
                  <a:srgbClr val="2B6B6F"/>
                </a:solidFill>
                <a:latin typeface="Microsoft YaHei"/>
                <a:ea typeface="Microsoft YaHei"/>
              </a:rPr>
              <a:t>②</a:t>
            </a:r>
            <a:endParaRPr/>
          </a:p>
        </p:txBody>
      </p:sp>
      <p:sp>
        <p:nvSpPr>
          <p:cNvPr id="134" name="" descr="{&quot;isTemplate&quot;:true,&quot;type&quot;:&quot;text&quot;}"/>
          <p:cNvSpPr txBox="1"/>
          <p:nvPr/>
        </p:nvSpPr>
        <p:spPr>
          <a:xfrm rot="0" flipH="0" flipV="0">
            <a:off x="1200150" y="4591050"/>
            <a:ext cx="10153650" cy="323850"/>
          </a:xfrm>
          <a:prstGeom prst="rect"/>
        </p:spPr>
        <p:txBody>
          <a:bodyPr wrap="none" lIns="0" tIns="0" rIns="0" bIns="0"/>
          <a:p>
            <a:pPr>
              <a:lnSpc>
                <a:spcPct val="155000"/>
              </a:lnSpc>
            </a:pPr>
            <a:r>
              <a:rPr lang="zh-CN" sz="1350">
                <a:solidFill>
                  <a:srgbClr val="22303C"/>
                </a:solidFill>
                <a:latin typeface="Microsoft YaHei"/>
                <a:ea typeface="Microsoft YaHei"/>
              </a:rPr>
              <a:t>赠送礼物不仅是物质的馈赠，更是情感的表达，是维系人际关系的重要纽带。</a:t>
            </a:r>
            <a:endParaRPr/>
          </a:p>
        </p:txBody>
      </p:sp>
      <p:sp>
        <p:nvSpPr>
          <p:cNvPr id="135" name="" descr="{&quot;isTemplate&quot;:true,&quot;type&quot;:&quot;text&quot;}"/>
          <p:cNvSpPr txBox="1"/>
          <p:nvPr/>
        </p:nvSpPr>
        <p:spPr>
          <a:xfrm rot="0" flipH="0" flipV="0">
            <a:off x="885825" y="5038725"/>
            <a:ext cx="180975" cy="219075"/>
          </a:xfrm>
          <a:prstGeom prst="rect"/>
        </p:spPr>
        <p:txBody>
          <a:bodyPr wrap="none" lIns="0" tIns="0" rIns="0" bIns="0"/>
          <a:p>
            <a:pPr>
              <a:lnSpc>
                <a:spcPct val="100000"/>
              </a:lnSpc>
            </a:pPr>
            <a:r>
              <a:rPr sz="1425" b="1">
                <a:solidFill>
                  <a:srgbClr val="2B6B6F"/>
                </a:solidFill>
                <a:latin typeface="Microsoft YaHei"/>
                <a:ea typeface="Microsoft YaHei"/>
              </a:rPr>
              <a:t>③</a:t>
            </a:r>
            <a:endParaRPr/>
          </a:p>
        </p:txBody>
      </p:sp>
      <p:sp>
        <p:nvSpPr>
          <p:cNvPr id="136" name="" descr="{&quot;isTemplate&quot;:true,&quot;type&quot;:&quot;text&quot;}"/>
          <p:cNvSpPr txBox="1"/>
          <p:nvPr/>
        </p:nvSpPr>
        <p:spPr>
          <a:xfrm rot="0" flipH="0" flipV="0">
            <a:off x="1200150" y="5038725"/>
            <a:ext cx="10153650" cy="323850"/>
          </a:xfrm>
          <a:prstGeom prst="rect"/>
        </p:spPr>
        <p:txBody>
          <a:bodyPr wrap="none" lIns="0" tIns="0" rIns="0" bIns="0"/>
          <a:p>
            <a:pPr>
              <a:lnSpc>
                <a:spcPct val="155000"/>
              </a:lnSpc>
            </a:pPr>
            <a:r>
              <a:rPr lang="zh-CN" sz="1350">
                <a:solidFill>
                  <a:srgbClr val="22303C"/>
                </a:solidFill>
                <a:latin typeface="Microsoft YaHei"/>
                <a:ea typeface="Microsoft YaHei"/>
              </a:rPr>
              <a:t>一份精心挑选、符合接受者喜好的礼物，往往能加深彼此的感情。</a:t>
            </a:r>
            <a:endParaRPr/>
          </a:p>
        </p:txBody>
      </p:sp>
      <p:sp>
        <p:nvSpPr>
          <p:cNvPr id="137" name="" descr="{&quot;isTemplate&quot;:true,&quot;type&quot;:&quot;text&quot;}"/>
          <p:cNvSpPr txBox="1"/>
          <p:nvPr/>
        </p:nvSpPr>
        <p:spPr>
          <a:xfrm rot="0" flipH="0" flipV="0">
            <a:off x="885825" y="5495925"/>
            <a:ext cx="180975" cy="219075"/>
          </a:xfrm>
          <a:prstGeom prst="rect"/>
        </p:spPr>
        <p:txBody>
          <a:bodyPr wrap="none" lIns="0" tIns="0" rIns="0" bIns="0"/>
          <a:p>
            <a:pPr>
              <a:lnSpc>
                <a:spcPct val="100000"/>
              </a:lnSpc>
            </a:pPr>
            <a:r>
              <a:rPr sz="1425" b="1">
                <a:solidFill>
                  <a:srgbClr val="2B6B6F"/>
                </a:solidFill>
                <a:latin typeface="Microsoft YaHei"/>
                <a:ea typeface="Microsoft YaHei"/>
              </a:rPr>
              <a:t>④</a:t>
            </a:r>
            <a:endParaRPr/>
          </a:p>
        </p:txBody>
      </p:sp>
      <p:sp>
        <p:nvSpPr>
          <p:cNvPr id="138" name="" descr="{&quot;isTemplate&quot;:true,&quot;type&quot;:&quot;text&quot;}"/>
          <p:cNvSpPr txBox="1"/>
          <p:nvPr/>
        </p:nvSpPr>
        <p:spPr>
          <a:xfrm rot="0" flipH="0" flipV="0">
            <a:off x="1200150" y="5495925"/>
            <a:ext cx="10153650" cy="638175"/>
          </a:xfrm>
          <a:prstGeom prst="rect"/>
        </p:spPr>
        <p:txBody>
          <a:bodyPr wrap="square" lIns="0" tIns="0" rIns="0" bIns="0">
            <a:normAutofit/>
          </a:bodyPr>
          <a:p>
            <a:pPr>
              <a:lnSpc>
                <a:spcPct val="155000"/>
              </a:lnSpc>
            </a:pPr>
            <a:r>
              <a:rPr lang="zh-CN" sz="1350">
                <a:solidFill>
                  <a:srgbClr val="22303C"/>
                </a:solidFill>
                <a:latin typeface="Microsoft YaHei"/>
                <a:ea typeface="Microsoft YaHei"/>
              </a:rPr>
              <a:t>中国人遵循“礼尚往来”（</a:t>
            </a:r>
            <a:r>
              <a:rPr lang="en-US" sz="1350">
                <a:solidFill>
                  <a:srgbClr val="22303C"/>
                </a:solidFill>
                <a:latin typeface="Microsoft YaHei"/>
                <a:ea typeface="Microsoft YaHei"/>
              </a:rPr>
              <a:t>mutually exchanging courtesies</a:t>
            </a:r>
            <a:r>
              <a:rPr lang="zh-CN" sz="1350">
                <a:solidFill>
                  <a:srgbClr val="22303C"/>
                </a:solidFill>
                <a:latin typeface="Microsoft YaHei"/>
                <a:ea typeface="Microsoft YaHei"/>
              </a:rPr>
              <a:t>）的传统，接受礼物时会表达谢意，并适时回赠礼物，以增进彼此的融洽关系。</a:t>
            </a:r>
            <a:endParaRPr/>
          </a:p>
        </p:txBody>
      </p:sp>
      <p:sp>
        <p:nvSpPr>
          <p:cNvPr id="139"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140"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15 / 19</a:t>
            </a:r>
            <a:endParaRPr/>
          </a:p>
        </p:txBody>
      </p:sp>
    </p:spTree>
  </p:cSld>
</p:sld>
</file>

<file path=ppt/slides/slide16.xml><?xml version="1.0" encoding="utf-8"?>
<p:sld xmlns:p="http://schemas.openxmlformats.org/presentationml/2006/main" xmlns:a="http://schemas.openxmlformats.org/drawingml/2006/main">
  <p:cSld>
    <p:spTree>
      <p:nvGrpSpPr>
        <p:cNvPr id="141" name="" descr="&lt;Slide style={{ width: 1280, height: 720, padding: '20px 64px', background: '#FFFFFF', flexDirection: 'column' }}&gt;&#10;  &lt;Box style={{ height: 96, flexDirection: 'column', justifyContent: 'center' }}&gt;&#10;    &lt;Text style={{ fontSize: 34, fontWeight: 'bold', color: '#22303C' }}&gt;真题二 · 参考译文 &lt;Text style={{ fontSize: 18, fontWeight: 'normal', color: '#5C6D7D' }}&gt;　主语选对，句子就顺了一半&lt;/Text&gt;&lt;/Text&gt;&#10;    &lt;Box style={{ width: 64, height: 5, background: '#2B6B6F', marginTop: 10 }} /&gt;&#10;  &lt;/Box&gt;&#10;  &lt;Box style={{ flex: 1, flexDirection: 'row', gap: 32, paddingTop: 6 }}&gt;&#10;    &lt;Box style={{ flex: 35, flexDirection: 'column', justifyContent: 'space-between' }}&gt;&#10;      &lt;Text style={{ fontSize: 21, fontWeight: 'bold', color: '#2B6B6F' }}&gt;六个得分点&lt;/Text&gt;&#10;      {[&#10;        { k: 'exchanging gifts', v: '动名词短语作主语，谓语用单数 is' },&#10;        { k: 'not only…but also…', v: '递进结构，前后词性要平行' },&#10;        { k: 'serving as a vital bond', v: '分词短语收尾，避免句子碎片化' },&#10;        { k: 'a carefully chosen gift', v: '过去分词前置＋定语从句后置' },&#10;        { k: 'Following the tradition of…', v: '现在分词作状语，交代“遵循传统”' },&#10;        { k: 'in due course', v: '“适时”，也可用 at a proper time' },&#10;      ].map((p, i) =&gt; (&#10;        &lt;Box key={i} style={{ flexDirection: 'row', gap: 12, alignItems: 'flex-start', borderBottom: '1px solid #E8F1F0', paddingBottom: 10 }}&gt;&#10;          &lt;Box style={{ width: 22, height: 22, borderRadius: 11, background: '#2B6B6F', alignItems: 'center', justifyContent: 'center', marginTop: 2 }}&gt;&#10;            &lt;Text style={{ fontSize: 13, color: '#FFFFFF' }}&gt;{i + 1}&lt;/Text&gt;&#10;          &lt;/Box&gt;&#10;          &lt;Box style={{ flexDirection: 'column', flex: 1 }}&gt;&#10;            &lt;Text style={{ fontSize: 16.5, fontWeight: 'bold', color: '#C0392B', fontFamily: 'Georgia' }}&gt;{p.k}&lt;/Text&gt;&#10;            &lt;Text style={{ fontSize: 14.5, color: '#5C6D7D', lineHeight: 1.45, marginTop: 3 }}&gt;{p.v}&lt;/Text&gt;&#10;          &lt;/Box&gt;&#10;        &lt;/Box&gt;&#10;      ))}&#10;    &lt;/Box&gt;&#10;    &lt;Box style={{ flex: 65, background: '#F7FBFA', borderRight: '5px solid #2B6B6F', borderRadius: 10, padding: '24px 28px', flexDirection: 'column', justifyContent: 'center' }}&gt;&#10;      &lt;Text style={{ fontSize: 15, color: '#5C6D7D', letterSpacing: 3, marginBottom: 14, textAlign: 'right' }}&gt;REFERENCE VERSION&lt;/Text&gt;&#10;      &lt;Text style={{ fontSize: 20.5, color: '#22303C', fontFamily: 'Georgia', lineHeight: 1.72 }}&gt;&#10;        In traditional Chinese culture, &lt;span style={{ color: '#C0392B' }}&gt;exchanging gifts&lt;/span&gt; among relatives and friends is an important etiquette in interpersonal communication. Gift-giving is &lt;span style={{ color: '#C0392B' }}&gt;not only&lt;/span&gt; a material offering, &lt;span style={{ color: '#C0392B' }}&gt;but also&lt;/span&gt; an expression of affection, &lt;span style={{ color: '#C0392B' }}&gt;serving as&lt;/span&gt; a vital bond sustaining interpersonal relationships. A &lt;span style={{ color: '#C0392B' }}&gt;carefully chosen&lt;/span&gt; gift that caters to the recipient's preferences can often deepen mutual affection between both parties. &lt;span style={{ color: '#C0392B' }}&gt;Following the tradition of&lt;/span&gt; mutually exchanging courtesies, Chinese people express gratitude upon receiving gifts and return presents &lt;span style={{ color: '#C0392B' }}&gt;in due course&lt;/span&gt; to promote harmonious mutual relations.&#10;      &lt;/Text&gt;&#10;    &lt;/Box&gt;&#10;  &lt;/Box&gt;&#10;  &lt;Box style={{ height: 40, flexDirection: 'row', justifyContent: 'space-between', alignItems: 'center' }}&gt;&#10;    &lt;Text style={{ fontSize: 14, color: '#5C6D7D' }}&gt;四级翻译真题精讲 · 张浩英语课堂&lt;/Text&gt;&#10;    &lt;Text style={{ fontSize: 14, color: '#5C6D7D' }}&gt;16 / 19&lt;/Text&gt;&#10;  &lt;/Box&gt;&#10;&lt;/Slide&gt;&#10;"/>
        <p:cNvGrpSpPr/>
        <p:nvPr/>
      </p:nvGrpSpPr>
      <p:grpSpPr>
        <a:xfrm>
          <a:off x="0" y="0"/>
          <a:ext cx="0" cy="0"/>
          <a:chOff x="0" y="0"/>
          <a:chExt cx="0" cy="0"/>
        </a:xfrm>
      </p:grpSpPr>
      <p:sp>
        <p:nvSpPr>
          <p:cNvPr id="142" name=""/>
          <p:cNvSpPr/>
          <p:nvPr/>
        </p:nvSpPr>
        <p:spPr>
          <a:xfrm rot="0" flipH="0" flipV="0">
            <a:off x="0" y="0"/>
            <a:ext cx="12192000" cy="6858000"/>
          </a:xfrm>
          <a:prstGeom prst="rect">
            <a:avLst/>
          </a:prstGeom>
          <a:solidFill>
            <a:srgbClr val="FFFFFF"/>
          </a:solidFill>
          <a:ln/>
        </p:spPr>
        <p:txBody>
          <a:bodyPr/>
          <a:p/>
        </p:txBody>
      </p:sp>
      <p:sp>
        <p:nvSpPr>
          <p:cNvPr id="143"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真题二</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参考译文</a:t>
            </a:r>
            <a:r>
              <a:rPr lang="en-US" sz="2550" b="1">
                <a:solidFill>
                  <a:srgbClr val="22303C"/>
                </a:solidFill>
                <a:latin typeface="Microsoft YaHei"/>
                <a:ea typeface="Microsoft YaHei"/>
              </a:rPr>
              <a:t> </a:t>
            </a:r>
            <a:r>
              <a:rPr lang="zh-CN" sz="2550" b="1">
                <a:solidFill>
                  <a:srgbClr val="22303C"/>
                </a:solidFill>
                <a:latin typeface="Microsoft YaHei"/>
                <a:ea typeface="Microsoft YaHei"/>
              </a:rPr>
              <a:t>　主语选对，句子就顺了一半</a:t>
            </a:r>
            <a:endParaRPr/>
          </a:p>
        </p:txBody>
      </p:sp>
      <p:sp>
        <p:nvSpPr>
          <p:cNvPr id="144" name=""/>
          <p:cNvSpPr/>
          <p:nvPr/>
        </p:nvSpPr>
        <p:spPr>
          <a:xfrm rot="0" flipH="0" flipV="0">
            <a:off x="609600" y="866775"/>
            <a:ext cx="609600" cy="47625"/>
          </a:xfrm>
          <a:prstGeom prst="rect">
            <a:avLst/>
          </a:prstGeom>
          <a:solidFill>
            <a:srgbClr val="2B6B6F"/>
          </a:solidFill>
          <a:ln/>
        </p:spPr>
        <p:txBody>
          <a:bodyPr/>
          <a:p/>
        </p:txBody>
      </p:sp>
      <p:sp>
        <p:nvSpPr>
          <p:cNvPr id="145" name="" descr="{&quot;isTemplate&quot;:true,&quot;type&quot;:&quot;text&quot;}"/>
          <p:cNvSpPr txBox="1"/>
          <p:nvPr/>
        </p:nvSpPr>
        <p:spPr>
          <a:xfrm rot="0" flipH="0" flipV="0">
            <a:off x="609600" y="1162050"/>
            <a:ext cx="3733800" cy="247650"/>
          </a:xfrm>
          <a:prstGeom prst="rect"/>
        </p:spPr>
        <p:txBody>
          <a:bodyPr wrap="none" lIns="0" tIns="0" rIns="0" bIns="0"/>
          <a:p>
            <a:pPr>
              <a:lnSpc>
                <a:spcPct val="100000"/>
              </a:lnSpc>
            </a:pPr>
            <a:r>
              <a:rPr lang="zh-CN" sz="1575" b="1">
                <a:solidFill>
                  <a:srgbClr val="2B6B6F"/>
                </a:solidFill>
                <a:latin typeface="Microsoft YaHei"/>
                <a:ea typeface="Microsoft YaHei"/>
              </a:rPr>
              <a:t>六个得分点</a:t>
            </a:r>
            <a:endParaRPr/>
          </a:p>
        </p:txBody>
      </p:sp>
      <p:sp>
        <p:nvSpPr>
          <p:cNvPr id="146" name=""/>
          <p:cNvSpPr/>
          <p:nvPr/>
        </p:nvSpPr>
        <p:spPr>
          <a:xfrm rot="0" flipH="0" flipV="0">
            <a:off x="609600" y="1647825"/>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147" name=""/>
          <p:cNvSpPr/>
          <p:nvPr/>
        </p:nvSpPr>
        <p:spPr>
          <a:xfrm rot="0" flipH="0" flipV="0">
            <a:off x="609600" y="1666875"/>
            <a:ext cx="209550" cy="209550"/>
          </a:xfrm>
          <a:prstGeom prst="roundRect">
            <a:avLst>
              <a:gd name="adj" fmla="val 50000"/>
            </a:avLst>
          </a:prstGeom>
          <a:solidFill>
            <a:srgbClr val="2B6B6F"/>
          </a:solidFill>
          <a:ln/>
        </p:spPr>
        <p:txBody>
          <a:bodyPr/>
          <a:p/>
        </p:txBody>
      </p:sp>
      <p:sp>
        <p:nvSpPr>
          <p:cNvPr id="148" name="" descr="{&quot;isTemplate&quot;:true,&quot;type&quot;:&quot;text&quot;}"/>
          <p:cNvSpPr txBox="1"/>
          <p:nvPr/>
        </p:nvSpPr>
        <p:spPr>
          <a:xfrm rot="0" flipH="0" flipV="0">
            <a:off x="676275" y="1695450"/>
            <a:ext cx="76200" cy="152400"/>
          </a:xfrm>
          <a:prstGeom prst="rect"/>
        </p:spPr>
        <p:txBody>
          <a:bodyPr wrap="none" lIns="0" tIns="0" rIns="0" bIns="0"/>
          <a:p>
            <a:pPr>
              <a:lnSpc>
                <a:spcPct val="100000"/>
              </a:lnSpc>
            </a:pPr>
            <a:r>
              <a:rPr lang="en-US" sz="975">
                <a:solidFill>
                  <a:srgbClr val="FFFFFF"/>
                </a:solidFill>
                <a:latin typeface="Microsoft YaHei"/>
                <a:ea typeface="Microsoft YaHei"/>
              </a:rPr>
              <a:t>1</a:t>
            </a:r>
            <a:endParaRPr/>
          </a:p>
        </p:txBody>
      </p:sp>
      <p:sp>
        <p:nvSpPr>
          <p:cNvPr id="149" name="" descr="{&quot;isTemplate&quot;:true,&quot;type&quot;:&quot;text&quot;}"/>
          <p:cNvSpPr txBox="1"/>
          <p:nvPr/>
        </p:nvSpPr>
        <p:spPr>
          <a:xfrm rot="0" flipH="0" flipV="0">
            <a:off x="933450" y="1647825"/>
            <a:ext cx="3409950" cy="190500"/>
          </a:xfrm>
          <a:prstGeom prst="rect"/>
        </p:spPr>
        <p:txBody>
          <a:bodyPr wrap="none" lIns="0" tIns="0" rIns="0" bIns="0"/>
          <a:p>
            <a:pPr>
              <a:lnSpc>
                <a:spcPct val="100000"/>
              </a:lnSpc>
            </a:pPr>
            <a:r>
              <a:rPr lang="en-US" sz="1238" b="1">
                <a:solidFill>
                  <a:srgbClr val="C0392B"/>
                </a:solidFill>
                <a:latin typeface="Georgia"/>
                <a:ea typeface="Georgia"/>
              </a:rPr>
              <a:t>exchanging gifts</a:t>
            </a:r>
            <a:endParaRPr/>
          </a:p>
        </p:txBody>
      </p:sp>
      <p:sp>
        <p:nvSpPr>
          <p:cNvPr id="150" name="" descr="{&quot;isTemplate&quot;:true,&quot;type&quot;:&quot;text&quot;}"/>
          <p:cNvSpPr txBox="1"/>
          <p:nvPr/>
        </p:nvSpPr>
        <p:spPr>
          <a:xfrm rot="0" flipH="0" flipV="0">
            <a:off x="933450" y="1866900"/>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动名词短语作主语，谓语用单数</a:t>
            </a:r>
            <a:r>
              <a:rPr lang="en-US" sz="1088">
                <a:solidFill>
                  <a:srgbClr val="5C6D7D"/>
                </a:solidFill>
                <a:latin typeface="Microsoft YaHei"/>
                <a:ea typeface="Microsoft YaHei"/>
              </a:rPr>
              <a:t> is</a:t>
            </a:r>
            <a:endParaRPr/>
          </a:p>
        </p:txBody>
      </p:sp>
      <p:sp>
        <p:nvSpPr>
          <p:cNvPr id="151" name=""/>
          <p:cNvSpPr/>
          <p:nvPr/>
        </p:nvSpPr>
        <p:spPr>
          <a:xfrm rot="0" flipH="0" flipV="0">
            <a:off x="609600" y="2466975"/>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152" name=""/>
          <p:cNvSpPr/>
          <p:nvPr/>
        </p:nvSpPr>
        <p:spPr>
          <a:xfrm rot="0" flipH="0" flipV="0">
            <a:off x="609600" y="2486025"/>
            <a:ext cx="209550" cy="209550"/>
          </a:xfrm>
          <a:prstGeom prst="roundRect">
            <a:avLst>
              <a:gd name="adj" fmla="val 50000"/>
            </a:avLst>
          </a:prstGeom>
          <a:solidFill>
            <a:srgbClr val="2B6B6F"/>
          </a:solidFill>
          <a:ln/>
        </p:spPr>
        <p:txBody>
          <a:bodyPr/>
          <a:p/>
        </p:txBody>
      </p:sp>
      <p:sp>
        <p:nvSpPr>
          <p:cNvPr id="153" name="" descr="{&quot;isTemplate&quot;:true,&quot;type&quot;:&quot;text&quot;}"/>
          <p:cNvSpPr txBox="1"/>
          <p:nvPr/>
        </p:nvSpPr>
        <p:spPr>
          <a:xfrm rot="0" flipH="0" flipV="0">
            <a:off x="676275" y="2514600"/>
            <a:ext cx="76200" cy="152400"/>
          </a:xfrm>
          <a:prstGeom prst="rect"/>
        </p:spPr>
        <p:txBody>
          <a:bodyPr wrap="none" lIns="0" tIns="0" rIns="0" bIns="0"/>
          <a:p>
            <a:pPr>
              <a:lnSpc>
                <a:spcPct val="100000"/>
              </a:lnSpc>
            </a:pPr>
            <a:r>
              <a:rPr lang="en-US" sz="975">
                <a:solidFill>
                  <a:srgbClr val="FFFFFF"/>
                </a:solidFill>
                <a:latin typeface="Microsoft YaHei"/>
                <a:ea typeface="Microsoft YaHei"/>
              </a:rPr>
              <a:t>2</a:t>
            </a:r>
            <a:endParaRPr/>
          </a:p>
        </p:txBody>
      </p:sp>
      <p:sp>
        <p:nvSpPr>
          <p:cNvPr id="154" name="" descr="{&quot;isTemplate&quot;:true,&quot;type&quot;:&quot;text&quot;}"/>
          <p:cNvSpPr txBox="1"/>
          <p:nvPr/>
        </p:nvSpPr>
        <p:spPr>
          <a:xfrm rot="0" flipH="0" flipV="0">
            <a:off x="933450" y="2466975"/>
            <a:ext cx="3409950" cy="190500"/>
          </a:xfrm>
          <a:prstGeom prst="rect"/>
        </p:spPr>
        <p:txBody>
          <a:bodyPr wrap="none" lIns="0" tIns="0" rIns="0" bIns="0"/>
          <a:p>
            <a:pPr>
              <a:lnSpc>
                <a:spcPct val="100000"/>
              </a:lnSpc>
            </a:pPr>
            <a:r>
              <a:rPr lang="en-US" sz="1238" b="1">
                <a:solidFill>
                  <a:srgbClr val="C0392B"/>
                </a:solidFill>
                <a:latin typeface="Georgia"/>
                <a:ea typeface="Georgia"/>
              </a:rPr>
              <a:t>not only…but also…</a:t>
            </a:r>
            <a:endParaRPr/>
          </a:p>
        </p:txBody>
      </p:sp>
      <p:sp>
        <p:nvSpPr>
          <p:cNvPr id="155" name="" descr="{&quot;isTemplate&quot;:true,&quot;type&quot;:&quot;text&quot;}"/>
          <p:cNvSpPr txBox="1"/>
          <p:nvPr/>
        </p:nvSpPr>
        <p:spPr>
          <a:xfrm rot="0" flipH="0" flipV="0">
            <a:off x="933450" y="2686050"/>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递进结构，前后词性要平行</a:t>
            </a:r>
            <a:endParaRPr/>
          </a:p>
        </p:txBody>
      </p:sp>
      <p:sp>
        <p:nvSpPr>
          <p:cNvPr id="156" name=""/>
          <p:cNvSpPr/>
          <p:nvPr/>
        </p:nvSpPr>
        <p:spPr>
          <a:xfrm rot="0" flipH="0" flipV="0">
            <a:off x="609600" y="3276600"/>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157" name=""/>
          <p:cNvSpPr/>
          <p:nvPr/>
        </p:nvSpPr>
        <p:spPr>
          <a:xfrm rot="0" flipH="0" flipV="0">
            <a:off x="609600" y="3295650"/>
            <a:ext cx="209550" cy="209550"/>
          </a:xfrm>
          <a:prstGeom prst="roundRect">
            <a:avLst>
              <a:gd name="adj" fmla="val 50000"/>
            </a:avLst>
          </a:prstGeom>
          <a:solidFill>
            <a:srgbClr val="2B6B6F"/>
          </a:solidFill>
          <a:ln/>
        </p:spPr>
        <p:txBody>
          <a:bodyPr/>
          <a:p/>
        </p:txBody>
      </p:sp>
      <p:sp>
        <p:nvSpPr>
          <p:cNvPr id="158" name="" descr="{&quot;isTemplate&quot;:true,&quot;type&quot;:&quot;text&quot;}"/>
          <p:cNvSpPr txBox="1"/>
          <p:nvPr/>
        </p:nvSpPr>
        <p:spPr>
          <a:xfrm rot="0" flipH="0" flipV="0">
            <a:off x="676275" y="3324225"/>
            <a:ext cx="76200" cy="152400"/>
          </a:xfrm>
          <a:prstGeom prst="rect"/>
        </p:spPr>
        <p:txBody>
          <a:bodyPr wrap="none" lIns="0" tIns="0" rIns="0" bIns="0"/>
          <a:p>
            <a:pPr>
              <a:lnSpc>
                <a:spcPct val="100000"/>
              </a:lnSpc>
            </a:pPr>
            <a:r>
              <a:rPr lang="en-US" sz="975">
                <a:solidFill>
                  <a:srgbClr val="FFFFFF"/>
                </a:solidFill>
                <a:latin typeface="Microsoft YaHei"/>
                <a:ea typeface="Microsoft YaHei"/>
              </a:rPr>
              <a:t>3</a:t>
            </a:r>
            <a:endParaRPr/>
          </a:p>
        </p:txBody>
      </p:sp>
      <p:sp>
        <p:nvSpPr>
          <p:cNvPr id="159" name="" descr="{&quot;isTemplate&quot;:true,&quot;type&quot;:&quot;text&quot;}"/>
          <p:cNvSpPr txBox="1"/>
          <p:nvPr/>
        </p:nvSpPr>
        <p:spPr>
          <a:xfrm rot="0" flipH="0" flipV="0">
            <a:off x="933450" y="3276600"/>
            <a:ext cx="3409950" cy="190500"/>
          </a:xfrm>
          <a:prstGeom prst="rect"/>
        </p:spPr>
        <p:txBody>
          <a:bodyPr wrap="none" lIns="0" tIns="0" rIns="0" bIns="0"/>
          <a:p>
            <a:pPr>
              <a:lnSpc>
                <a:spcPct val="100000"/>
              </a:lnSpc>
            </a:pPr>
            <a:r>
              <a:rPr lang="en-US" sz="1238" b="1">
                <a:solidFill>
                  <a:srgbClr val="C0392B"/>
                </a:solidFill>
                <a:latin typeface="Georgia"/>
                <a:ea typeface="Georgia"/>
              </a:rPr>
              <a:t>serving as a vital bond</a:t>
            </a:r>
            <a:endParaRPr/>
          </a:p>
        </p:txBody>
      </p:sp>
      <p:sp>
        <p:nvSpPr>
          <p:cNvPr id="160" name="" descr="{&quot;isTemplate&quot;:true,&quot;type&quot;:&quot;text&quot;}"/>
          <p:cNvSpPr txBox="1"/>
          <p:nvPr/>
        </p:nvSpPr>
        <p:spPr>
          <a:xfrm rot="0" flipH="0" flipV="0">
            <a:off x="933450" y="3495675"/>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分词短语收尾，避免句子碎片化</a:t>
            </a:r>
            <a:endParaRPr/>
          </a:p>
        </p:txBody>
      </p:sp>
      <p:sp>
        <p:nvSpPr>
          <p:cNvPr id="161" name=""/>
          <p:cNvSpPr/>
          <p:nvPr/>
        </p:nvSpPr>
        <p:spPr>
          <a:xfrm rot="0" flipH="0" flipV="0">
            <a:off x="609600" y="4086225"/>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162" name=""/>
          <p:cNvSpPr/>
          <p:nvPr/>
        </p:nvSpPr>
        <p:spPr>
          <a:xfrm rot="0" flipH="0" flipV="0">
            <a:off x="609600" y="4105275"/>
            <a:ext cx="209550" cy="209550"/>
          </a:xfrm>
          <a:prstGeom prst="roundRect">
            <a:avLst>
              <a:gd name="adj" fmla="val 50000"/>
            </a:avLst>
          </a:prstGeom>
          <a:solidFill>
            <a:srgbClr val="2B6B6F"/>
          </a:solidFill>
          <a:ln/>
        </p:spPr>
        <p:txBody>
          <a:bodyPr/>
          <a:p/>
        </p:txBody>
      </p:sp>
      <p:sp>
        <p:nvSpPr>
          <p:cNvPr id="163" name="" descr="{&quot;isTemplate&quot;:true,&quot;type&quot;:&quot;text&quot;}"/>
          <p:cNvSpPr txBox="1"/>
          <p:nvPr/>
        </p:nvSpPr>
        <p:spPr>
          <a:xfrm rot="0" flipH="0" flipV="0">
            <a:off x="676275" y="4133850"/>
            <a:ext cx="76200" cy="152400"/>
          </a:xfrm>
          <a:prstGeom prst="rect"/>
        </p:spPr>
        <p:txBody>
          <a:bodyPr wrap="none" lIns="0" tIns="0" rIns="0" bIns="0"/>
          <a:p>
            <a:pPr>
              <a:lnSpc>
                <a:spcPct val="100000"/>
              </a:lnSpc>
            </a:pPr>
            <a:r>
              <a:rPr lang="en-US" sz="975">
                <a:solidFill>
                  <a:srgbClr val="FFFFFF"/>
                </a:solidFill>
                <a:latin typeface="Microsoft YaHei"/>
                <a:ea typeface="Microsoft YaHei"/>
              </a:rPr>
              <a:t>4</a:t>
            </a:r>
            <a:endParaRPr/>
          </a:p>
        </p:txBody>
      </p:sp>
      <p:sp>
        <p:nvSpPr>
          <p:cNvPr id="164" name="" descr="{&quot;isTemplate&quot;:true,&quot;type&quot;:&quot;text&quot;}"/>
          <p:cNvSpPr txBox="1"/>
          <p:nvPr/>
        </p:nvSpPr>
        <p:spPr>
          <a:xfrm rot="0" flipH="0" flipV="0">
            <a:off x="933450" y="4086225"/>
            <a:ext cx="3409950" cy="190500"/>
          </a:xfrm>
          <a:prstGeom prst="rect"/>
        </p:spPr>
        <p:txBody>
          <a:bodyPr wrap="none" lIns="0" tIns="0" rIns="0" bIns="0"/>
          <a:p>
            <a:pPr>
              <a:lnSpc>
                <a:spcPct val="100000"/>
              </a:lnSpc>
            </a:pPr>
            <a:r>
              <a:rPr lang="en-US" sz="1238" b="1">
                <a:solidFill>
                  <a:srgbClr val="C0392B"/>
                </a:solidFill>
                <a:latin typeface="Georgia"/>
                <a:ea typeface="Georgia"/>
              </a:rPr>
              <a:t>a carefully chosen gift</a:t>
            </a:r>
            <a:endParaRPr/>
          </a:p>
        </p:txBody>
      </p:sp>
      <p:sp>
        <p:nvSpPr>
          <p:cNvPr id="165" name="" descr="{&quot;isTemplate&quot;:true,&quot;type&quot;:&quot;text&quot;}"/>
          <p:cNvSpPr txBox="1"/>
          <p:nvPr/>
        </p:nvSpPr>
        <p:spPr>
          <a:xfrm rot="0" flipH="0" flipV="0">
            <a:off x="933450" y="4305300"/>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过去分词前置＋定语从句后置</a:t>
            </a:r>
            <a:endParaRPr/>
          </a:p>
        </p:txBody>
      </p:sp>
      <p:sp>
        <p:nvSpPr>
          <p:cNvPr id="166" name=""/>
          <p:cNvSpPr/>
          <p:nvPr/>
        </p:nvSpPr>
        <p:spPr>
          <a:xfrm rot="0" flipH="0" flipV="0">
            <a:off x="609600" y="4905375"/>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167" name=""/>
          <p:cNvSpPr/>
          <p:nvPr/>
        </p:nvSpPr>
        <p:spPr>
          <a:xfrm rot="0" flipH="0" flipV="0">
            <a:off x="609600" y="4924425"/>
            <a:ext cx="209550" cy="209550"/>
          </a:xfrm>
          <a:prstGeom prst="roundRect">
            <a:avLst>
              <a:gd name="adj" fmla="val 50000"/>
            </a:avLst>
          </a:prstGeom>
          <a:solidFill>
            <a:srgbClr val="2B6B6F"/>
          </a:solidFill>
          <a:ln/>
        </p:spPr>
        <p:txBody>
          <a:bodyPr/>
          <a:p/>
        </p:txBody>
      </p:sp>
      <p:sp>
        <p:nvSpPr>
          <p:cNvPr id="168" name="" descr="{&quot;isTemplate&quot;:true,&quot;type&quot;:&quot;text&quot;}"/>
          <p:cNvSpPr txBox="1"/>
          <p:nvPr/>
        </p:nvSpPr>
        <p:spPr>
          <a:xfrm rot="0" flipH="0" flipV="0">
            <a:off x="676275" y="4953000"/>
            <a:ext cx="76200" cy="152400"/>
          </a:xfrm>
          <a:prstGeom prst="rect"/>
        </p:spPr>
        <p:txBody>
          <a:bodyPr wrap="none" lIns="0" tIns="0" rIns="0" bIns="0"/>
          <a:p>
            <a:pPr>
              <a:lnSpc>
                <a:spcPct val="100000"/>
              </a:lnSpc>
            </a:pPr>
            <a:r>
              <a:rPr lang="en-US" sz="975">
                <a:solidFill>
                  <a:srgbClr val="FFFFFF"/>
                </a:solidFill>
                <a:latin typeface="Microsoft YaHei"/>
                <a:ea typeface="Microsoft YaHei"/>
              </a:rPr>
              <a:t>5</a:t>
            </a:r>
            <a:endParaRPr/>
          </a:p>
        </p:txBody>
      </p:sp>
      <p:sp>
        <p:nvSpPr>
          <p:cNvPr id="169" name="" descr="{&quot;isTemplate&quot;:true,&quot;type&quot;:&quot;text&quot;}"/>
          <p:cNvSpPr txBox="1"/>
          <p:nvPr/>
        </p:nvSpPr>
        <p:spPr>
          <a:xfrm rot="0" flipH="0" flipV="0">
            <a:off x="933450" y="4905375"/>
            <a:ext cx="3409950" cy="190500"/>
          </a:xfrm>
          <a:prstGeom prst="rect"/>
        </p:spPr>
        <p:txBody>
          <a:bodyPr wrap="none" lIns="0" tIns="0" rIns="0" bIns="0"/>
          <a:p>
            <a:pPr>
              <a:lnSpc>
                <a:spcPct val="100000"/>
              </a:lnSpc>
            </a:pPr>
            <a:r>
              <a:rPr lang="en-US" sz="1238" b="1">
                <a:solidFill>
                  <a:srgbClr val="C0392B"/>
                </a:solidFill>
                <a:latin typeface="Georgia"/>
                <a:ea typeface="Georgia"/>
              </a:rPr>
              <a:t>Following the tradition of…</a:t>
            </a:r>
            <a:endParaRPr/>
          </a:p>
        </p:txBody>
      </p:sp>
      <p:sp>
        <p:nvSpPr>
          <p:cNvPr id="170" name="" descr="{&quot;isTemplate&quot;:true,&quot;type&quot;:&quot;text&quot;}"/>
          <p:cNvSpPr txBox="1"/>
          <p:nvPr/>
        </p:nvSpPr>
        <p:spPr>
          <a:xfrm rot="0" flipH="0" flipV="0">
            <a:off x="933450" y="5124450"/>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现在分词作状语，交代“遵循传统”</a:t>
            </a:r>
            <a:endParaRPr/>
          </a:p>
        </p:txBody>
      </p:sp>
      <p:sp>
        <p:nvSpPr>
          <p:cNvPr id="171" name=""/>
          <p:cNvSpPr/>
          <p:nvPr/>
        </p:nvSpPr>
        <p:spPr>
          <a:xfrm rot="0" flipH="0" flipV="0">
            <a:off x="609600" y="5715000"/>
            <a:ext cx="3733800" cy="581025"/>
          </a:xfrm>
          <a:custGeom>
            <a:pathLst>
              <a:path w="392" h="61">
                <a:moveTo>
                  <a:pt x="0" y="60"/>
                </a:moveTo>
                <a:lnTo>
                  <a:pt x="392" y="60"/>
                </a:lnTo>
                <a:lnTo>
                  <a:pt x="392" y="61"/>
                </a:lnTo>
                <a:lnTo>
                  <a:pt x="0" y="61"/>
                </a:lnTo>
                <a:close/>
              </a:path>
            </a:pathLst>
          </a:custGeom>
          <a:solidFill>
            <a:srgbClr val="E8F1F0"/>
          </a:solidFill>
          <a:ln/>
        </p:spPr>
        <p:txBody>
          <a:bodyPr/>
          <a:p/>
        </p:txBody>
      </p:sp>
      <p:sp>
        <p:nvSpPr>
          <p:cNvPr id="172" name=""/>
          <p:cNvSpPr/>
          <p:nvPr/>
        </p:nvSpPr>
        <p:spPr>
          <a:xfrm rot="0" flipH="0" flipV="0">
            <a:off x="609600" y="5734050"/>
            <a:ext cx="209550" cy="209550"/>
          </a:xfrm>
          <a:prstGeom prst="roundRect">
            <a:avLst>
              <a:gd name="adj" fmla="val 50000"/>
            </a:avLst>
          </a:prstGeom>
          <a:solidFill>
            <a:srgbClr val="2B6B6F"/>
          </a:solidFill>
          <a:ln/>
        </p:spPr>
        <p:txBody>
          <a:bodyPr/>
          <a:p/>
        </p:txBody>
      </p:sp>
      <p:sp>
        <p:nvSpPr>
          <p:cNvPr id="173" name="" descr="{&quot;isTemplate&quot;:true,&quot;type&quot;:&quot;text&quot;}"/>
          <p:cNvSpPr txBox="1"/>
          <p:nvPr/>
        </p:nvSpPr>
        <p:spPr>
          <a:xfrm rot="0" flipH="0" flipV="0">
            <a:off x="676275" y="5762625"/>
            <a:ext cx="76200" cy="152400"/>
          </a:xfrm>
          <a:prstGeom prst="rect"/>
        </p:spPr>
        <p:txBody>
          <a:bodyPr wrap="none" lIns="0" tIns="0" rIns="0" bIns="0"/>
          <a:p>
            <a:pPr>
              <a:lnSpc>
                <a:spcPct val="100000"/>
              </a:lnSpc>
            </a:pPr>
            <a:r>
              <a:rPr lang="en-US" sz="975">
                <a:solidFill>
                  <a:srgbClr val="FFFFFF"/>
                </a:solidFill>
                <a:latin typeface="Microsoft YaHei"/>
                <a:ea typeface="Microsoft YaHei"/>
              </a:rPr>
              <a:t>6</a:t>
            </a:r>
            <a:endParaRPr/>
          </a:p>
        </p:txBody>
      </p:sp>
      <p:sp>
        <p:nvSpPr>
          <p:cNvPr id="174" name="" descr="{&quot;isTemplate&quot;:true,&quot;type&quot;:&quot;text&quot;}"/>
          <p:cNvSpPr txBox="1"/>
          <p:nvPr/>
        </p:nvSpPr>
        <p:spPr>
          <a:xfrm rot="0" flipH="0" flipV="0">
            <a:off x="933450" y="5715000"/>
            <a:ext cx="3409950" cy="190500"/>
          </a:xfrm>
          <a:prstGeom prst="rect"/>
        </p:spPr>
        <p:txBody>
          <a:bodyPr wrap="none" lIns="0" tIns="0" rIns="0" bIns="0"/>
          <a:p>
            <a:pPr>
              <a:lnSpc>
                <a:spcPct val="100000"/>
              </a:lnSpc>
            </a:pPr>
            <a:r>
              <a:rPr lang="en-US" sz="1238" b="1">
                <a:solidFill>
                  <a:srgbClr val="C0392B"/>
                </a:solidFill>
                <a:latin typeface="Georgia"/>
                <a:ea typeface="Georgia"/>
              </a:rPr>
              <a:t>in due course</a:t>
            </a:r>
            <a:endParaRPr/>
          </a:p>
        </p:txBody>
      </p:sp>
      <p:sp>
        <p:nvSpPr>
          <p:cNvPr id="175" name="" descr="{&quot;isTemplate&quot;:true,&quot;type&quot;:&quot;text&quot;}"/>
          <p:cNvSpPr txBox="1"/>
          <p:nvPr/>
        </p:nvSpPr>
        <p:spPr>
          <a:xfrm rot="0" flipH="0" flipV="0">
            <a:off x="933450" y="5934075"/>
            <a:ext cx="3409950" cy="247650"/>
          </a:xfrm>
          <a:prstGeom prst="rect"/>
        </p:spPr>
        <p:txBody>
          <a:bodyPr wrap="none" lIns="0" tIns="0" rIns="0" bIns="0"/>
          <a:p>
            <a:pPr>
              <a:lnSpc>
                <a:spcPct val="145000"/>
              </a:lnSpc>
            </a:pPr>
            <a:r>
              <a:rPr lang="zh-CN" sz="1088">
                <a:solidFill>
                  <a:srgbClr val="5C6D7D"/>
                </a:solidFill>
                <a:latin typeface="Microsoft YaHei"/>
                <a:ea typeface="Microsoft YaHei"/>
              </a:rPr>
              <a:t>“适时”，也可用</a:t>
            </a:r>
            <a:r>
              <a:rPr lang="en-US" sz="1088">
                <a:solidFill>
                  <a:srgbClr val="5C6D7D"/>
                </a:solidFill>
                <a:latin typeface="Microsoft YaHei"/>
                <a:ea typeface="Microsoft YaHei"/>
              </a:rPr>
              <a:t> at a proper time</a:t>
            </a:r>
            <a:endParaRPr/>
          </a:p>
        </p:txBody>
      </p:sp>
      <p:sp>
        <p:nvSpPr>
          <p:cNvPr id="176" name=""/>
          <p:cNvSpPr/>
          <p:nvPr/>
        </p:nvSpPr>
        <p:spPr>
          <a:xfrm rot="0" flipH="0" flipV="0">
            <a:off x="4648200" y="1162050"/>
            <a:ext cx="6934200" cy="5124450"/>
          </a:xfrm>
          <a:prstGeom prst="roundRect">
            <a:avLst>
              <a:gd name="adj" fmla="val 1859"/>
            </a:avLst>
          </a:prstGeom>
          <a:solidFill>
            <a:srgbClr val="F7FBFA"/>
          </a:solidFill>
          <a:ln/>
        </p:spPr>
        <p:txBody>
          <a:bodyPr/>
          <a:p/>
        </p:txBody>
      </p:sp>
      <p:sp>
        <p:nvSpPr>
          <p:cNvPr id="177" name=""/>
          <p:cNvSpPr/>
          <p:nvPr/>
        </p:nvSpPr>
        <p:spPr>
          <a:xfrm rot="0" flipH="0" flipV="0">
            <a:off x="4648200" y="1162050"/>
            <a:ext cx="6934200" cy="5124450"/>
          </a:xfrm>
          <a:custGeom>
            <a:pathLst>
              <a:path w="728" h="538">
                <a:moveTo>
                  <a:pt x="718" y="538"/>
                </a:moveTo>
                <a:cubicBezTo>
                  <a:pt x="721" y="538"/>
                  <a:pt x="723" y="536"/>
                  <a:pt x="723" y="533"/>
                </a:cubicBezTo>
                <a:lnTo>
                  <a:pt x="723" y="5"/>
                </a:lnTo>
                <a:cubicBezTo>
                  <a:pt x="723" y="3"/>
                  <a:pt x="721" y="1"/>
                  <a:pt x="719" y="0"/>
                </a:cubicBezTo>
                <a:cubicBezTo>
                  <a:pt x="724" y="1"/>
                  <a:pt x="728" y="5"/>
                  <a:pt x="728" y="10"/>
                </a:cubicBezTo>
                <a:lnTo>
                  <a:pt x="728" y="528"/>
                </a:lnTo>
                <a:cubicBezTo>
                  <a:pt x="728" y="533"/>
                  <a:pt x="724" y="538"/>
                  <a:pt x="718" y="538"/>
                </a:cubicBezTo>
                <a:close/>
              </a:path>
            </a:pathLst>
          </a:custGeom>
          <a:solidFill>
            <a:srgbClr val="2B6B6F"/>
          </a:solidFill>
          <a:ln/>
        </p:spPr>
        <p:txBody>
          <a:bodyPr/>
          <a:p/>
        </p:txBody>
      </p:sp>
      <p:sp>
        <p:nvSpPr>
          <p:cNvPr id="178" name="" descr="{&quot;isTemplate&quot;:true,&quot;type&quot;:&quot;text&quot;}"/>
          <p:cNvSpPr txBox="1"/>
          <p:nvPr/>
        </p:nvSpPr>
        <p:spPr>
          <a:xfrm rot="0" flipH="0" flipV="0">
            <a:off x="4914900" y="1762125"/>
            <a:ext cx="6353175" cy="171450"/>
          </a:xfrm>
          <a:prstGeom prst="rect"/>
        </p:spPr>
        <p:txBody>
          <a:bodyPr wrap="none" lIns="0" tIns="0" rIns="0" bIns="0"/>
          <a:p>
            <a:pPr algn="r">
              <a:lnSpc>
                <a:spcPct val="100000"/>
              </a:lnSpc>
            </a:pPr>
            <a:r>
              <a:rPr lang="en-US" sz="1125" spc="225">
                <a:solidFill>
                  <a:srgbClr val="5C6D7D"/>
                </a:solidFill>
                <a:latin typeface="Microsoft YaHei"/>
                <a:ea typeface="Microsoft YaHei"/>
              </a:rPr>
              <a:t>REFERENCE VERSION</a:t>
            </a:r>
            <a:endParaRPr/>
          </a:p>
        </p:txBody>
      </p:sp>
      <p:sp>
        <p:nvSpPr>
          <p:cNvPr id="179" name="" descr="{&quot;isTemplate&quot;:true,&quot;type&quot;:&quot;text&quot;}"/>
          <p:cNvSpPr txBox="1"/>
          <p:nvPr/>
        </p:nvSpPr>
        <p:spPr>
          <a:xfrm rot="0" flipH="0" flipV="0">
            <a:off x="4914900" y="2066925"/>
            <a:ext cx="6353175" cy="3629025"/>
          </a:xfrm>
          <a:prstGeom prst="rect"/>
        </p:spPr>
        <p:txBody>
          <a:bodyPr wrap="square" lIns="0" tIns="0" rIns="0" bIns="0">
            <a:normAutofit/>
          </a:bodyPr>
          <a:p>
            <a:pPr>
              <a:lnSpc>
                <a:spcPct val="172000"/>
              </a:lnSpc>
            </a:pPr>
            <a:r>
              <a:rPr lang="en-US" sz="1538">
                <a:solidFill>
                  <a:srgbClr val="22303C"/>
                </a:solidFill>
                <a:latin typeface="Georgia"/>
                <a:ea typeface="Georgia"/>
              </a:rPr>
              <a:t>In traditional Chinese culture, </a:t>
            </a:r>
            <a:r>
              <a:rPr lang="en-US" sz="1538">
                <a:solidFill>
                  <a:srgbClr val="C0392B"/>
                </a:solidFill>
                <a:latin typeface="Georgia"/>
                <a:ea typeface="Georgia"/>
              </a:rPr>
              <a:t>exchanging gifts</a:t>
            </a:r>
            <a:r>
              <a:rPr lang="en-US" sz="1538">
                <a:solidFill>
                  <a:srgbClr val="22303C"/>
                </a:solidFill>
                <a:latin typeface="Georgia"/>
                <a:ea typeface="Georgia"/>
              </a:rPr>
              <a:t> among relatives and friends is an important etiquette in interpersonal communication. Gift-giving is </a:t>
            </a:r>
            <a:r>
              <a:rPr lang="en-US" sz="1538">
                <a:solidFill>
                  <a:srgbClr val="C0392B"/>
                </a:solidFill>
                <a:latin typeface="Georgia"/>
                <a:ea typeface="Georgia"/>
              </a:rPr>
              <a:t>not only</a:t>
            </a:r>
            <a:r>
              <a:rPr lang="en-US" sz="1538">
                <a:solidFill>
                  <a:srgbClr val="22303C"/>
                </a:solidFill>
                <a:latin typeface="Georgia"/>
                <a:ea typeface="Georgia"/>
              </a:rPr>
              <a:t> a material offering, </a:t>
            </a:r>
            <a:r>
              <a:rPr lang="en-US" sz="1538">
                <a:solidFill>
                  <a:srgbClr val="C0392B"/>
                </a:solidFill>
                <a:latin typeface="Georgia"/>
                <a:ea typeface="Georgia"/>
              </a:rPr>
              <a:t>but also</a:t>
            </a:r>
            <a:r>
              <a:rPr lang="en-US" sz="1538">
                <a:solidFill>
                  <a:srgbClr val="22303C"/>
                </a:solidFill>
                <a:latin typeface="Georgia"/>
                <a:ea typeface="Georgia"/>
              </a:rPr>
              <a:t> an expression of affection, </a:t>
            </a:r>
            <a:r>
              <a:rPr lang="en-US" sz="1538">
                <a:solidFill>
                  <a:srgbClr val="C0392B"/>
                </a:solidFill>
                <a:latin typeface="Georgia"/>
                <a:ea typeface="Georgia"/>
              </a:rPr>
              <a:t>serving as</a:t>
            </a:r>
            <a:r>
              <a:rPr lang="en-US" sz="1538">
                <a:solidFill>
                  <a:srgbClr val="22303C"/>
                </a:solidFill>
                <a:latin typeface="Georgia"/>
                <a:ea typeface="Georgia"/>
              </a:rPr>
              <a:t> a vital bond sustaining interpersonal relationships. A </a:t>
            </a:r>
            <a:r>
              <a:rPr lang="en-US" sz="1538">
                <a:solidFill>
                  <a:srgbClr val="C0392B"/>
                </a:solidFill>
                <a:latin typeface="Georgia"/>
                <a:ea typeface="Georgia"/>
              </a:rPr>
              <a:t>carefully chosen</a:t>
            </a:r>
            <a:r>
              <a:rPr lang="en-US" sz="1538">
                <a:solidFill>
                  <a:srgbClr val="22303C"/>
                </a:solidFill>
                <a:latin typeface="Georgia"/>
                <a:ea typeface="Georgia"/>
              </a:rPr>
              <a:t> gift that caters to the recipient's preferences can often deepen mutual affection between both parties. </a:t>
            </a:r>
            <a:r>
              <a:rPr lang="en-US" sz="1538">
                <a:solidFill>
                  <a:srgbClr val="C0392B"/>
                </a:solidFill>
                <a:latin typeface="Georgia"/>
                <a:ea typeface="Georgia"/>
              </a:rPr>
              <a:t>Following the tradition of</a:t>
            </a:r>
            <a:r>
              <a:rPr lang="en-US" sz="1538">
                <a:solidFill>
                  <a:srgbClr val="22303C"/>
                </a:solidFill>
                <a:latin typeface="Georgia"/>
                <a:ea typeface="Georgia"/>
              </a:rPr>
              <a:t> mutually exchanging courtesies, Chinese people express gratitude upon receiving gifts and return presents </a:t>
            </a:r>
            <a:r>
              <a:rPr lang="en-US" sz="1538">
                <a:solidFill>
                  <a:srgbClr val="C0392B"/>
                </a:solidFill>
                <a:latin typeface="Georgia"/>
                <a:ea typeface="Georgia"/>
              </a:rPr>
              <a:t>in due course</a:t>
            </a:r>
            <a:r>
              <a:rPr lang="en-US" sz="1538">
                <a:solidFill>
                  <a:srgbClr val="22303C"/>
                </a:solidFill>
                <a:latin typeface="Georgia"/>
                <a:ea typeface="Georgia"/>
              </a:rPr>
              <a:t> to promote harmonious mutual relations.</a:t>
            </a:r>
            <a:endParaRPr/>
          </a:p>
        </p:txBody>
      </p:sp>
      <p:sp>
        <p:nvSpPr>
          <p:cNvPr id="180"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181"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16 / 19</a:t>
            </a:r>
            <a:endParaRPr/>
          </a:p>
        </p:txBody>
      </p:sp>
    </p:spTree>
  </p:cSld>
</p:sld>
</file>

<file path=ppt/slides/slide17.xml><?xml version="1.0" encoding="utf-8"?>
<p:sld xmlns:p="http://schemas.openxmlformats.org/presentationml/2006/main" xmlns:a="http://schemas.openxmlformats.org/drawingml/2006/main">
  <p:cSld>
    <p:spTree>
      <p:nvGrpSpPr>
        <p:cNvPr id="182" name="" descr="&lt;Slide style={{ width: 1280, height: 720, padding: '20px 64px', background: '#FFFFFF', flexDirection: 'column' }}&gt;&#10;  &lt;Box style={{ height: 96, flexDirection: 'column', justifyContent: 'center' }}&gt;&#10;    &lt;Text style={{ fontSize: 34, fontWeight: 'bold', color: '#22303C' }}&gt;真题二 · 逐句解析&lt;/Text&gt;&#10;    &lt;Box style={{ width: 64, height: 5, background: '#2B6B6F', marginTop: 10 }} /&gt;&#10;  &lt;/Box&gt;&#10;  &lt;Box style={{ flex: 1, flexDirection: 'row', gap: 40, paddingTop: 6 }}&gt;&#10;    &lt;Box style={{ width: 290, flexDirection: 'column', justifyContent: 'space-between' }}&gt;&#10;      &lt;Box style={{ background: '#E8F1F0', borderRadius: 12, padding: '20px 22px' }}&gt;&#10;        &lt;Text style={{ fontSize: 22, fontWeight: 'bold', color: '#2B6B6F' }}&gt;双定语分工&lt;/Text&gt;&#10;        &lt;Text style={{ fontSize: 17, color: '#22303C', lineHeight: 1.7, marginTop: 12 }}&gt;&#10;          汉语两个定语都&lt;span style={{ fontWeight: 'bold', color: '#C0392B' }}&gt;前置&lt;/span&gt;，&lt;br /&gt;&#10;          英语要拆成：&lt;br /&gt;&#10;          短的用&lt;span style={{ fontWeight: 'bold', color: '#C0392B' }}&gt;过去分词&lt;/span&gt;前置，&lt;br /&gt;&#10;          长的用&lt;span style={{ fontWeight: 'bold', color: '#C0392B' }}&gt;定语从句&lt;/span&gt;后置。&#10;        &lt;/Text&gt;&#10;      &lt;/Box&gt;&#10;      &lt;Box style={{ border: '1px solid #E8F1F0', borderRadius: 12, padding: '16px 20px' }}&gt;&#10;        &lt;Text style={{ fontSize: 15, color: '#5C6D7D', lineHeight: 1.65 }}&gt;&#10;          “物质的馈赠”译 a material offering，不要逐字处理成 material giving——offer / offering 本身就含“馈赠”。&#10;        &lt;/Text&gt;&#10;      &lt;/Box&gt;&#10;    &lt;/Box&gt;&#10;    &lt;Box style={{ flex: 1, flexDirection: 'column', justifyContent: 'space-between' }}&gt;&#10;      {[&#10;        { n: '①', c: '“互赠礼物”作主语 → 动名词 exchanging gifts（among relatives and friends），谓语用单数 is', e: 'exchanging gifts among relatives and friends is an important etiquette…' },&#10;        { n: '②', c: '“不仅是……更是……” → not only…but also…，前后要平行（a material offering ↔ an expression of affection）；“纽带”用分词后置', e: '…not only a material offering, but also an expression of affection, serving as a vital bond…' },&#10;        { n: '③', c: '“精心挑选的”过去分词前置；“符合接受者喜好的”定语从句后置', e: 'A carefully chosen gift that caters to the recipient\u2019s preferences…' },&#10;        { n: '④', c: '“礼尚往来”照用括号注释；“适时”in due course；“增进融洽关系”用 to promote…表目的', e: '…express gratitude upon receiving gifts and return presents in due course to promote harmonious mutual relations' },&#10;      ].map((s, i) =&gt; (&#10;        &lt;Box key={i} style={{ flexDirection: 'row', gap: 16, alignItems: 'flex-start', borderBottom: i &lt; 3 ? '1px solid #E8F1F0' : 'none', paddingBottom: 12 }}&gt;&#10;          &lt;Text style={{ fontSize: 26, fontWeight: 'bold', color: '#2B6B6F', width: 34, lineHeight: 1.3 }}&gt;{s.n}&lt;/Text&gt;&#10;          &lt;Box style={{ flexDirection: 'column', flex: 1 }}&gt;&#10;            &lt;Text style={{ fontSize: 17.5, color: '#22303C', lineHeight: 1.5 }}&gt;{s.c}&lt;/Text&gt;&#10;            &lt;Text style={{ fontSize: 15, color: '#C0392B', fontFamily: 'Georgia', marginTop: 4 }}&gt;{s.e}&lt;/Text&gt;&#10;          &lt;/Box&gt;&#10;        &lt;/Box&gt;&#10;      ))}&#10;    &lt;/Box&gt;&#10;  &lt;/Box&gt;&#10;  &lt;Box style={{ height: 40, flexDirection: 'row', justifyContent: 'space-between', alignItems: 'center' }}&gt;&#10;    &lt;Text style={{ fontSize: 14, color: '#5C6D7D' }}&gt;四级翻译真题精讲 · 张浩英语课堂&lt;/Text&gt;&#10;    &lt;Text style={{ fontSize: 14, color: '#5C6D7D' }}&gt;17 / 19&lt;/Text&gt;&#10;  &lt;/Box&gt;&#10;&lt;/Slide&gt;&#10;"/>
        <p:cNvGrpSpPr/>
        <p:nvPr/>
      </p:nvGrpSpPr>
      <p:grpSpPr>
        <a:xfrm>
          <a:off x="0" y="0"/>
          <a:ext cx="0" cy="0"/>
          <a:chOff x="0" y="0"/>
          <a:chExt cx="0" cy="0"/>
        </a:xfrm>
      </p:grpSpPr>
      <p:sp>
        <p:nvSpPr>
          <p:cNvPr id="183" name=""/>
          <p:cNvSpPr/>
          <p:nvPr/>
        </p:nvSpPr>
        <p:spPr>
          <a:xfrm rot="0" flipH="0" flipV="0">
            <a:off x="0" y="0"/>
            <a:ext cx="12192000" cy="6858000"/>
          </a:xfrm>
          <a:prstGeom prst="rect">
            <a:avLst/>
          </a:prstGeom>
          <a:solidFill>
            <a:srgbClr val="FFFFFF"/>
          </a:solidFill>
          <a:ln/>
        </p:spPr>
        <p:txBody>
          <a:bodyPr/>
          <a:p/>
        </p:txBody>
      </p:sp>
      <p:sp>
        <p:nvSpPr>
          <p:cNvPr id="184"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真题二</a:t>
            </a:r>
            <a:r>
              <a:rPr lang="en-US" sz="2550" b="1">
                <a:solidFill>
                  <a:srgbClr val="22303C"/>
                </a:solidFill>
                <a:latin typeface="Microsoft YaHei"/>
                <a:ea typeface="Microsoft YaHei"/>
              </a:rPr>
              <a:t> · </a:t>
            </a:r>
            <a:r>
              <a:rPr lang="zh-CN" sz="2550" b="1">
                <a:solidFill>
                  <a:srgbClr val="22303C"/>
                </a:solidFill>
                <a:latin typeface="Microsoft YaHei"/>
                <a:ea typeface="Microsoft YaHei"/>
              </a:rPr>
              <a:t>逐句解析</a:t>
            </a:r>
            <a:endParaRPr/>
          </a:p>
        </p:txBody>
      </p:sp>
      <p:sp>
        <p:nvSpPr>
          <p:cNvPr id="185" name=""/>
          <p:cNvSpPr/>
          <p:nvPr/>
        </p:nvSpPr>
        <p:spPr>
          <a:xfrm rot="0" flipH="0" flipV="0">
            <a:off x="609600" y="866775"/>
            <a:ext cx="609600" cy="47625"/>
          </a:xfrm>
          <a:prstGeom prst="rect">
            <a:avLst/>
          </a:prstGeom>
          <a:solidFill>
            <a:srgbClr val="2B6B6F"/>
          </a:solidFill>
          <a:ln/>
        </p:spPr>
        <p:txBody>
          <a:bodyPr/>
          <a:p/>
        </p:txBody>
      </p:sp>
      <p:sp>
        <p:nvSpPr>
          <p:cNvPr id="186" name=""/>
          <p:cNvSpPr/>
          <p:nvPr/>
        </p:nvSpPr>
        <p:spPr>
          <a:xfrm rot="0" flipH="0" flipV="0">
            <a:off x="609600" y="1162050"/>
            <a:ext cx="2762250" cy="2076450"/>
          </a:xfrm>
          <a:prstGeom prst="roundRect">
            <a:avLst>
              <a:gd name="adj" fmla="val 5505"/>
            </a:avLst>
          </a:prstGeom>
          <a:solidFill>
            <a:srgbClr val="E8F1F0"/>
          </a:solidFill>
          <a:ln/>
        </p:spPr>
        <p:txBody>
          <a:bodyPr/>
          <a:p/>
        </p:txBody>
      </p:sp>
      <p:sp>
        <p:nvSpPr>
          <p:cNvPr id="187" name="" descr="{&quot;isTemplate&quot;:true,&quot;type&quot;:&quot;text&quot;}"/>
          <p:cNvSpPr txBox="1"/>
          <p:nvPr/>
        </p:nvSpPr>
        <p:spPr>
          <a:xfrm rot="0" flipH="0" flipV="0">
            <a:off x="819150" y="1352550"/>
            <a:ext cx="2343150" cy="257175"/>
          </a:xfrm>
          <a:prstGeom prst="rect"/>
        </p:spPr>
        <p:txBody>
          <a:bodyPr wrap="none" lIns="0" tIns="0" rIns="0" bIns="0"/>
          <a:p>
            <a:pPr>
              <a:lnSpc>
                <a:spcPct val="100000"/>
              </a:lnSpc>
            </a:pPr>
            <a:r>
              <a:rPr lang="zh-CN" sz="1650" b="1">
                <a:solidFill>
                  <a:srgbClr val="2B6B6F"/>
                </a:solidFill>
                <a:latin typeface="Microsoft YaHei"/>
                <a:ea typeface="Microsoft YaHei"/>
              </a:rPr>
              <a:t>双定语分工</a:t>
            </a:r>
            <a:endParaRPr/>
          </a:p>
        </p:txBody>
      </p:sp>
      <p:sp>
        <p:nvSpPr>
          <p:cNvPr id="188" name="" descr="{&quot;isTemplate&quot;:true,&quot;type&quot;:&quot;text&quot;}"/>
          <p:cNvSpPr txBox="1"/>
          <p:nvPr/>
        </p:nvSpPr>
        <p:spPr>
          <a:xfrm rot="0" flipH="0" flipV="0">
            <a:off x="819150" y="1724025"/>
            <a:ext cx="2343150" cy="1323975"/>
          </a:xfrm>
          <a:prstGeom prst="rect"/>
        </p:spPr>
        <p:txBody>
          <a:bodyPr wrap="none" lIns="0" tIns="0" rIns="0" bIns="0"/>
          <a:p>
            <a:pPr>
              <a:lnSpc>
                <a:spcPct val="170000"/>
              </a:lnSpc>
            </a:pPr>
            <a:r>
              <a:rPr lang="zh-CN" sz="1275">
                <a:solidFill>
                  <a:srgbClr val="22303C"/>
                </a:solidFill>
                <a:latin typeface="Microsoft YaHei"/>
                <a:ea typeface="Microsoft YaHei"/>
              </a:rPr>
              <a:t>汉语两个定语都</a:t>
            </a:r>
            <a:r>
              <a:rPr lang="zh-CN" sz="1275" b="1">
                <a:solidFill>
                  <a:srgbClr val="C0392B"/>
                </a:solidFill>
                <a:latin typeface="Microsoft YaHei"/>
                <a:ea typeface="Microsoft YaHei"/>
              </a:rPr>
              <a:t>前置</a:t>
            </a:r>
            <a:r>
              <a:rPr lang="zh-CN" sz="1275">
                <a:solidFill>
                  <a:srgbClr val="22303C"/>
                </a:solidFill>
                <a:latin typeface="Microsoft YaHei"/>
                <a:ea typeface="Microsoft YaHei"/>
              </a:rPr>
              <a:t>，</a:t>
            </a:r>
            <a:endParaRPr/>
          </a:p>
          <a:p>
            <a:pPr>
              <a:lnSpc>
                <a:spcPct val="170000"/>
              </a:lnSpc>
            </a:pPr>
            <a:r>
              <a:rPr lang="zh-CN" sz="1275">
                <a:solidFill>
                  <a:srgbClr val="22303C"/>
                </a:solidFill>
                <a:latin typeface="Microsoft YaHei"/>
                <a:ea typeface="Microsoft YaHei"/>
              </a:rPr>
              <a:t>英语要拆成：</a:t>
            </a:r>
            <a:endParaRPr/>
          </a:p>
          <a:p>
            <a:pPr>
              <a:lnSpc>
                <a:spcPct val="170000"/>
              </a:lnSpc>
            </a:pPr>
            <a:r>
              <a:rPr lang="zh-CN" sz="1275">
                <a:solidFill>
                  <a:srgbClr val="22303C"/>
                </a:solidFill>
                <a:latin typeface="Microsoft YaHei"/>
                <a:ea typeface="Microsoft YaHei"/>
              </a:rPr>
              <a:t>短的用</a:t>
            </a:r>
            <a:r>
              <a:rPr lang="zh-CN" sz="1275" b="1">
                <a:solidFill>
                  <a:srgbClr val="C0392B"/>
                </a:solidFill>
                <a:latin typeface="Microsoft YaHei"/>
                <a:ea typeface="Microsoft YaHei"/>
              </a:rPr>
              <a:t>过去分词</a:t>
            </a:r>
            <a:r>
              <a:rPr lang="zh-CN" sz="1275">
                <a:solidFill>
                  <a:srgbClr val="22303C"/>
                </a:solidFill>
                <a:latin typeface="Microsoft YaHei"/>
                <a:ea typeface="Microsoft YaHei"/>
              </a:rPr>
              <a:t>前置，</a:t>
            </a:r>
            <a:endParaRPr/>
          </a:p>
          <a:p>
            <a:pPr>
              <a:lnSpc>
                <a:spcPct val="170000"/>
              </a:lnSpc>
            </a:pPr>
            <a:r>
              <a:rPr lang="zh-CN" sz="1275">
                <a:solidFill>
                  <a:srgbClr val="22303C"/>
                </a:solidFill>
                <a:latin typeface="Microsoft YaHei"/>
                <a:ea typeface="Microsoft YaHei"/>
              </a:rPr>
              <a:t>长的用</a:t>
            </a:r>
            <a:r>
              <a:rPr lang="zh-CN" sz="1275" b="1">
                <a:solidFill>
                  <a:srgbClr val="C0392B"/>
                </a:solidFill>
                <a:latin typeface="Microsoft YaHei"/>
                <a:ea typeface="Microsoft YaHei"/>
              </a:rPr>
              <a:t>定语从句</a:t>
            </a:r>
            <a:r>
              <a:rPr lang="zh-CN" sz="1275">
                <a:solidFill>
                  <a:srgbClr val="22303C"/>
                </a:solidFill>
                <a:latin typeface="Microsoft YaHei"/>
                <a:ea typeface="Microsoft YaHei"/>
              </a:rPr>
              <a:t>后置。</a:t>
            </a:r>
            <a:endParaRPr/>
          </a:p>
        </p:txBody>
      </p:sp>
      <p:sp>
        <p:nvSpPr>
          <p:cNvPr id="189" name=""/>
          <p:cNvSpPr/>
          <p:nvPr/>
        </p:nvSpPr>
        <p:spPr>
          <a:xfrm rot="0" flipH="0" flipV="0">
            <a:off x="609600" y="4848225"/>
            <a:ext cx="2762250" cy="1438275"/>
          </a:xfrm>
          <a:prstGeom prst="roundRect">
            <a:avLst>
              <a:gd name="adj" fmla="val 7947"/>
            </a:avLst>
          </a:prstGeom>
          <a:ln w="12700">
            <a:solidFill>
              <a:srgbClr val="E8F1F0"/>
            </a:solidFill>
            <a:prstDash val="solid"/>
          </a:ln>
        </p:spPr>
        <p:txBody>
          <a:bodyPr/>
          <a:p/>
        </p:txBody>
      </p:sp>
      <p:sp>
        <p:nvSpPr>
          <p:cNvPr id="190" name="" descr="{&quot;isTemplate&quot;:true,&quot;type&quot;:&quot;text&quot;}"/>
          <p:cNvSpPr txBox="1"/>
          <p:nvPr/>
        </p:nvSpPr>
        <p:spPr>
          <a:xfrm rot="0" flipH="0" flipV="0">
            <a:off x="800100" y="5000625"/>
            <a:ext cx="2381250" cy="1133475"/>
          </a:xfrm>
          <a:prstGeom prst="rect"/>
        </p:spPr>
        <p:txBody>
          <a:bodyPr wrap="square" lIns="0" tIns="0" rIns="0" bIns="0">
            <a:normAutofit/>
          </a:bodyPr>
          <a:p>
            <a:pPr>
              <a:lnSpc>
                <a:spcPct val="165000"/>
              </a:lnSpc>
            </a:pPr>
            <a:r>
              <a:rPr lang="zh-CN" sz="1125">
                <a:solidFill>
                  <a:srgbClr val="5C6D7D"/>
                </a:solidFill>
                <a:latin typeface="Microsoft YaHei"/>
                <a:ea typeface="Microsoft YaHei"/>
              </a:rPr>
              <a:t>“物质的馈赠”译</a:t>
            </a:r>
            <a:r>
              <a:rPr lang="en-US" sz="1125">
                <a:solidFill>
                  <a:srgbClr val="5C6D7D"/>
                </a:solidFill>
                <a:latin typeface="Microsoft YaHei"/>
                <a:ea typeface="Microsoft YaHei"/>
              </a:rPr>
              <a:t> a material offering</a:t>
            </a:r>
            <a:r>
              <a:rPr lang="zh-CN" sz="1125">
                <a:solidFill>
                  <a:srgbClr val="5C6D7D"/>
                </a:solidFill>
                <a:latin typeface="Microsoft YaHei"/>
                <a:ea typeface="Microsoft YaHei"/>
              </a:rPr>
              <a:t>，不要逐字处理成</a:t>
            </a:r>
            <a:r>
              <a:rPr lang="en-US" sz="1125">
                <a:solidFill>
                  <a:srgbClr val="5C6D7D"/>
                </a:solidFill>
                <a:latin typeface="Microsoft YaHei"/>
                <a:ea typeface="Microsoft YaHei"/>
              </a:rPr>
              <a:t> material giving——offer / offering </a:t>
            </a:r>
            <a:r>
              <a:rPr lang="zh-CN" sz="1125">
                <a:solidFill>
                  <a:srgbClr val="5C6D7D"/>
                </a:solidFill>
                <a:latin typeface="Microsoft YaHei"/>
                <a:ea typeface="Microsoft YaHei"/>
              </a:rPr>
              <a:t>本身就含“馈赠”。</a:t>
            </a:r>
            <a:endParaRPr/>
          </a:p>
        </p:txBody>
      </p:sp>
      <p:sp>
        <p:nvSpPr>
          <p:cNvPr id="191" name=""/>
          <p:cNvSpPr/>
          <p:nvPr/>
        </p:nvSpPr>
        <p:spPr>
          <a:xfrm rot="0" flipH="0" flipV="0">
            <a:off x="3752850" y="1162050"/>
            <a:ext cx="7829550" cy="942975"/>
          </a:xfrm>
          <a:custGeom>
            <a:pathLst>
              <a:path w="822" h="99">
                <a:moveTo>
                  <a:pt x="0" y="98"/>
                </a:moveTo>
                <a:lnTo>
                  <a:pt x="822" y="98"/>
                </a:lnTo>
                <a:lnTo>
                  <a:pt x="822" y="99"/>
                </a:lnTo>
                <a:lnTo>
                  <a:pt x="0" y="99"/>
                </a:lnTo>
                <a:close/>
              </a:path>
            </a:pathLst>
          </a:custGeom>
          <a:solidFill>
            <a:srgbClr val="E8F1F0"/>
          </a:solidFill>
          <a:ln/>
        </p:spPr>
        <p:txBody>
          <a:bodyPr/>
          <a:p/>
        </p:txBody>
      </p:sp>
      <p:sp>
        <p:nvSpPr>
          <p:cNvPr id="192" name="" descr="{&quot;isTemplate&quot;:true,&quot;type&quot;:&quot;text&quot;}"/>
          <p:cNvSpPr txBox="1"/>
          <p:nvPr/>
        </p:nvSpPr>
        <p:spPr>
          <a:xfrm rot="0" flipH="0" flipV="0">
            <a:off x="3752850" y="1162050"/>
            <a:ext cx="323850" cy="390525"/>
          </a:xfrm>
          <a:prstGeom prst="rect"/>
        </p:spPr>
        <p:txBody>
          <a:bodyPr wrap="none" lIns="0" tIns="0" rIns="0" bIns="0"/>
          <a:p>
            <a:pPr>
              <a:lnSpc>
                <a:spcPct val="130000"/>
              </a:lnSpc>
            </a:pPr>
            <a:r>
              <a:rPr sz="1950" b="1">
                <a:solidFill>
                  <a:srgbClr val="2B6B6F"/>
                </a:solidFill>
                <a:latin typeface="Microsoft YaHei"/>
                <a:ea typeface="Microsoft YaHei"/>
              </a:rPr>
              <a:t>①</a:t>
            </a:r>
            <a:endParaRPr/>
          </a:p>
        </p:txBody>
      </p:sp>
      <p:sp>
        <p:nvSpPr>
          <p:cNvPr id="193" name="" descr="{&quot;isTemplate&quot;:true,&quot;type&quot;:&quot;text&quot;}"/>
          <p:cNvSpPr txBox="1"/>
          <p:nvPr/>
        </p:nvSpPr>
        <p:spPr>
          <a:xfrm rot="0" flipH="0" flipV="0">
            <a:off x="4229100" y="1162050"/>
            <a:ext cx="7353300" cy="600075"/>
          </a:xfrm>
          <a:prstGeom prst="rect"/>
        </p:spPr>
        <p:txBody>
          <a:bodyPr wrap="square" lIns="0" tIns="0" rIns="0" bIns="0">
            <a:normAutofit/>
          </a:bodyPr>
          <a:p>
            <a:pPr>
              <a:lnSpc>
                <a:spcPct val="150000"/>
              </a:lnSpc>
            </a:pPr>
            <a:r>
              <a:rPr lang="zh-CN" sz="1313">
                <a:solidFill>
                  <a:srgbClr val="22303C"/>
                </a:solidFill>
                <a:latin typeface="Microsoft YaHei"/>
                <a:ea typeface="Microsoft YaHei"/>
              </a:rPr>
              <a:t>“互赠礼物”作主语</a:t>
            </a:r>
            <a:r>
              <a:rPr lang="en-US" sz="1313">
                <a:solidFill>
                  <a:srgbClr val="22303C"/>
                </a:solidFill>
                <a:latin typeface="Microsoft YaHei"/>
                <a:ea typeface="Microsoft YaHei"/>
              </a:rPr>
              <a:t> → </a:t>
            </a:r>
            <a:r>
              <a:rPr lang="zh-CN" sz="1313">
                <a:solidFill>
                  <a:srgbClr val="22303C"/>
                </a:solidFill>
                <a:latin typeface="Microsoft YaHei"/>
                <a:ea typeface="Microsoft YaHei"/>
              </a:rPr>
              <a:t>动名词</a:t>
            </a:r>
            <a:r>
              <a:rPr lang="en-US" sz="1313">
                <a:solidFill>
                  <a:srgbClr val="22303C"/>
                </a:solidFill>
                <a:latin typeface="Microsoft YaHei"/>
                <a:ea typeface="Microsoft YaHei"/>
              </a:rPr>
              <a:t> exchanging gifts</a:t>
            </a:r>
            <a:r>
              <a:rPr lang="zh-CN" sz="1313">
                <a:solidFill>
                  <a:srgbClr val="22303C"/>
                </a:solidFill>
                <a:latin typeface="Microsoft YaHei"/>
                <a:ea typeface="Microsoft YaHei"/>
              </a:rPr>
              <a:t>（</a:t>
            </a:r>
            <a:r>
              <a:rPr lang="en-US" sz="1313">
                <a:solidFill>
                  <a:srgbClr val="22303C"/>
                </a:solidFill>
                <a:latin typeface="Microsoft YaHei"/>
                <a:ea typeface="Microsoft YaHei"/>
              </a:rPr>
              <a:t>among relatives and friends</a:t>
            </a:r>
            <a:r>
              <a:rPr lang="zh-CN" sz="1313">
                <a:solidFill>
                  <a:srgbClr val="22303C"/>
                </a:solidFill>
                <a:latin typeface="Microsoft YaHei"/>
                <a:ea typeface="Microsoft YaHei"/>
              </a:rPr>
              <a:t>），谓语用单数</a:t>
            </a:r>
            <a:r>
              <a:rPr lang="en-US" sz="1313">
                <a:solidFill>
                  <a:srgbClr val="22303C"/>
                </a:solidFill>
                <a:latin typeface="Microsoft YaHei"/>
                <a:ea typeface="Microsoft YaHei"/>
              </a:rPr>
              <a:t> is</a:t>
            </a:r>
            <a:endParaRPr/>
          </a:p>
        </p:txBody>
      </p:sp>
      <p:sp>
        <p:nvSpPr>
          <p:cNvPr id="194" name="" descr="{&quot;isTemplate&quot;:true,&quot;type&quot;:&quot;text&quot;}"/>
          <p:cNvSpPr txBox="1"/>
          <p:nvPr/>
        </p:nvSpPr>
        <p:spPr>
          <a:xfrm rot="0" flipH="0" flipV="0">
            <a:off x="4229100" y="1800225"/>
            <a:ext cx="7353300" cy="171450"/>
          </a:xfrm>
          <a:prstGeom prst="rect"/>
        </p:spPr>
        <p:txBody>
          <a:bodyPr wrap="none" lIns="0" tIns="0" rIns="0" bIns="0"/>
          <a:p>
            <a:pPr>
              <a:lnSpc>
                <a:spcPct val="100000"/>
              </a:lnSpc>
            </a:pPr>
            <a:r>
              <a:rPr lang="en-US" sz="1125">
                <a:solidFill>
                  <a:srgbClr val="C0392B"/>
                </a:solidFill>
                <a:latin typeface="Georgia"/>
                <a:ea typeface="Georgia"/>
              </a:rPr>
              <a:t>exchanging gifts among relatives and friends is an important etiquette…</a:t>
            </a:r>
            <a:endParaRPr/>
          </a:p>
        </p:txBody>
      </p:sp>
      <p:sp>
        <p:nvSpPr>
          <p:cNvPr id="195" name=""/>
          <p:cNvSpPr/>
          <p:nvPr/>
        </p:nvSpPr>
        <p:spPr>
          <a:xfrm rot="0" flipH="0" flipV="0">
            <a:off x="3752850" y="2762250"/>
            <a:ext cx="7829550" cy="942975"/>
          </a:xfrm>
          <a:custGeom>
            <a:pathLst>
              <a:path w="822" h="99">
                <a:moveTo>
                  <a:pt x="0" y="98"/>
                </a:moveTo>
                <a:lnTo>
                  <a:pt x="822" y="98"/>
                </a:lnTo>
                <a:lnTo>
                  <a:pt x="822" y="99"/>
                </a:lnTo>
                <a:lnTo>
                  <a:pt x="0" y="99"/>
                </a:lnTo>
                <a:close/>
              </a:path>
            </a:pathLst>
          </a:custGeom>
          <a:solidFill>
            <a:srgbClr val="E8F1F0"/>
          </a:solidFill>
          <a:ln/>
        </p:spPr>
        <p:txBody>
          <a:bodyPr/>
          <a:p/>
        </p:txBody>
      </p:sp>
      <p:sp>
        <p:nvSpPr>
          <p:cNvPr id="196" name="" descr="{&quot;isTemplate&quot;:true,&quot;type&quot;:&quot;text&quot;}"/>
          <p:cNvSpPr txBox="1"/>
          <p:nvPr/>
        </p:nvSpPr>
        <p:spPr>
          <a:xfrm rot="0" flipH="0" flipV="0">
            <a:off x="3752850" y="2762250"/>
            <a:ext cx="323850" cy="390525"/>
          </a:xfrm>
          <a:prstGeom prst="rect"/>
        </p:spPr>
        <p:txBody>
          <a:bodyPr wrap="none" lIns="0" tIns="0" rIns="0" bIns="0"/>
          <a:p>
            <a:pPr>
              <a:lnSpc>
                <a:spcPct val="130000"/>
              </a:lnSpc>
            </a:pPr>
            <a:r>
              <a:rPr sz="1950" b="1">
                <a:solidFill>
                  <a:srgbClr val="2B6B6F"/>
                </a:solidFill>
                <a:latin typeface="Microsoft YaHei"/>
                <a:ea typeface="Microsoft YaHei"/>
              </a:rPr>
              <a:t>②</a:t>
            </a:r>
            <a:endParaRPr/>
          </a:p>
        </p:txBody>
      </p:sp>
      <p:sp>
        <p:nvSpPr>
          <p:cNvPr id="197" name="" descr="{&quot;isTemplate&quot;:true,&quot;type&quot;:&quot;text&quot;}"/>
          <p:cNvSpPr txBox="1"/>
          <p:nvPr/>
        </p:nvSpPr>
        <p:spPr>
          <a:xfrm rot="0" flipH="0" flipV="0">
            <a:off x="4229100" y="2762250"/>
            <a:ext cx="7353300" cy="600075"/>
          </a:xfrm>
          <a:prstGeom prst="rect"/>
        </p:spPr>
        <p:txBody>
          <a:bodyPr wrap="square" lIns="0" tIns="0" rIns="0" bIns="0">
            <a:normAutofit/>
          </a:bodyPr>
          <a:p>
            <a:pPr>
              <a:lnSpc>
                <a:spcPct val="150000"/>
              </a:lnSpc>
            </a:pPr>
            <a:r>
              <a:rPr lang="zh-CN" sz="1313">
                <a:solidFill>
                  <a:srgbClr val="22303C"/>
                </a:solidFill>
                <a:latin typeface="Microsoft YaHei"/>
                <a:ea typeface="Microsoft YaHei"/>
              </a:rPr>
              <a:t>“不仅是……更是……”</a:t>
            </a:r>
            <a:r>
              <a:rPr lang="en-US" sz="1313">
                <a:solidFill>
                  <a:srgbClr val="22303C"/>
                </a:solidFill>
                <a:latin typeface="Microsoft YaHei"/>
                <a:ea typeface="Microsoft YaHei"/>
              </a:rPr>
              <a:t> → not only…but also…</a:t>
            </a:r>
            <a:r>
              <a:rPr lang="zh-CN" sz="1313">
                <a:solidFill>
                  <a:srgbClr val="22303C"/>
                </a:solidFill>
                <a:latin typeface="Microsoft YaHei"/>
                <a:ea typeface="Microsoft YaHei"/>
              </a:rPr>
              <a:t>，前后要平行（</a:t>
            </a:r>
            <a:r>
              <a:rPr lang="en-US" sz="1313">
                <a:solidFill>
                  <a:srgbClr val="22303C"/>
                </a:solidFill>
                <a:latin typeface="Microsoft YaHei"/>
                <a:ea typeface="Microsoft YaHei"/>
              </a:rPr>
              <a:t>a material offering ↔ an expression of affection</a:t>
            </a:r>
            <a:r>
              <a:rPr lang="zh-CN" sz="1313">
                <a:solidFill>
                  <a:srgbClr val="22303C"/>
                </a:solidFill>
                <a:latin typeface="Microsoft YaHei"/>
                <a:ea typeface="Microsoft YaHei"/>
              </a:rPr>
              <a:t>）；“纽带”用分词后置</a:t>
            </a:r>
            <a:endParaRPr/>
          </a:p>
        </p:txBody>
      </p:sp>
      <p:sp>
        <p:nvSpPr>
          <p:cNvPr id="198" name="" descr="{&quot;isTemplate&quot;:true,&quot;type&quot;:&quot;text&quot;}"/>
          <p:cNvSpPr txBox="1"/>
          <p:nvPr/>
        </p:nvSpPr>
        <p:spPr>
          <a:xfrm rot="0" flipH="0" flipV="0">
            <a:off x="4229100" y="3400425"/>
            <a:ext cx="7353300" cy="171450"/>
          </a:xfrm>
          <a:prstGeom prst="rect"/>
        </p:spPr>
        <p:txBody>
          <a:bodyPr wrap="none" lIns="0" tIns="0" rIns="0" bIns="0"/>
          <a:p>
            <a:pPr>
              <a:lnSpc>
                <a:spcPct val="100000"/>
              </a:lnSpc>
            </a:pPr>
            <a:r>
              <a:rPr lang="en-US" sz="1125">
                <a:solidFill>
                  <a:srgbClr val="C0392B"/>
                </a:solidFill>
                <a:latin typeface="Georgia"/>
                <a:ea typeface="Georgia"/>
              </a:rPr>
              <a:t>…not only a material offering, but also an expression of affection, serving as a vital bond…</a:t>
            </a:r>
            <a:endParaRPr/>
          </a:p>
        </p:txBody>
      </p:sp>
      <p:sp>
        <p:nvSpPr>
          <p:cNvPr id="199" name=""/>
          <p:cNvSpPr/>
          <p:nvPr/>
        </p:nvSpPr>
        <p:spPr>
          <a:xfrm rot="0" flipH="0" flipV="0">
            <a:off x="3752850" y="4352925"/>
            <a:ext cx="7829550" cy="647700"/>
          </a:xfrm>
          <a:custGeom>
            <a:pathLst>
              <a:path w="822" h="68">
                <a:moveTo>
                  <a:pt x="0" y="67"/>
                </a:moveTo>
                <a:lnTo>
                  <a:pt x="822" y="67"/>
                </a:lnTo>
                <a:lnTo>
                  <a:pt x="822" y="68"/>
                </a:lnTo>
                <a:lnTo>
                  <a:pt x="0" y="68"/>
                </a:lnTo>
                <a:close/>
              </a:path>
            </a:pathLst>
          </a:custGeom>
          <a:solidFill>
            <a:srgbClr val="E8F1F0"/>
          </a:solidFill>
          <a:ln/>
        </p:spPr>
        <p:txBody>
          <a:bodyPr/>
          <a:p/>
        </p:txBody>
      </p:sp>
      <p:sp>
        <p:nvSpPr>
          <p:cNvPr id="200" name="" descr="{&quot;isTemplate&quot;:true,&quot;type&quot;:&quot;text&quot;}"/>
          <p:cNvSpPr txBox="1"/>
          <p:nvPr/>
        </p:nvSpPr>
        <p:spPr>
          <a:xfrm rot="0" flipH="0" flipV="0">
            <a:off x="3752850" y="4352925"/>
            <a:ext cx="323850" cy="390525"/>
          </a:xfrm>
          <a:prstGeom prst="rect"/>
        </p:spPr>
        <p:txBody>
          <a:bodyPr wrap="none" lIns="0" tIns="0" rIns="0" bIns="0"/>
          <a:p>
            <a:pPr>
              <a:lnSpc>
                <a:spcPct val="130000"/>
              </a:lnSpc>
            </a:pPr>
            <a:r>
              <a:rPr sz="1950" b="1">
                <a:solidFill>
                  <a:srgbClr val="2B6B6F"/>
                </a:solidFill>
                <a:latin typeface="Microsoft YaHei"/>
                <a:ea typeface="Microsoft YaHei"/>
              </a:rPr>
              <a:t>③</a:t>
            </a:r>
            <a:endParaRPr/>
          </a:p>
        </p:txBody>
      </p:sp>
      <p:sp>
        <p:nvSpPr>
          <p:cNvPr id="201" name="" descr="{&quot;isTemplate&quot;:true,&quot;type&quot;:&quot;text&quot;}"/>
          <p:cNvSpPr txBox="1"/>
          <p:nvPr/>
        </p:nvSpPr>
        <p:spPr>
          <a:xfrm rot="0" flipH="0" flipV="0">
            <a:off x="4229100" y="4352925"/>
            <a:ext cx="7353300" cy="304800"/>
          </a:xfrm>
          <a:prstGeom prst="rect"/>
        </p:spPr>
        <p:txBody>
          <a:bodyPr wrap="none" lIns="0" tIns="0" rIns="0" bIns="0"/>
          <a:p>
            <a:pPr>
              <a:lnSpc>
                <a:spcPct val="150000"/>
              </a:lnSpc>
            </a:pPr>
            <a:r>
              <a:rPr lang="zh-CN" sz="1313">
                <a:solidFill>
                  <a:srgbClr val="22303C"/>
                </a:solidFill>
                <a:latin typeface="Microsoft YaHei"/>
                <a:ea typeface="Microsoft YaHei"/>
              </a:rPr>
              <a:t>“精心挑选的”过去分词前置；“符合接受者喜好的”定语从句后置</a:t>
            </a:r>
            <a:endParaRPr/>
          </a:p>
        </p:txBody>
      </p:sp>
      <p:sp>
        <p:nvSpPr>
          <p:cNvPr id="202" name="" descr="{&quot;isTemplate&quot;:true,&quot;type&quot;:&quot;text&quot;}"/>
          <p:cNvSpPr txBox="1"/>
          <p:nvPr/>
        </p:nvSpPr>
        <p:spPr>
          <a:xfrm rot="0" flipH="0" flipV="0">
            <a:off x="4229100" y="4695825"/>
            <a:ext cx="7353300" cy="171450"/>
          </a:xfrm>
          <a:prstGeom prst="rect"/>
        </p:spPr>
        <p:txBody>
          <a:bodyPr wrap="none" lIns="0" tIns="0" rIns="0" bIns="0"/>
          <a:p>
            <a:pPr>
              <a:lnSpc>
                <a:spcPct val="100000"/>
              </a:lnSpc>
            </a:pPr>
            <a:r>
              <a:rPr lang="en-US" sz="1125">
                <a:solidFill>
                  <a:srgbClr val="C0392B"/>
                </a:solidFill>
                <a:latin typeface="Georgia"/>
                <a:ea typeface="Georgia"/>
              </a:rPr>
              <a:t>A carefully chosen gift that caters to the recipient’s preferences…</a:t>
            </a:r>
            <a:endParaRPr/>
          </a:p>
        </p:txBody>
      </p:sp>
      <p:sp>
        <p:nvSpPr>
          <p:cNvPr id="203" name="" descr="{&quot;isTemplate&quot;:true,&quot;type&quot;:&quot;text&quot;}"/>
          <p:cNvSpPr txBox="1"/>
          <p:nvPr/>
        </p:nvSpPr>
        <p:spPr>
          <a:xfrm rot="0" flipH="0" flipV="0">
            <a:off x="3752850" y="5657850"/>
            <a:ext cx="323850" cy="390525"/>
          </a:xfrm>
          <a:prstGeom prst="rect"/>
        </p:spPr>
        <p:txBody>
          <a:bodyPr wrap="none" lIns="0" tIns="0" rIns="0" bIns="0"/>
          <a:p>
            <a:pPr>
              <a:lnSpc>
                <a:spcPct val="130000"/>
              </a:lnSpc>
            </a:pPr>
            <a:r>
              <a:rPr sz="1950" b="1">
                <a:solidFill>
                  <a:srgbClr val="2B6B6F"/>
                </a:solidFill>
                <a:latin typeface="Microsoft YaHei"/>
                <a:ea typeface="Microsoft YaHei"/>
              </a:rPr>
              <a:t>④</a:t>
            </a:r>
            <a:endParaRPr/>
          </a:p>
        </p:txBody>
      </p:sp>
      <p:sp>
        <p:nvSpPr>
          <p:cNvPr id="204" name="" descr="{&quot;isTemplate&quot;:true,&quot;type&quot;:&quot;text&quot;}"/>
          <p:cNvSpPr txBox="1"/>
          <p:nvPr/>
        </p:nvSpPr>
        <p:spPr>
          <a:xfrm rot="0" flipH="0" flipV="0">
            <a:off x="4229100" y="5657850"/>
            <a:ext cx="7353300" cy="304800"/>
          </a:xfrm>
          <a:prstGeom prst="rect"/>
        </p:spPr>
        <p:txBody>
          <a:bodyPr wrap="none" lIns="0" tIns="0" rIns="0" bIns="0"/>
          <a:p>
            <a:pPr>
              <a:lnSpc>
                <a:spcPct val="150000"/>
              </a:lnSpc>
            </a:pPr>
            <a:r>
              <a:rPr lang="zh-CN" sz="1313">
                <a:solidFill>
                  <a:srgbClr val="22303C"/>
                </a:solidFill>
                <a:latin typeface="Microsoft YaHei"/>
                <a:ea typeface="Microsoft YaHei"/>
              </a:rPr>
              <a:t>“礼尚往来”照用括号注释；“适时”</a:t>
            </a:r>
            <a:r>
              <a:rPr lang="en-US" sz="1313">
                <a:solidFill>
                  <a:srgbClr val="22303C"/>
                </a:solidFill>
                <a:latin typeface="Microsoft YaHei"/>
                <a:ea typeface="Microsoft YaHei"/>
              </a:rPr>
              <a:t>in due course</a:t>
            </a:r>
            <a:r>
              <a:rPr lang="zh-CN" sz="1313">
                <a:solidFill>
                  <a:srgbClr val="22303C"/>
                </a:solidFill>
                <a:latin typeface="Microsoft YaHei"/>
                <a:ea typeface="Microsoft YaHei"/>
              </a:rPr>
              <a:t>；“增进融洽关系”用</a:t>
            </a:r>
            <a:r>
              <a:rPr lang="en-US" sz="1313">
                <a:solidFill>
                  <a:srgbClr val="22303C"/>
                </a:solidFill>
                <a:latin typeface="Microsoft YaHei"/>
                <a:ea typeface="Microsoft YaHei"/>
              </a:rPr>
              <a:t> to promote…</a:t>
            </a:r>
            <a:r>
              <a:rPr lang="zh-CN" sz="1313">
                <a:solidFill>
                  <a:srgbClr val="22303C"/>
                </a:solidFill>
                <a:latin typeface="Microsoft YaHei"/>
                <a:ea typeface="Microsoft YaHei"/>
              </a:rPr>
              <a:t>表目的</a:t>
            </a:r>
            <a:endParaRPr/>
          </a:p>
        </p:txBody>
      </p:sp>
      <p:sp>
        <p:nvSpPr>
          <p:cNvPr id="205" name="" descr="{&quot;isTemplate&quot;:true,&quot;type&quot;:&quot;text&quot;}"/>
          <p:cNvSpPr txBox="1"/>
          <p:nvPr/>
        </p:nvSpPr>
        <p:spPr>
          <a:xfrm rot="0" flipH="0" flipV="0">
            <a:off x="4229100" y="6000750"/>
            <a:ext cx="7353300" cy="171450"/>
          </a:xfrm>
          <a:prstGeom prst="rect"/>
        </p:spPr>
        <p:txBody>
          <a:bodyPr wrap="none" lIns="0" tIns="0" rIns="0" bIns="0"/>
          <a:p>
            <a:pPr>
              <a:lnSpc>
                <a:spcPct val="100000"/>
              </a:lnSpc>
            </a:pPr>
            <a:r>
              <a:rPr lang="en-US" sz="1125">
                <a:solidFill>
                  <a:srgbClr val="C0392B"/>
                </a:solidFill>
                <a:latin typeface="Georgia"/>
                <a:ea typeface="Georgia"/>
              </a:rPr>
              <a:t>…express gratitude upon receiving gifts and return presents in due course to promote harmonious mutual relations</a:t>
            </a:r>
            <a:endParaRPr/>
          </a:p>
        </p:txBody>
      </p:sp>
      <p:sp>
        <p:nvSpPr>
          <p:cNvPr id="206"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207"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17 / 19</a:t>
            </a:r>
            <a:endParaRPr/>
          </a:p>
        </p:txBody>
      </p:sp>
    </p:spTree>
  </p:cSld>
</p:sld>
</file>

<file path=ppt/slides/slide18.xml><?xml version="1.0" encoding="utf-8"?>
<p:sld xmlns:p="http://schemas.openxmlformats.org/presentationml/2006/main" xmlns:a="http://schemas.openxmlformats.org/drawingml/2006/main">
  <p:cSld>
    <p:spTree>
      <p:nvGrpSpPr>
        <p:cNvPr id="208" name="" descr="&lt;Slide style={{ width: 1280, height: 720, padding: '20px 64px', background: '#FFFFFF', flexDirection: 'column' }}&gt;&#10;  &lt;Box style={{ height: 96, flexDirection: 'column', justifyContent: 'center' }}&gt;&#10;    &lt;Text style={{ fontSize: 34, fontWeight: 'bold', color: '#22303C' }}&gt;课堂小结与课后练习&lt;/Text&gt;&#10;    &lt;Box style={{ width: 64, height: 5, background: '#2B6B6F', marginTop: 10 }} /&gt;&#10;  &lt;/Box&gt;&#10;  &lt;Box style={{ flex: 12, flexDirection: 'column', justifyContent: 'space-between', paddingTop: 4, paddingBottom: 12 }}&gt;&#10;    {[&#10;      { n: '①', t: '文化类是高频题材', d: '文化负载词靠平时积累：etiquette、hospitality、banquet、recipient…' },&#10;      { n: '②', t: '三步法不能省', d: '理解 → 表达 → 校对；每句先找主干，再把修饰挂上去' },&#10;      { n: '③', t: '五大差异定方向', d: '补连接词、调重心、换词性、变被动、避重复' },&#10;      { n: '④', t: '评分看整体印象', d: '主干正确＋时态单复不出错，比堆难词更容易进 11 分档' },&#10;    ].map((r, i) =&gt; (&#10;      &lt;Box key={i} style={{ flexDirection: 'row', gap: 16, alignItems: 'center', borderBottom: '1px solid #E8F1F0', paddingBottom: 9 }}&gt;&#10;        &lt;Text style={{ fontSize: 24, fontWeight: 'bold', color: '#2B6B6F', width: 32 }}&gt;{r.n}&lt;/Text&gt;&#10;        &lt;Text style={{ fontSize: 19, fontWeight: 'bold', color: '#22303C', width: 210 }}&gt;{r.t}&lt;/Text&gt;&#10;        &lt;Text style={{ fontSize: 16.5, color: '#5C6D7D', flex: 1 }}&gt;{r.d}&lt;/Text&gt;&#10;      &lt;/Box&gt;&#10;    ))}&#10;  &lt;/Box&gt;&#10;  &lt;Box style={{ flex: 9, background: '#2B6B6F', borderRadius: 12, padding: '18px 26px', flexDirection: 'column', justifyContent: 'space-between' }}&gt;&#10;    &lt;Box style={{ flexDirection: 'row', alignItems: 'center', gap: 14 }}&gt;&#10;      &lt;Box style={{ background: '#C0392B', borderRadius: 12, paddingHorizontal: 14, paddingVertical: 4 }}&gt;&#10;        &lt;Text style={{ fontSize: 15, color: '#FFFFFF' }}&gt;课后作业&lt;/Text&gt;&#10;      &lt;/Box&gt;&#10;      &lt;Text style={{ fontSize: 19, fontWeight: 'bold', color: '#FFFFFF' }}&gt;用今天的方法，限时 25 分钟翻译同场真题「尊师重教」（2026年6月第二套）&lt;/Text&gt;&#10;    &lt;/Box&gt;&#10;    &lt;Text style={{ fontSize: 15.5, color: '#FFFFFF', opacity: 0.92, lineHeight: 1.62, marginTop: 10 }}&gt;&#10;      中国有句老话：“一日为师，终身为父”。在中国人的观念里，老师不仅传授知识，更教给学生做人的道理。在古代，学生初次见老师时要举行隆重的仪式，足见老师地位之高。为弘扬尊师的优良传统，中国从 1985 年开始将每年的 9 月 10 日定为教师节。在这一天，学生以各种方式表达对老师的敬意。尊师是中华民族的传统美德，在当今社会得到了发扬光大。&#10;    &lt;/Text&gt;&#10;    &lt;Text style={{ fontSize: 14, color: '#FFFFFF', opacity: 0.75, marginTop: 8 }}&gt;提示：先逐句标出主干，再挂修饰；写完按“理解 → 表达 → 校对”自查一遍。&lt;/Text&gt;&#10;  &lt;/Box&gt;&#10;  &lt;Box style={{ height: 40, flexDirection: 'row', justifyContent: 'space-between', alignItems: 'center' }}&gt;&#10;    &lt;Text style={{ fontSize: 14, color: '#5C6D7D' }}&gt;四级翻译真题精讲 · 张浩英语课堂&lt;/Text&gt;&#10;    &lt;Text style={{ fontSize: 14, color: '#5C6D7D' }}&gt;18 / 19&lt;/Text&gt;&#10;  &lt;/Box&gt;&#10;&lt;/Slide&gt;&#10;"/>
        <p:cNvGrpSpPr/>
        <p:nvPr/>
      </p:nvGrpSpPr>
      <p:grpSpPr>
        <a:xfrm>
          <a:off x="0" y="0"/>
          <a:ext cx="0" cy="0"/>
          <a:chOff x="0" y="0"/>
          <a:chExt cx="0" cy="0"/>
        </a:xfrm>
      </p:grpSpPr>
      <p:sp>
        <p:nvSpPr>
          <p:cNvPr id="209" name=""/>
          <p:cNvSpPr/>
          <p:nvPr/>
        </p:nvSpPr>
        <p:spPr>
          <a:xfrm rot="0" flipH="0" flipV="0">
            <a:off x="0" y="0"/>
            <a:ext cx="12192000" cy="6858000"/>
          </a:xfrm>
          <a:prstGeom prst="rect">
            <a:avLst/>
          </a:prstGeom>
          <a:solidFill>
            <a:srgbClr val="FFFFFF"/>
          </a:solidFill>
          <a:ln/>
        </p:spPr>
        <p:txBody>
          <a:bodyPr/>
          <a:p/>
        </p:txBody>
      </p:sp>
      <p:sp>
        <p:nvSpPr>
          <p:cNvPr id="210" name="" descr="{&quot;isTemplate&quot;:true,&quot;type&quot;:&quot;text&quot;}"/>
          <p:cNvSpPr txBox="1"/>
          <p:nvPr/>
        </p:nvSpPr>
        <p:spPr>
          <a:xfrm rot="0" flipH="0" flipV="0">
            <a:off x="609600" y="381000"/>
            <a:ext cx="10972800" cy="390525"/>
          </a:xfrm>
          <a:prstGeom prst="rect"/>
        </p:spPr>
        <p:txBody>
          <a:bodyPr wrap="none" lIns="0" tIns="0" rIns="0" bIns="0"/>
          <a:p>
            <a:pPr>
              <a:lnSpc>
                <a:spcPct val="100000"/>
              </a:lnSpc>
            </a:pPr>
            <a:r>
              <a:rPr lang="zh-CN" sz="2550" b="1">
                <a:solidFill>
                  <a:srgbClr val="22303C"/>
                </a:solidFill>
                <a:latin typeface="Microsoft YaHei"/>
                <a:ea typeface="Microsoft YaHei"/>
              </a:rPr>
              <a:t>课堂小结与课后练习</a:t>
            </a:r>
            <a:endParaRPr/>
          </a:p>
        </p:txBody>
      </p:sp>
      <p:sp>
        <p:nvSpPr>
          <p:cNvPr id="211" name=""/>
          <p:cNvSpPr/>
          <p:nvPr/>
        </p:nvSpPr>
        <p:spPr>
          <a:xfrm rot="0" flipH="0" flipV="0">
            <a:off x="609600" y="866775"/>
            <a:ext cx="609600" cy="47625"/>
          </a:xfrm>
          <a:prstGeom prst="rect">
            <a:avLst/>
          </a:prstGeom>
          <a:solidFill>
            <a:srgbClr val="2B6B6F"/>
          </a:solidFill>
          <a:ln/>
        </p:spPr>
        <p:txBody>
          <a:bodyPr/>
          <a:p/>
        </p:txBody>
      </p:sp>
      <p:sp>
        <p:nvSpPr>
          <p:cNvPr id="212" name=""/>
          <p:cNvSpPr/>
          <p:nvPr/>
        </p:nvSpPr>
        <p:spPr>
          <a:xfrm rot="0" flipH="0" flipV="0">
            <a:off x="609600" y="1143000"/>
            <a:ext cx="10972800" cy="381000"/>
          </a:xfrm>
          <a:custGeom>
            <a:pathLst>
              <a:path w="1152" h="40">
                <a:moveTo>
                  <a:pt x="0" y="39"/>
                </a:moveTo>
                <a:lnTo>
                  <a:pt x="1152" y="39"/>
                </a:lnTo>
                <a:lnTo>
                  <a:pt x="1152" y="40"/>
                </a:lnTo>
                <a:lnTo>
                  <a:pt x="0" y="40"/>
                </a:lnTo>
                <a:close/>
              </a:path>
            </a:pathLst>
          </a:custGeom>
          <a:solidFill>
            <a:srgbClr val="E8F1F0"/>
          </a:solidFill>
          <a:ln/>
        </p:spPr>
        <p:txBody>
          <a:bodyPr/>
          <a:p/>
        </p:txBody>
      </p:sp>
      <p:sp>
        <p:nvSpPr>
          <p:cNvPr id="213" name="" descr="{&quot;isTemplate&quot;:true,&quot;type&quot;:&quot;text&quot;}"/>
          <p:cNvSpPr txBox="1"/>
          <p:nvPr/>
        </p:nvSpPr>
        <p:spPr>
          <a:xfrm rot="0" flipH="0" flipV="0">
            <a:off x="609600" y="1143000"/>
            <a:ext cx="304800" cy="276225"/>
          </a:xfrm>
          <a:prstGeom prst="rect"/>
        </p:spPr>
        <p:txBody>
          <a:bodyPr wrap="none" lIns="0" tIns="0" rIns="0" bIns="0"/>
          <a:p>
            <a:pPr>
              <a:lnSpc>
                <a:spcPct val="100000"/>
              </a:lnSpc>
            </a:pPr>
            <a:r>
              <a:rPr sz="1800" b="1">
                <a:solidFill>
                  <a:srgbClr val="2B6B6F"/>
                </a:solidFill>
                <a:latin typeface="Microsoft YaHei"/>
                <a:ea typeface="Microsoft YaHei"/>
              </a:rPr>
              <a:t>①</a:t>
            </a:r>
            <a:endParaRPr/>
          </a:p>
        </p:txBody>
      </p:sp>
      <p:sp>
        <p:nvSpPr>
          <p:cNvPr id="214" name="" descr="{&quot;isTemplate&quot;:true,&quot;type&quot;:&quot;text&quot;}"/>
          <p:cNvSpPr txBox="1"/>
          <p:nvPr/>
        </p:nvSpPr>
        <p:spPr>
          <a:xfrm rot="0" flipH="0" flipV="0">
            <a:off x="1066800" y="1171575"/>
            <a:ext cx="2000250" cy="219075"/>
          </a:xfrm>
          <a:prstGeom prst="rect"/>
        </p:spPr>
        <p:txBody>
          <a:bodyPr wrap="none" lIns="0" tIns="0" rIns="0" bIns="0"/>
          <a:p>
            <a:pPr>
              <a:lnSpc>
                <a:spcPct val="100000"/>
              </a:lnSpc>
            </a:pPr>
            <a:r>
              <a:rPr lang="zh-CN" sz="1425" b="1">
                <a:solidFill>
                  <a:srgbClr val="22303C"/>
                </a:solidFill>
                <a:latin typeface="Microsoft YaHei"/>
                <a:ea typeface="Microsoft YaHei"/>
              </a:rPr>
              <a:t>文化类是高频题材</a:t>
            </a:r>
            <a:endParaRPr/>
          </a:p>
        </p:txBody>
      </p:sp>
      <p:sp>
        <p:nvSpPr>
          <p:cNvPr id="215" name="" descr="{&quot;isTemplate&quot;:true,&quot;type&quot;:&quot;text&quot;}"/>
          <p:cNvSpPr txBox="1"/>
          <p:nvPr/>
        </p:nvSpPr>
        <p:spPr>
          <a:xfrm rot="0" flipH="0" flipV="0">
            <a:off x="3219450" y="1190625"/>
            <a:ext cx="8362950" cy="190500"/>
          </a:xfrm>
          <a:prstGeom prst="rect"/>
        </p:spPr>
        <p:txBody>
          <a:bodyPr wrap="none" lIns="0" tIns="0" rIns="0" bIns="0"/>
          <a:p>
            <a:pPr>
              <a:lnSpc>
                <a:spcPct val="100000"/>
              </a:lnSpc>
            </a:pPr>
            <a:r>
              <a:rPr lang="zh-CN" sz="1238">
                <a:solidFill>
                  <a:srgbClr val="5C6D7D"/>
                </a:solidFill>
                <a:latin typeface="Microsoft YaHei"/>
                <a:ea typeface="Microsoft YaHei"/>
              </a:rPr>
              <a:t>文化负载词靠平时积累：</a:t>
            </a:r>
            <a:r>
              <a:rPr lang="en-US" sz="1238">
                <a:solidFill>
                  <a:srgbClr val="5C6D7D"/>
                </a:solidFill>
                <a:latin typeface="Microsoft YaHei"/>
                <a:ea typeface="Microsoft YaHei"/>
              </a:rPr>
              <a:t>etiquette</a:t>
            </a:r>
            <a:r>
              <a:rPr lang="zh-CN" sz="1238">
                <a:solidFill>
                  <a:srgbClr val="5C6D7D"/>
                </a:solidFill>
                <a:latin typeface="Microsoft YaHei"/>
                <a:ea typeface="Microsoft YaHei"/>
              </a:rPr>
              <a:t>、</a:t>
            </a:r>
            <a:r>
              <a:rPr lang="en-US" sz="1238">
                <a:solidFill>
                  <a:srgbClr val="5C6D7D"/>
                </a:solidFill>
                <a:latin typeface="Microsoft YaHei"/>
                <a:ea typeface="Microsoft YaHei"/>
              </a:rPr>
              <a:t>hospitality</a:t>
            </a:r>
            <a:r>
              <a:rPr lang="zh-CN" sz="1238">
                <a:solidFill>
                  <a:srgbClr val="5C6D7D"/>
                </a:solidFill>
                <a:latin typeface="Microsoft YaHei"/>
                <a:ea typeface="Microsoft YaHei"/>
              </a:rPr>
              <a:t>、</a:t>
            </a:r>
            <a:r>
              <a:rPr lang="en-US" sz="1238">
                <a:solidFill>
                  <a:srgbClr val="5C6D7D"/>
                </a:solidFill>
                <a:latin typeface="Microsoft YaHei"/>
                <a:ea typeface="Microsoft YaHei"/>
              </a:rPr>
              <a:t>banquet</a:t>
            </a:r>
            <a:r>
              <a:rPr lang="zh-CN" sz="1238">
                <a:solidFill>
                  <a:srgbClr val="5C6D7D"/>
                </a:solidFill>
                <a:latin typeface="Microsoft YaHei"/>
                <a:ea typeface="Microsoft YaHei"/>
              </a:rPr>
              <a:t>、</a:t>
            </a:r>
            <a:r>
              <a:rPr lang="en-US" sz="1238">
                <a:solidFill>
                  <a:srgbClr val="5C6D7D"/>
                </a:solidFill>
                <a:latin typeface="Microsoft YaHei"/>
                <a:ea typeface="Microsoft YaHei"/>
              </a:rPr>
              <a:t>recipient…</a:t>
            </a:r>
            <a:endParaRPr/>
          </a:p>
        </p:txBody>
      </p:sp>
      <p:sp>
        <p:nvSpPr>
          <p:cNvPr id="216" name=""/>
          <p:cNvSpPr/>
          <p:nvPr/>
        </p:nvSpPr>
        <p:spPr>
          <a:xfrm rot="0" flipH="0" flipV="0">
            <a:off x="609600" y="1857375"/>
            <a:ext cx="10972800" cy="381000"/>
          </a:xfrm>
          <a:custGeom>
            <a:pathLst>
              <a:path w="1152" h="40">
                <a:moveTo>
                  <a:pt x="0" y="39"/>
                </a:moveTo>
                <a:lnTo>
                  <a:pt x="1152" y="39"/>
                </a:lnTo>
                <a:lnTo>
                  <a:pt x="1152" y="40"/>
                </a:lnTo>
                <a:lnTo>
                  <a:pt x="0" y="40"/>
                </a:lnTo>
                <a:close/>
              </a:path>
            </a:pathLst>
          </a:custGeom>
          <a:solidFill>
            <a:srgbClr val="E8F1F0"/>
          </a:solidFill>
          <a:ln/>
        </p:spPr>
        <p:txBody>
          <a:bodyPr/>
          <a:p/>
        </p:txBody>
      </p:sp>
      <p:sp>
        <p:nvSpPr>
          <p:cNvPr id="217" name="" descr="{&quot;isTemplate&quot;:true,&quot;type&quot;:&quot;text&quot;}"/>
          <p:cNvSpPr txBox="1"/>
          <p:nvPr/>
        </p:nvSpPr>
        <p:spPr>
          <a:xfrm rot="0" flipH="0" flipV="0">
            <a:off x="609600" y="1857375"/>
            <a:ext cx="304800" cy="276225"/>
          </a:xfrm>
          <a:prstGeom prst="rect"/>
        </p:spPr>
        <p:txBody>
          <a:bodyPr wrap="none" lIns="0" tIns="0" rIns="0" bIns="0"/>
          <a:p>
            <a:pPr>
              <a:lnSpc>
                <a:spcPct val="100000"/>
              </a:lnSpc>
            </a:pPr>
            <a:r>
              <a:rPr sz="1800" b="1">
                <a:solidFill>
                  <a:srgbClr val="2B6B6F"/>
                </a:solidFill>
                <a:latin typeface="Microsoft YaHei"/>
                <a:ea typeface="Microsoft YaHei"/>
              </a:rPr>
              <a:t>②</a:t>
            </a:r>
            <a:endParaRPr/>
          </a:p>
        </p:txBody>
      </p:sp>
      <p:sp>
        <p:nvSpPr>
          <p:cNvPr id="218" name="" descr="{&quot;isTemplate&quot;:true,&quot;type&quot;:&quot;text&quot;}"/>
          <p:cNvSpPr txBox="1"/>
          <p:nvPr/>
        </p:nvSpPr>
        <p:spPr>
          <a:xfrm rot="0" flipH="0" flipV="0">
            <a:off x="1066800" y="1885950"/>
            <a:ext cx="2000250" cy="219075"/>
          </a:xfrm>
          <a:prstGeom prst="rect"/>
        </p:spPr>
        <p:txBody>
          <a:bodyPr wrap="none" lIns="0" tIns="0" rIns="0" bIns="0"/>
          <a:p>
            <a:pPr>
              <a:lnSpc>
                <a:spcPct val="100000"/>
              </a:lnSpc>
            </a:pPr>
            <a:r>
              <a:rPr lang="zh-CN" sz="1425" b="1">
                <a:solidFill>
                  <a:srgbClr val="22303C"/>
                </a:solidFill>
                <a:latin typeface="Microsoft YaHei"/>
                <a:ea typeface="Microsoft YaHei"/>
              </a:rPr>
              <a:t>三步法不能省</a:t>
            </a:r>
            <a:endParaRPr/>
          </a:p>
        </p:txBody>
      </p:sp>
      <p:sp>
        <p:nvSpPr>
          <p:cNvPr id="219" name="" descr="{&quot;isTemplate&quot;:true,&quot;type&quot;:&quot;text&quot;}"/>
          <p:cNvSpPr txBox="1"/>
          <p:nvPr/>
        </p:nvSpPr>
        <p:spPr>
          <a:xfrm rot="0" flipH="0" flipV="0">
            <a:off x="3219450" y="1905000"/>
            <a:ext cx="8362950" cy="190500"/>
          </a:xfrm>
          <a:prstGeom prst="rect"/>
        </p:spPr>
        <p:txBody>
          <a:bodyPr wrap="none" lIns="0" tIns="0" rIns="0" bIns="0"/>
          <a:p>
            <a:pPr>
              <a:lnSpc>
                <a:spcPct val="100000"/>
              </a:lnSpc>
            </a:pPr>
            <a:r>
              <a:rPr lang="zh-CN" sz="1238">
                <a:solidFill>
                  <a:srgbClr val="5C6D7D"/>
                </a:solidFill>
                <a:latin typeface="Microsoft YaHei"/>
                <a:ea typeface="Microsoft YaHei"/>
              </a:rPr>
              <a:t>理解</a:t>
            </a:r>
            <a:r>
              <a:rPr lang="en-US" sz="1238">
                <a:solidFill>
                  <a:srgbClr val="5C6D7D"/>
                </a:solidFill>
                <a:latin typeface="Microsoft YaHei"/>
                <a:ea typeface="Microsoft YaHei"/>
              </a:rPr>
              <a:t> → </a:t>
            </a:r>
            <a:r>
              <a:rPr lang="zh-CN" sz="1238">
                <a:solidFill>
                  <a:srgbClr val="5C6D7D"/>
                </a:solidFill>
                <a:latin typeface="Microsoft YaHei"/>
                <a:ea typeface="Microsoft YaHei"/>
              </a:rPr>
              <a:t>表达</a:t>
            </a:r>
            <a:r>
              <a:rPr lang="en-US" sz="1238">
                <a:solidFill>
                  <a:srgbClr val="5C6D7D"/>
                </a:solidFill>
                <a:latin typeface="Microsoft YaHei"/>
                <a:ea typeface="Microsoft YaHei"/>
              </a:rPr>
              <a:t> → </a:t>
            </a:r>
            <a:r>
              <a:rPr lang="zh-CN" sz="1238">
                <a:solidFill>
                  <a:srgbClr val="5C6D7D"/>
                </a:solidFill>
                <a:latin typeface="Microsoft YaHei"/>
                <a:ea typeface="Microsoft YaHei"/>
              </a:rPr>
              <a:t>校对；每句先找主干，再把修饰挂上去</a:t>
            </a:r>
            <a:endParaRPr/>
          </a:p>
        </p:txBody>
      </p:sp>
      <p:sp>
        <p:nvSpPr>
          <p:cNvPr id="220" name=""/>
          <p:cNvSpPr/>
          <p:nvPr/>
        </p:nvSpPr>
        <p:spPr>
          <a:xfrm rot="0" flipH="0" flipV="0">
            <a:off x="609600" y="2562225"/>
            <a:ext cx="10972800" cy="381000"/>
          </a:xfrm>
          <a:custGeom>
            <a:pathLst>
              <a:path w="1152" h="40">
                <a:moveTo>
                  <a:pt x="0" y="39"/>
                </a:moveTo>
                <a:lnTo>
                  <a:pt x="1152" y="39"/>
                </a:lnTo>
                <a:lnTo>
                  <a:pt x="1152" y="40"/>
                </a:lnTo>
                <a:lnTo>
                  <a:pt x="0" y="40"/>
                </a:lnTo>
                <a:close/>
              </a:path>
            </a:pathLst>
          </a:custGeom>
          <a:solidFill>
            <a:srgbClr val="E8F1F0"/>
          </a:solidFill>
          <a:ln/>
        </p:spPr>
        <p:txBody>
          <a:bodyPr/>
          <a:p/>
        </p:txBody>
      </p:sp>
      <p:sp>
        <p:nvSpPr>
          <p:cNvPr id="221" name="" descr="{&quot;isTemplate&quot;:true,&quot;type&quot;:&quot;text&quot;}"/>
          <p:cNvSpPr txBox="1"/>
          <p:nvPr/>
        </p:nvSpPr>
        <p:spPr>
          <a:xfrm rot="0" flipH="0" flipV="0">
            <a:off x="609600" y="2562225"/>
            <a:ext cx="304800" cy="276225"/>
          </a:xfrm>
          <a:prstGeom prst="rect"/>
        </p:spPr>
        <p:txBody>
          <a:bodyPr wrap="none" lIns="0" tIns="0" rIns="0" bIns="0"/>
          <a:p>
            <a:pPr>
              <a:lnSpc>
                <a:spcPct val="100000"/>
              </a:lnSpc>
            </a:pPr>
            <a:r>
              <a:rPr sz="1800" b="1">
                <a:solidFill>
                  <a:srgbClr val="2B6B6F"/>
                </a:solidFill>
                <a:latin typeface="Microsoft YaHei"/>
                <a:ea typeface="Microsoft YaHei"/>
              </a:rPr>
              <a:t>③</a:t>
            </a:r>
            <a:endParaRPr/>
          </a:p>
        </p:txBody>
      </p:sp>
      <p:sp>
        <p:nvSpPr>
          <p:cNvPr id="222" name="" descr="{&quot;isTemplate&quot;:true,&quot;type&quot;:&quot;text&quot;}"/>
          <p:cNvSpPr txBox="1"/>
          <p:nvPr/>
        </p:nvSpPr>
        <p:spPr>
          <a:xfrm rot="0" flipH="0" flipV="0">
            <a:off x="1066800" y="2590800"/>
            <a:ext cx="2000250" cy="219075"/>
          </a:xfrm>
          <a:prstGeom prst="rect"/>
        </p:spPr>
        <p:txBody>
          <a:bodyPr wrap="none" lIns="0" tIns="0" rIns="0" bIns="0"/>
          <a:p>
            <a:pPr>
              <a:lnSpc>
                <a:spcPct val="100000"/>
              </a:lnSpc>
            </a:pPr>
            <a:r>
              <a:rPr lang="zh-CN" sz="1425" b="1">
                <a:solidFill>
                  <a:srgbClr val="22303C"/>
                </a:solidFill>
                <a:latin typeface="Microsoft YaHei"/>
                <a:ea typeface="Microsoft YaHei"/>
              </a:rPr>
              <a:t>五大差异定方向</a:t>
            </a:r>
            <a:endParaRPr/>
          </a:p>
        </p:txBody>
      </p:sp>
      <p:sp>
        <p:nvSpPr>
          <p:cNvPr id="223" name="" descr="{&quot;isTemplate&quot;:true,&quot;type&quot;:&quot;text&quot;}"/>
          <p:cNvSpPr txBox="1"/>
          <p:nvPr/>
        </p:nvSpPr>
        <p:spPr>
          <a:xfrm rot="0" flipH="0" flipV="0">
            <a:off x="3219450" y="2609850"/>
            <a:ext cx="8362950" cy="190500"/>
          </a:xfrm>
          <a:prstGeom prst="rect"/>
        </p:spPr>
        <p:txBody>
          <a:bodyPr wrap="none" lIns="0" tIns="0" rIns="0" bIns="0"/>
          <a:p>
            <a:pPr>
              <a:lnSpc>
                <a:spcPct val="100000"/>
              </a:lnSpc>
            </a:pPr>
            <a:r>
              <a:rPr lang="zh-CN" sz="1238">
                <a:solidFill>
                  <a:srgbClr val="5C6D7D"/>
                </a:solidFill>
                <a:latin typeface="Microsoft YaHei"/>
                <a:ea typeface="Microsoft YaHei"/>
              </a:rPr>
              <a:t>补连接词、调重心、换词性、变被动、避重复</a:t>
            </a:r>
            <a:endParaRPr/>
          </a:p>
        </p:txBody>
      </p:sp>
      <p:sp>
        <p:nvSpPr>
          <p:cNvPr id="224" name=""/>
          <p:cNvSpPr/>
          <p:nvPr/>
        </p:nvSpPr>
        <p:spPr>
          <a:xfrm rot="0" flipH="0" flipV="0">
            <a:off x="609600" y="3276600"/>
            <a:ext cx="10972800" cy="381000"/>
          </a:xfrm>
          <a:custGeom>
            <a:pathLst>
              <a:path w="1152" h="40">
                <a:moveTo>
                  <a:pt x="0" y="39"/>
                </a:moveTo>
                <a:lnTo>
                  <a:pt x="1152" y="39"/>
                </a:lnTo>
                <a:lnTo>
                  <a:pt x="1152" y="40"/>
                </a:lnTo>
                <a:lnTo>
                  <a:pt x="0" y="40"/>
                </a:lnTo>
                <a:close/>
              </a:path>
            </a:pathLst>
          </a:custGeom>
          <a:solidFill>
            <a:srgbClr val="E8F1F0"/>
          </a:solidFill>
          <a:ln/>
        </p:spPr>
        <p:txBody>
          <a:bodyPr/>
          <a:p/>
        </p:txBody>
      </p:sp>
      <p:sp>
        <p:nvSpPr>
          <p:cNvPr id="225" name="" descr="{&quot;isTemplate&quot;:true,&quot;type&quot;:&quot;text&quot;}"/>
          <p:cNvSpPr txBox="1"/>
          <p:nvPr/>
        </p:nvSpPr>
        <p:spPr>
          <a:xfrm rot="0" flipH="0" flipV="0">
            <a:off x="609600" y="3276600"/>
            <a:ext cx="304800" cy="276225"/>
          </a:xfrm>
          <a:prstGeom prst="rect"/>
        </p:spPr>
        <p:txBody>
          <a:bodyPr wrap="none" lIns="0" tIns="0" rIns="0" bIns="0"/>
          <a:p>
            <a:pPr>
              <a:lnSpc>
                <a:spcPct val="100000"/>
              </a:lnSpc>
            </a:pPr>
            <a:r>
              <a:rPr sz="1800" b="1">
                <a:solidFill>
                  <a:srgbClr val="2B6B6F"/>
                </a:solidFill>
                <a:latin typeface="Microsoft YaHei"/>
                <a:ea typeface="Microsoft YaHei"/>
              </a:rPr>
              <a:t>④</a:t>
            </a:r>
            <a:endParaRPr/>
          </a:p>
        </p:txBody>
      </p:sp>
      <p:sp>
        <p:nvSpPr>
          <p:cNvPr id="226" name="" descr="{&quot;isTemplate&quot;:true,&quot;type&quot;:&quot;text&quot;}"/>
          <p:cNvSpPr txBox="1"/>
          <p:nvPr/>
        </p:nvSpPr>
        <p:spPr>
          <a:xfrm rot="0" flipH="0" flipV="0">
            <a:off x="1066800" y="3305175"/>
            <a:ext cx="2000250" cy="219075"/>
          </a:xfrm>
          <a:prstGeom prst="rect"/>
        </p:spPr>
        <p:txBody>
          <a:bodyPr wrap="none" lIns="0" tIns="0" rIns="0" bIns="0"/>
          <a:p>
            <a:pPr>
              <a:lnSpc>
                <a:spcPct val="100000"/>
              </a:lnSpc>
            </a:pPr>
            <a:r>
              <a:rPr lang="zh-CN" sz="1425" b="1">
                <a:solidFill>
                  <a:srgbClr val="22303C"/>
                </a:solidFill>
                <a:latin typeface="Microsoft YaHei"/>
                <a:ea typeface="Microsoft YaHei"/>
              </a:rPr>
              <a:t>评分看整体印象</a:t>
            </a:r>
            <a:endParaRPr/>
          </a:p>
        </p:txBody>
      </p:sp>
      <p:sp>
        <p:nvSpPr>
          <p:cNvPr id="227" name="" descr="{&quot;isTemplate&quot;:true,&quot;type&quot;:&quot;text&quot;}"/>
          <p:cNvSpPr txBox="1"/>
          <p:nvPr/>
        </p:nvSpPr>
        <p:spPr>
          <a:xfrm rot="0" flipH="0" flipV="0">
            <a:off x="3219450" y="3324225"/>
            <a:ext cx="8362950" cy="190500"/>
          </a:xfrm>
          <a:prstGeom prst="rect"/>
        </p:spPr>
        <p:txBody>
          <a:bodyPr wrap="none" lIns="0" tIns="0" rIns="0" bIns="0"/>
          <a:p>
            <a:pPr>
              <a:lnSpc>
                <a:spcPct val="100000"/>
              </a:lnSpc>
            </a:pPr>
            <a:r>
              <a:rPr lang="zh-CN" sz="1238">
                <a:solidFill>
                  <a:srgbClr val="5C6D7D"/>
                </a:solidFill>
                <a:latin typeface="Microsoft YaHei"/>
                <a:ea typeface="Microsoft YaHei"/>
              </a:rPr>
              <a:t>主干正确＋时态单复不出错，比堆难词更容易进</a:t>
            </a:r>
            <a:r>
              <a:rPr lang="en-US" sz="1238">
                <a:solidFill>
                  <a:srgbClr val="5C6D7D"/>
                </a:solidFill>
                <a:latin typeface="Microsoft YaHei"/>
                <a:ea typeface="Microsoft YaHei"/>
              </a:rPr>
              <a:t> 11 </a:t>
            </a:r>
            <a:r>
              <a:rPr lang="zh-CN" sz="1238">
                <a:solidFill>
                  <a:srgbClr val="5C6D7D"/>
                </a:solidFill>
                <a:latin typeface="Microsoft YaHei"/>
                <a:ea typeface="Microsoft YaHei"/>
              </a:rPr>
              <a:t>分档</a:t>
            </a:r>
            <a:endParaRPr/>
          </a:p>
        </p:txBody>
      </p:sp>
      <p:sp>
        <p:nvSpPr>
          <p:cNvPr id="228" name=""/>
          <p:cNvSpPr/>
          <p:nvPr/>
        </p:nvSpPr>
        <p:spPr>
          <a:xfrm rot="0" flipH="0" flipV="0">
            <a:off x="609600" y="3762375"/>
            <a:ext cx="10972800" cy="2524125"/>
          </a:xfrm>
          <a:prstGeom prst="roundRect">
            <a:avLst>
              <a:gd name="adj" fmla="val 4528"/>
            </a:avLst>
          </a:prstGeom>
          <a:solidFill>
            <a:srgbClr val="2B6B6F"/>
          </a:solidFill>
          <a:ln/>
        </p:spPr>
        <p:txBody>
          <a:bodyPr/>
          <a:p/>
        </p:txBody>
      </p:sp>
      <p:sp>
        <p:nvSpPr>
          <p:cNvPr id="229" name=""/>
          <p:cNvSpPr/>
          <p:nvPr/>
        </p:nvSpPr>
        <p:spPr>
          <a:xfrm rot="0" flipH="0" flipV="0">
            <a:off x="857250" y="3962400"/>
            <a:ext cx="571500" cy="171450"/>
          </a:xfrm>
          <a:prstGeom prst="roundRect">
            <a:avLst>
              <a:gd name="adj" fmla="val 66667"/>
            </a:avLst>
          </a:prstGeom>
          <a:solidFill>
            <a:srgbClr val="C0392B"/>
          </a:solidFill>
          <a:ln/>
        </p:spPr>
        <p:txBody>
          <a:bodyPr/>
          <a:p/>
        </p:txBody>
      </p:sp>
      <p:sp>
        <p:nvSpPr>
          <p:cNvPr id="230" name="" descr="{&quot;isTemplate&quot;:true,&quot;type&quot;:&quot;text&quot;}"/>
          <p:cNvSpPr txBox="1"/>
          <p:nvPr/>
        </p:nvSpPr>
        <p:spPr>
          <a:xfrm rot="0" flipH="0" flipV="0">
            <a:off x="857250" y="3962400"/>
            <a:ext cx="571500" cy="171450"/>
          </a:xfrm>
          <a:prstGeom prst="rect"/>
        </p:spPr>
        <p:txBody>
          <a:bodyPr wrap="none" lIns="0" tIns="0" rIns="0" bIns="0"/>
          <a:p>
            <a:pPr>
              <a:lnSpc>
                <a:spcPct val="100000"/>
              </a:lnSpc>
            </a:pPr>
            <a:r>
              <a:rPr lang="zh-CN" sz="1125">
                <a:solidFill>
                  <a:srgbClr val="FFFFFF"/>
                </a:solidFill>
                <a:latin typeface="Microsoft YaHei"/>
                <a:ea typeface="Microsoft YaHei"/>
              </a:rPr>
              <a:t>课后作业</a:t>
            </a:r>
            <a:endParaRPr/>
          </a:p>
        </p:txBody>
      </p:sp>
      <p:sp>
        <p:nvSpPr>
          <p:cNvPr id="231" name="" descr="{&quot;isTemplate&quot;:true,&quot;type&quot;:&quot;text&quot;}"/>
          <p:cNvSpPr txBox="1"/>
          <p:nvPr/>
        </p:nvSpPr>
        <p:spPr>
          <a:xfrm rot="0" flipH="0" flipV="0">
            <a:off x="1562100" y="3933825"/>
            <a:ext cx="6324600" cy="219075"/>
          </a:xfrm>
          <a:prstGeom prst="rect"/>
        </p:spPr>
        <p:txBody>
          <a:bodyPr wrap="none" lIns="0" tIns="0" rIns="0" bIns="0"/>
          <a:p>
            <a:pPr>
              <a:lnSpc>
                <a:spcPct val="100000"/>
              </a:lnSpc>
            </a:pPr>
            <a:r>
              <a:rPr lang="zh-CN" sz="1425" b="1">
                <a:solidFill>
                  <a:srgbClr val="FFFFFF"/>
                </a:solidFill>
                <a:latin typeface="Microsoft YaHei"/>
                <a:ea typeface="Microsoft YaHei"/>
              </a:rPr>
              <a:t>用今天的方法，限时</a:t>
            </a:r>
            <a:r>
              <a:rPr lang="en-US" sz="1425" b="1">
                <a:solidFill>
                  <a:srgbClr val="FFFFFF"/>
                </a:solidFill>
                <a:latin typeface="Microsoft YaHei"/>
                <a:ea typeface="Microsoft YaHei"/>
              </a:rPr>
              <a:t> 25 </a:t>
            </a:r>
            <a:r>
              <a:rPr lang="zh-CN" sz="1425" b="1">
                <a:solidFill>
                  <a:srgbClr val="FFFFFF"/>
                </a:solidFill>
                <a:latin typeface="Microsoft YaHei"/>
                <a:ea typeface="Microsoft YaHei"/>
              </a:rPr>
              <a:t>分钟翻译同场真题「尊师重教」（</a:t>
            </a:r>
            <a:r>
              <a:rPr lang="en-US" sz="1425" b="1">
                <a:solidFill>
                  <a:srgbClr val="FFFFFF"/>
                </a:solidFill>
                <a:latin typeface="Microsoft YaHei"/>
                <a:ea typeface="Microsoft YaHei"/>
              </a:rPr>
              <a:t>2026</a:t>
            </a:r>
            <a:r>
              <a:rPr lang="zh-CN" sz="1425" b="1">
                <a:solidFill>
                  <a:srgbClr val="FFFFFF"/>
                </a:solidFill>
                <a:latin typeface="Microsoft YaHei"/>
                <a:ea typeface="Microsoft YaHei"/>
              </a:rPr>
              <a:t>年</a:t>
            </a:r>
            <a:r>
              <a:rPr lang="en-US" sz="1425" b="1">
                <a:solidFill>
                  <a:srgbClr val="FFFFFF"/>
                </a:solidFill>
                <a:latin typeface="Microsoft YaHei"/>
                <a:ea typeface="Microsoft YaHei"/>
              </a:rPr>
              <a:t>6</a:t>
            </a:r>
            <a:r>
              <a:rPr lang="zh-CN" sz="1425" b="1">
                <a:solidFill>
                  <a:srgbClr val="FFFFFF"/>
                </a:solidFill>
                <a:latin typeface="Microsoft YaHei"/>
                <a:ea typeface="Microsoft YaHei"/>
              </a:rPr>
              <a:t>月第二套）</a:t>
            </a:r>
            <a:endParaRPr/>
          </a:p>
        </p:txBody>
      </p:sp>
      <p:sp>
        <p:nvSpPr>
          <p:cNvPr id="232" name="" descr="{&quot;isTemplate&quot;:true,&quot;type&quot;:&quot;text&quot;}"/>
          <p:cNvSpPr txBox="1"/>
          <p:nvPr/>
        </p:nvSpPr>
        <p:spPr>
          <a:xfrm rot="0" flipH="0" flipV="0">
            <a:off x="609600" y="6400800"/>
            <a:ext cx="1981200" cy="161925"/>
          </a:xfrm>
          <a:prstGeom prst="rect"/>
        </p:spPr>
        <p:txBody>
          <a:bodyPr wrap="none" lIns="0" tIns="0" rIns="0" bIns="0"/>
          <a:p>
            <a:pPr>
              <a:lnSpc>
                <a:spcPct val="100000"/>
              </a:lnSpc>
            </a:pPr>
            <a:r>
              <a:rPr lang="zh-CN" sz="1050">
                <a:solidFill>
                  <a:srgbClr val="5C6D7D"/>
                </a:solidFill>
                <a:latin typeface="Microsoft YaHei"/>
                <a:ea typeface="Microsoft YaHei"/>
              </a:rPr>
              <a:t>四级翻译真题精讲</a:t>
            </a:r>
            <a:r>
              <a:rPr lang="en-US" sz="1050">
                <a:solidFill>
                  <a:srgbClr val="5C6D7D"/>
                </a:solidFill>
                <a:latin typeface="Microsoft YaHei"/>
                <a:ea typeface="Microsoft YaHei"/>
              </a:rPr>
              <a:t> · </a:t>
            </a:r>
            <a:r>
              <a:rPr lang="zh-CN" sz="1050">
                <a:solidFill>
                  <a:srgbClr val="5C6D7D"/>
                </a:solidFill>
                <a:latin typeface="Microsoft YaHei"/>
                <a:ea typeface="Microsoft YaHei"/>
              </a:rPr>
              <a:t>张浩英语课堂</a:t>
            </a:r>
            <a:endParaRPr/>
          </a:p>
        </p:txBody>
      </p:sp>
      <p:sp>
        <p:nvSpPr>
          <p:cNvPr id="233" name="" descr="{&quot;isTemplate&quot;:true,&quot;type&quot;:&quot;text&quot;}"/>
          <p:cNvSpPr txBox="1"/>
          <p:nvPr/>
        </p:nvSpPr>
        <p:spPr>
          <a:xfrm rot="0" flipH="0" flipV="0">
            <a:off x="11125200" y="6400800"/>
            <a:ext cx="457200" cy="161925"/>
          </a:xfrm>
          <a:prstGeom prst="rect"/>
        </p:spPr>
        <p:txBody>
          <a:bodyPr wrap="none" lIns="0" tIns="0" rIns="0" bIns="0"/>
          <a:p>
            <a:pPr>
              <a:lnSpc>
                <a:spcPct val="100000"/>
              </a:lnSpc>
            </a:pPr>
            <a:r>
              <a:rPr lang="en-US" sz="1050">
                <a:solidFill>
                  <a:srgbClr val="5C6D7D"/>
                </a:solidFill>
                <a:latin typeface="Microsoft YaHei"/>
                <a:ea typeface="Microsoft YaHei"/>
              </a:rPr>
              <a:t>18 / 19</a:t>
            </a:r>
            <a:endParaRPr/>
          </a:p>
        </p:txBody>
      </p:sp>
      <p:sp>
        <p:nvSpPr>
          <p:cNvPr id="234" name="" descr="{&quot;isTemplate&quot;:true,&quot;type&quot;:&quot;text&quot;}"/>
          <p:cNvSpPr txBox="1"/>
          <p:nvPr/>
        </p:nvSpPr>
        <p:spPr>
          <a:xfrm rot="0" flipH="0" flipV="0">
            <a:off x="857250" y="4629150"/>
            <a:ext cx="10477500" cy="866775"/>
          </a:xfrm>
          <a:prstGeom prst="rect"/>
        </p:spPr>
        <p:txBody>
          <a:bodyPr wrap="square" lIns="0" tIns="0" rIns="0" bIns="0">
            <a:normAutofit/>
          </a:bodyPr>
          <a:p>
            <a:pPr>
              <a:lnSpc>
                <a:spcPct val="162000"/>
              </a:lnSpc>
            </a:pPr>
            <a:r>
              <a:rPr lang="zh-CN" sz="1163">
                <a:solidFill>
                  <a:srgbClr val="FFFFFF">
                    <a:alpha val="92000"/>
                  </a:srgbClr>
                </a:solidFill>
                <a:latin typeface="Microsoft YaHei"/>
                <a:ea typeface="Microsoft YaHei"/>
              </a:rPr>
              <a:t>中国有句老话：“一日为师，终身为父”。在中国人的观念里，老师不仅传授知识，更教给学生做人的道理。在古代，学生初次见老师时要举行隆重的仪式，足见老师地位之高。为弘扬尊师的优良传统，中国从</a:t>
            </a:r>
            <a:r>
              <a:rPr lang="en-US" sz="1163">
                <a:solidFill>
                  <a:srgbClr val="FFFFFF">
                    <a:alpha val="92000"/>
                  </a:srgbClr>
                </a:solidFill>
                <a:latin typeface="Microsoft YaHei"/>
                <a:ea typeface="Microsoft YaHei"/>
              </a:rPr>
              <a:t> 1985 </a:t>
            </a:r>
            <a:r>
              <a:rPr lang="zh-CN" sz="1163">
                <a:solidFill>
                  <a:srgbClr val="FFFFFF">
                    <a:alpha val="92000"/>
                  </a:srgbClr>
                </a:solidFill>
                <a:latin typeface="Microsoft YaHei"/>
                <a:ea typeface="Microsoft YaHei"/>
              </a:rPr>
              <a:t>年开始将每年的</a:t>
            </a:r>
            <a:r>
              <a:rPr lang="en-US" sz="1163">
                <a:solidFill>
                  <a:srgbClr val="FFFFFF">
                    <a:alpha val="92000"/>
                  </a:srgbClr>
                </a:solidFill>
                <a:latin typeface="Microsoft YaHei"/>
                <a:ea typeface="Microsoft YaHei"/>
              </a:rPr>
              <a:t> 9 </a:t>
            </a:r>
            <a:r>
              <a:rPr lang="zh-CN" sz="1163">
                <a:solidFill>
                  <a:srgbClr val="FFFFFF">
                    <a:alpha val="92000"/>
                  </a:srgbClr>
                </a:solidFill>
                <a:latin typeface="Microsoft YaHei"/>
                <a:ea typeface="Microsoft YaHei"/>
              </a:rPr>
              <a:t>月</a:t>
            </a:r>
            <a:r>
              <a:rPr lang="en-US" sz="1163">
                <a:solidFill>
                  <a:srgbClr val="FFFFFF">
                    <a:alpha val="92000"/>
                  </a:srgbClr>
                </a:solidFill>
                <a:latin typeface="Microsoft YaHei"/>
                <a:ea typeface="Microsoft YaHei"/>
              </a:rPr>
              <a:t> 10 </a:t>
            </a:r>
            <a:r>
              <a:rPr lang="zh-CN" sz="1163">
                <a:solidFill>
                  <a:srgbClr val="FFFFFF">
                    <a:alpha val="92000"/>
                  </a:srgbClr>
                </a:solidFill>
                <a:latin typeface="Microsoft YaHei"/>
                <a:ea typeface="Microsoft YaHei"/>
              </a:rPr>
              <a:t>日定为教师节。在这一天，学生以各种方式表达对老师的敬意。尊师是中华民族的传统美德，在当今社会得到了发扬光大。</a:t>
            </a:r>
            <a:endParaRPr/>
          </a:p>
        </p:txBody>
      </p:sp>
      <p:sp>
        <p:nvSpPr>
          <p:cNvPr id="235" name="" descr="{&quot;isTemplate&quot;:true,&quot;type&quot;:&quot;text&quot;}"/>
          <p:cNvSpPr txBox="1"/>
          <p:nvPr/>
        </p:nvSpPr>
        <p:spPr>
          <a:xfrm rot="0" flipH="0" flipV="0">
            <a:off x="857250" y="5953125"/>
            <a:ext cx="10477500" cy="161925"/>
          </a:xfrm>
          <a:prstGeom prst="rect"/>
        </p:spPr>
        <p:txBody>
          <a:bodyPr wrap="none" lIns="0" tIns="0" rIns="0" bIns="0"/>
          <a:p>
            <a:pPr>
              <a:lnSpc>
                <a:spcPct val="100000"/>
              </a:lnSpc>
            </a:pPr>
            <a:r>
              <a:rPr lang="zh-CN" sz="1050">
                <a:solidFill>
                  <a:srgbClr val="FFFFFF">
                    <a:alpha val="75000"/>
                  </a:srgbClr>
                </a:solidFill>
                <a:latin typeface="Microsoft YaHei"/>
                <a:ea typeface="Microsoft YaHei"/>
              </a:rPr>
              <a:t>提示：先逐句标出主干，再挂修饰；写完按“理解</a:t>
            </a:r>
            <a:r>
              <a:rPr lang="en-US" sz="1050">
                <a:solidFill>
                  <a:srgbClr val="FFFFFF">
                    <a:alpha val="75000"/>
                  </a:srgbClr>
                </a:solidFill>
                <a:latin typeface="Microsoft YaHei"/>
                <a:ea typeface="Microsoft YaHei"/>
              </a:rPr>
              <a:t> → </a:t>
            </a:r>
            <a:r>
              <a:rPr lang="zh-CN" sz="1050">
                <a:solidFill>
                  <a:srgbClr val="FFFFFF">
                    <a:alpha val="75000"/>
                  </a:srgbClr>
                </a:solidFill>
                <a:latin typeface="Microsoft YaHei"/>
                <a:ea typeface="Microsoft YaHei"/>
              </a:rPr>
              <a:t>表达</a:t>
            </a:r>
            <a:r>
              <a:rPr lang="en-US" sz="1050">
                <a:solidFill>
                  <a:srgbClr val="FFFFFF">
                    <a:alpha val="75000"/>
                  </a:srgbClr>
                </a:solidFill>
                <a:latin typeface="Microsoft YaHei"/>
                <a:ea typeface="Microsoft YaHei"/>
              </a:rPr>
              <a:t> → </a:t>
            </a:r>
            <a:r>
              <a:rPr lang="zh-CN" sz="1050">
                <a:solidFill>
                  <a:srgbClr val="FFFFFF">
                    <a:alpha val="75000"/>
                  </a:srgbClr>
                </a:solidFill>
                <a:latin typeface="Microsoft YaHei"/>
                <a:ea typeface="Microsoft YaHei"/>
              </a:rPr>
              <a:t>校对”自查一遍。</a:t>
            </a:r>
            <a:endParaRPr/>
          </a:p>
        </p:txBody>
      </p:sp>
    </p:spTree>
  </p:cSld>
</p:sld>
</file>

<file path=ppt/slides/slide19.xml><?xml version="1.0" encoding="utf-8"?>
<p:sld xmlns:p="http://schemas.openxmlformats.org/presentationml/2006/main" xmlns:a="http://schemas.openxmlformats.org/drawingml/2006/main">
  <p:cSld>
    <p:spTree>
      <p:nvGrpSpPr>
        <p:cNvPr id="236" name="" descr="&lt;Slide style={{ width: 1280, height: 720, padding: 0, background: 'linear-gradient(135deg, #2B6B6F 0%, #3E8A8E 100%)', overflow: 'hidden' }}&gt;&#10;  &lt;Box style={{ position: 'absolute', left: 0, right: 0, top: 200, flexDirection: 'column', alignItems: 'center' }}&gt;&#10;    &lt;Text style={{ fontSize: 17, color: '#FFFFFF', opacity: 0.75, letterSpacing: 6 }}&gt;四级翻译真题精讲 · 中华文化专题&lt;/Text&gt;&#10;    &lt;Text style={{ fontSize: 66, fontWeight: 'bold', color: '#FFFFFF', marginTop: 22, textShadow: '0 2px 12px rgba(0,0,0,0.25)' }}&gt;“译”路通关&lt;/Text&gt;&#10;    &lt;Box style={{ width: 72, height: 6, background: 'rgba(255,255,255,0.6)', marginTop: 28 }} /&gt;&#10;    &lt;Text style={{ fontSize: 24, color: '#FFFFFF', marginTop: 34, lineHeight: 1.9, textAlign: 'center' }}&gt;&#10;      ① 先找主干，再挂修饰&lt;br /&gt;&#10;      ② 文化词汇，日积月累&lt;br /&gt;&#10;      ③ 译完必查：时态 · 单复 · 拼写&#10;    &lt;/Text&gt;&#10;  &lt;/Box&gt;&#10;  &lt;Box style={{ position: 'absolute', left: 0, right: 0, bottom: 84, flexDirection: 'column', alignItems: 'center' }}&gt;&#10;    &lt;Text style={{ fontSize: 16, color: '#FFFFFF', opacity: 0.8, letterSpacing: 3 }}&gt;张浩英语课堂 · 下节课见&lt;/Text&gt;&#10;  &lt;/Box&gt;&#10;  &lt;Box style={{ position: 'absolute', right: 64, bottom: 28, flexDirection: 'row', alignItems: 'center', gap: 16 }}&gt;&#10;    &lt;Text style={{ fontSize: 14, color: 'rgba(255,255,255,0.7)' }}&gt;19 / 19&lt;/Text&gt;&#10;  &lt;/Box&gt;&#10;&lt;/Slide&gt;&#10;"/>
        <p:cNvGrpSpPr/>
        <p:nvPr/>
      </p:nvGrpSpPr>
      <p:grpSpPr>
        <a:xfrm>
          <a:off x="0" y="0"/>
          <a:ext cx="0" cy="0"/>
          <a:chOff x="0" y="0"/>
          <a:chExt cx="0" cy="0"/>
        </a:xfrm>
      </p:grpSpPr>
      <p:sp>
        <p:nvSpPr>
          <p:cNvPr id="237" name=""/>
          <p:cNvSpPr/>
          <p:nvPr/>
        </p:nvSpPr>
        <p:spPr>
          <a:xfrm rot="0" flipH="0" flipV="0">
            <a:off x="0" y="0"/>
            <a:ext cx="12192000" cy="6858000"/>
          </a:xfrm>
          <a:prstGeom prst="rect">
            <a:avLst/>
          </a:prstGeom>
          <a:gradFill>
            <a:gsLst>
              <a:gs pos="0">
                <a:srgbClr val="2B6B6F"/>
              </a:gs>
              <a:gs pos="100000">
                <a:srgbClr val="3E8A8E"/>
              </a:gs>
            </a:gsLst>
            <a:lin ang="2700000" scaled="1"/>
          </a:gradFill>
          <a:ln/>
        </p:spPr>
        <p:txBody>
          <a:bodyPr/>
          <a:p/>
        </p:txBody>
      </p:sp>
      <p:sp>
        <p:nvSpPr>
          <p:cNvPr id="238" name="" descr="{&quot;isTemplate&quot;:true,&quot;type&quot;:&quot;text&quot;}"/>
          <p:cNvSpPr txBox="1"/>
          <p:nvPr/>
        </p:nvSpPr>
        <p:spPr>
          <a:xfrm rot="0" flipH="0" flipV="0">
            <a:off x="4210050" y="2314575"/>
            <a:ext cx="3771900" cy="762000"/>
          </a:xfrm>
          <a:prstGeom prst="rect"/>
        </p:spPr>
        <p:txBody>
          <a:bodyPr wrap="none" lIns="0" tIns="0" rIns="0" bIns="0"/>
          <a:p>
            <a:pPr>
              <a:lnSpc>
                <a:spcPct val="100000"/>
              </a:lnSpc>
            </a:pPr>
            <a:r>
              <a:rPr lang="zh-CN" sz="4950" b="1">
                <a:solidFill>
                  <a:srgbClr val="FFFFFF"/>
                </a:solidFill>
                <a:effectLst>
                  <a:outerShdw blurRad="114300" dist="19050" dir="5400000">
                    <a:srgbClr val="000000">
                      <a:alpha val="25000"/>
                    </a:srgbClr>
                  </a:outerShdw>
                </a:effectLst>
                <a:latin typeface="Microsoft YaHei"/>
                <a:ea typeface="Microsoft YaHei"/>
              </a:rPr>
              <a:t>“译”路通关</a:t>
            </a:r>
            <a:endParaRPr/>
          </a:p>
        </p:txBody>
      </p:sp>
      <p:sp>
        <p:nvSpPr>
          <p:cNvPr id="239" name=""/>
          <p:cNvSpPr/>
          <p:nvPr/>
        </p:nvSpPr>
        <p:spPr>
          <a:xfrm rot="0" flipH="0" flipV="0">
            <a:off x="5753100" y="3343275"/>
            <a:ext cx="685800" cy="57150"/>
          </a:xfrm>
          <a:prstGeom prst="rect">
            <a:avLst/>
          </a:prstGeom>
          <a:solidFill>
            <a:srgbClr val="FFFFFF">
              <a:alpha val="60000"/>
            </a:srgbClr>
          </a:solidFill>
          <a:ln/>
        </p:spPr>
        <p:txBody>
          <a:bodyPr/>
          <a:p/>
        </p:txBody>
      </p:sp>
      <p:sp>
        <p:nvSpPr>
          <p:cNvPr id="240" name="" descr="{&quot;isTemplate&quot;:true,&quot;type&quot;:&quot;text&quot;}"/>
          <p:cNvSpPr txBox="1"/>
          <p:nvPr/>
        </p:nvSpPr>
        <p:spPr>
          <a:xfrm rot="0" flipH="0" flipV="0">
            <a:off x="4495800" y="3724275"/>
            <a:ext cx="3200400" cy="1571625"/>
          </a:xfrm>
          <a:prstGeom prst="rect"/>
        </p:spPr>
        <p:txBody>
          <a:bodyPr wrap="none" lIns="0" tIns="0" rIns="0" bIns="0"/>
          <a:p>
            <a:pPr algn="ctr">
              <a:lnSpc>
                <a:spcPct val="190000"/>
              </a:lnSpc>
            </a:pPr>
            <a:r>
              <a:rPr lang="en-US" sz="1800">
                <a:solidFill>
                  <a:srgbClr val="FFFFFF"/>
                </a:solidFill>
                <a:latin typeface="Microsoft YaHei"/>
                <a:ea typeface="Microsoft YaHei"/>
              </a:rPr>
              <a:t>① </a:t>
            </a:r>
            <a:r>
              <a:rPr lang="zh-CN" sz="1800">
                <a:solidFill>
                  <a:srgbClr val="FFFFFF"/>
                </a:solidFill>
                <a:latin typeface="Microsoft YaHei"/>
                <a:ea typeface="Microsoft YaHei"/>
              </a:rPr>
              <a:t>先找主干，再挂修饰</a:t>
            </a:r>
            <a:endParaRPr/>
          </a:p>
          <a:p>
            <a:pPr algn="ctr">
              <a:lnSpc>
                <a:spcPct val="190000"/>
              </a:lnSpc>
            </a:pPr>
            <a:r>
              <a:rPr lang="en-US" sz="1800">
                <a:solidFill>
                  <a:srgbClr val="FFFFFF"/>
                </a:solidFill>
                <a:latin typeface="Microsoft YaHei"/>
                <a:ea typeface="Microsoft YaHei"/>
              </a:rPr>
              <a:t>② </a:t>
            </a:r>
            <a:r>
              <a:rPr lang="zh-CN" sz="1800">
                <a:solidFill>
                  <a:srgbClr val="FFFFFF"/>
                </a:solidFill>
                <a:latin typeface="Microsoft YaHei"/>
                <a:ea typeface="Microsoft YaHei"/>
              </a:rPr>
              <a:t>文化词汇，日积月累</a:t>
            </a:r>
            <a:endParaRPr/>
          </a:p>
          <a:p>
            <a:pPr algn="ctr">
              <a:lnSpc>
                <a:spcPct val="190000"/>
              </a:lnSpc>
            </a:pPr>
            <a:r>
              <a:rPr lang="en-US" sz="1800">
                <a:solidFill>
                  <a:srgbClr val="FFFFFF"/>
                </a:solidFill>
                <a:latin typeface="Microsoft YaHei"/>
                <a:ea typeface="Microsoft YaHei"/>
              </a:rPr>
              <a:t>③ </a:t>
            </a:r>
            <a:r>
              <a:rPr lang="zh-CN" sz="1800">
                <a:solidFill>
                  <a:srgbClr val="FFFFFF"/>
                </a:solidFill>
                <a:latin typeface="Microsoft YaHei"/>
                <a:ea typeface="Microsoft YaHei"/>
              </a:rPr>
              <a:t>译完必查：时态</a:t>
            </a:r>
            <a:r>
              <a:rPr lang="en-US" sz="1800">
                <a:solidFill>
                  <a:srgbClr val="FFFFFF"/>
                </a:solidFill>
                <a:latin typeface="Microsoft YaHei"/>
                <a:ea typeface="Microsoft YaHei"/>
              </a:rPr>
              <a:t> · </a:t>
            </a:r>
            <a:r>
              <a:rPr lang="zh-CN" sz="1800">
                <a:solidFill>
                  <a:srgbClr val="FFFFFF"/>
                </a:solidFill>
                <a:latin typeface="Microsoft YaHei"/>
                <a:ea typeface="Microsoft YaHei"/>
              </a:rPr>
              <a:t>单复</a:t>
            </a:r>
            <a:r>
              <a:rPr lang="en-US" sz="1800">
                <a:solidFill>
                  <a:srgbClr val="FFFFFF"/>
                </a:solidFill>
                <a:latin typeface="Microsoft YaHei"/>
                <a:ea typeface="Microsoft YaHei"/>
              </a:rPr>
              <a:t> · </a:t>
            </a:r>
            <a:r>
              <a:rPr lang="zh-CN" sz="1800">
                <a:solidFill>
                  <a:srgbClr val="FFFFFF"/>
                </a:solidFill>
                <a:latin typeface="Microsoft YaHei"/>
                <a:ea typeface="Microsoft YaHei"/>
              </a:rPr>
              <a:t>拼写</a:t>
            </a:r>
            <a:endParaRPr/>
          </a:p>
        </p:txBody>
      </p:sp>
      <p:sp>
        <p:nvSpPr>
          <p:cNvPr id="241" name="" descr="{&quot;isTemplate&quot;:true,&quot;type&quot;:&quot;text&quot;}"/>
          <p:cNvSpPr txBox="1"/>
          <p:nvPr/>
        </p:nvSpPr>
        <p:spPr>
          <a:xfrm rot="0" flipH="0" flipV="0">
            <a:off x="4410075" y="1905000"/>
            <a:ext cx="3381375" cy="200025"/>
          </a:xfrm>
          <a:prstGeom prst="rect"/>
        </p:spPr>
        <p:txBody>
          <a:bodyPr wrap="none" lIns="0" tIns="0" rIns="0" bIns="0"/>
          <a:p>
            <a:pPr>
              <a:lnSpc>
                <a:spcPct val="100000"/>
              </a:lnSpc>
            </a:pPr>
            <a:r>
              <a:rPr lang="zh-CN" sz="1275" spc="450">
                <a:solidFill>
                  <a:srgbClr val="FFFFFF">
                    <a:alpha val="75000"/>
                  </a:srgbClr>
                </a:solidFill>
                <a:latin typeface="Microsoft YaHei"/>
                <a:ea typeface="Microsoft YaHei"/>
              </a:rPr>
              <a:t>四级翻译真题精讲</a:t>
            </a:r>
            <a:r>
              <a:rPr lang="en-US" sz="1275" spc="450">
                <a:solidFill>
                  <a:srgbClr val="FFFFFF">
                    <a:alpha val="75000"/>
                  </a:srgbClr>
                </a:solidFill>
                <a:latin typeface="Microsoft YaHei"/>
                <a:ea typeface="Microsoft YaHei"/>
              </a:rPr>
              <a:t> · </a:t>
            </a:r>
            <a:r>
              <a:rPr lang="zh-CN" sz="1275" spc="450">
                <a:solidFill>
                  <a:srgbClr val="FFFFFF">
                    <a:alpha val="75000"/>
                  </a:srgbClr>
                </a:solidFill>
                <a:latin typeface="Microsoft YaHei"/>
                <a:ea typeface="Microsoft YaHei"/>
              </a:rPr>
              <a:t>中华文化专题</a:t>
            </a:r>
            <a:endParaRPr/>
          </a:p>
        </p:txBody>
      </p:sp>
      <p:sp>
        <p:nvSpPr>
          <p:cNvPr id="242" name="" descr="{&quot;isTemplate&quot;:true,&quot;type&quot;:&quot;text&quot;}"/>
          <p:cNvSpPr txBox="1"/>
          <p:nvPr/>
        </p:nvSpPr>
        <p:spPr>
          <a:xfrm rot="0" flipH="0" flipV="0">
            <a:off x="5086350" y="5867400"/>
            <a:ext cx="2028825" cy="190500"/>
          </a:xfrm>
          <a:prstGeom prst="rect"/>
        </p:spPr>
        <p:txBody>
          <a:bodyPr wrap="none" lIns="0" tIns="0" rIns="0" bIns="0"/>
          <a:p>
            <a:pPr>
              <a:lnSpc>
                <a:spcPct val="100000"/>
              </a:lnSpc>
            </a:pPr>
            <a:r>
              <a:rPr lang="zh-CN" sz="1200" spc="225">
                <a:solidFill>
                  <a:srgbClr val="FFFFFF">
                    <a:alpha val="80000"/>
                  </a:srgbClr>
                </a:solidFill>
                <a:latin typeface="Microsoft YaHei"/>
                <a:ea typeface="Microsoft YaHei"/>
              </a:rPr>
              <a:t>张浩英语课堂</a:t>
            </a:r>
            <a:r>
              <a:rPr lang="en-US" sz="1200" spc="225">
                <a:solidFill>
                  <a:srgbClr val="FFFFFF">
                    <a:alpha val="80000"/>
                  </a:srgbClr>
                </a:solidFill>
                <a:latin typeface="Microsoft YaHei"/>
                <a:ea typeface="Microsoft YaHei"/>
              </a:rPr>
              <a:t> · </a:t>
            </a:r>
            <a:r>
              <a:rPr lang="zh-CN" sz="1200" spc="225">
                <a:solidFill>
                  <a:srgbClr val="FFFFFF">
                    <a:alpha val="80000"/>
                  </a:srgbClr>
                </a:solidFill>
                <a:latin typeface="Microsoft YaHei"/>
                <a:ea typeface="Microsoft YaHei"/>
              </a:rPr>
              <a:t>下节课见</a:t>
            </a:r>
            <a:endParaRPr/>
          </a:p>
        </p:txBody>
      </p:sp>
      <p:sp>
        <p:nvSpPr>
          <p:cNvPr id="243" name="" descr="{&quot;isTemplate&quot;:true,&quot;type&quot;:&quot;text&quot;}"/>
          <p:cNvSpPr txBox="1"/>
          <p:nvPr/>
        </p:nvSpPr>
        <p:spPr>
          <a:xfrm rot="0" flipH="0" flipV="0">
            <a:off x="11125200" y="6429375"/>
            <a:ext cx="457200" cy="161925"/>
          </a:xfrm>
          <a:prstGeom prst="rect"/>
        </p:spPr>
        <p:txBody>
          <a:bodyPr wrap="none" lIns="0" tIns="0" rIns="0" bIns="0"/>
          <a:p>
            <a:pPr>
              <a:lnSpc>
                <a:spcPct val="100000"/>
              </a:lnSpc>
            </a:pPr>
            <a:r>
              <a:rPr lang="en-US" sz="1050">
                <a:solidFill>
                  <a:srgbClr val="FFFFFF">
                    <a:alpha val="70000"/>
                  </a:srgbClr>
                </a:solidFill>
                <a:latin typeface="Microsoft YaHei"/>
                <a:ea typeface="Microsoft YaHei"/>
              </a:rPr>
              <a:t>19 / 19</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Tencent office</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2026-10-10T00:21:50Z</dcterms:created>
  <dcterms:modified xsi:type="dcterms:W3CDTF">2026-10-10T00:21:50Z</dcterms:modified>
</cp:coreProperties>
</file>