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0" Type="http://schemas.openxmlformats.org/officeDocument/2006/relationships/officeDocument" Target="ppt/presentation.xml"/><Relationship Id="rId1" Type="http://schemas.openxmlformats.org/package/2006/relationships/metadata/core-properties" Target="docProps/core.xml"/><Relationship Id="rId2" Type="http://schemas.openxmlformats.org/officeDocument/2006/relationships/extended-properties" Target="docProps/app.xml"/></Relationships>
</file>

<file path=ppt/presentation.xml><?xml version="1.0" encoding="utf-8"?>
<p:presentation xmlns:p="http://schemas.openxmlformats.org/presentationml/2006/main" xmlns:r="http://schemas.openxmlformats.org/officeDocument/2006/relationships" xmlns:a="http://schemas.openxmlformats.org/drawingml/2006/main" firstSlideNum="1">
  <p:sldMasterIdLst>
    <p:sldMasterId id="2147483648" r:id="rId0"/>
  </p:sldMasterIdLst>
  <p:notesMasterIdLst>
    <p:notesMasterId r:id="rId18"/>
  </p:notesMasterIdLst>
  <p:sldIdLst>
    <p:sldId id="256" r:id="rId1"/>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p:extLst>
    <p:ext uri="{E76CE94A-603C-4142-B9EB-6D1370010A27}"/>
    <p:ext uri="{D31A062A-798A-4329-ABDD-BBA856620510}"/>
    <p:ext uri="{FD5EFAAD-0ECE-453E-9831-46B23BE46B34}"/>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a="http://schemas.openxmlformats.org/drawingml/2006/main" lastView="sldThumbnailView">
  <p:normalViewPr horzBarState="maximized">
    <p:restoredLeft sz="15611"/>
    <p:restoredTop sz="94610"/>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0" Type="http://schemas.openxmlformats.org/officeDocument/2006/relationships/slideMaster" Target="slideMasters/slideMaster1.xml"/><Relationship Id="rId1" Type="http://schemas.openxmlformats.org/officeDocument/2006/relationships/slide" Target="slides/slide1.xml"/><Relationship Id="rId2" Type="http://schemas.openxmlformats.org/officeDocument/2006/relationships/slide" Target="slides/slide2.xml"/><Relationship Id="rId3" Type="http://schemas.openxmlformats.org/officeDocument/2006/relationships/slide" Target="slides/slide3.xml"/><Relationship Id="rId4" Type="http://schemas.openxmlformats.org/officeDocument/2006/relationships/slide" Target="slides/slide4.xml"/><Relationship Id="rId5" Type="http://schemas.openxmlformats.org/officeDocument/2006/relationships/slide" Target="slides/slide5.xml"/><Relationship Id="rId6" Type="http://schemas.openxmlformats.org/officeDocument/2006/relationships/slide" Target="slides/slide6.xml"/><Relationship Id="rId7" Type="http://schemas.openxmlformats.org/officeDocument/2006/relationships/slide" Target="slides/slide7.xml"/><Relationship Id="rId8" Type="http://schemas.openxmlformats.org/officeDocument/2006/relationships/slide" Target="slides/slide8.xml"/><Relationship Id="rId9" Type="http://schemas.openxmlformats.org/officeDocument/2006/relationships/slide" Target="slides/slide9.xml"/><Relationship Id="rId10" Type="http://schemas.openxmlformats.org/officeDocument/2006/relationships/slide" Target="slides/slide10.xml"/><Relationship Id="rId11" Type="http://schemas.openxmlformats.org/officeDocument/2006/relationships/slide" Target="slides/slide11.xml"/><Relationship Id="rId12" Type="http://schemas.openxmlformats.org/officeDocument/2006/relationships/slide" Target="slides/slide12.xml"/><Relationship Id="rId13" Type="http://schemas.openxmlformats.org/officeDocument/2006/relationships/slide" Target="slides/slide13.xml"/><Relationship Id="rId14" Type="http://schemas.openxmlformats.org/officeDocument/2006/relationships/slide" Target="slides/slide14.xml"/><Relationship Id="rId15" Type="http://schemas.openxmlformats.org/officeDocument/2006/relationships/slide" Target="slides/slide15.xml"/><Relationship Id="rId16" Type="http://schemas.openxmlformats.org/officeDocument/2006/relationships/slide" Target="slides/slide16.xml"/><Relationship Id="rId17" Type="http://schemas.openxmlformats.org/officeDocument/2006/relationships/slide" Target="slides/slide17.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tableStyles" Target="tableStyles.xml"/><Relationship Id="rId2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0" Type="http://schemas.openxmlformats.org/officeDocument/2006/relationships/theme" Target="../theme/theme2.xml"/></Relationships>
</file>

<file path=ppt/notesMasters/notesMaster1.xml><?xml version="1.0" encoding="utf-8"?>
<p:notesMaster xmlns:p="http://schemas.openxmlformats.org/presentationml/2006/main" xmlns:a="http://schemas.openxmlformats.org/drawing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0" Type="http://schemas.openxmlformats.org/officeDocument/2006/relationships/slideMaster" Target="../slideMasters/slideMaster1.xml"/></Relationships>
</file>

<file path=ppt/slideLayouts/slideLayout1.xml><?xml version="1.0" encoding="utf-8"?>
<p:sldLayout xmlns:p="http://schemas.openxmlformats.org/presentationml/2006/main" xmlns:a="http://schemas.openxmlformats.org/drawing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0" Type="http://schemas.openxmlformats.org/officeDocument/2006/relationships/slideLayout" Target="../slideLayouts/slideLayout1.xml"/><Relationship Id="rId1" Type="http://schemas.openxmlformats.org/officeDocument/2006/relationships/theme" Target="../theme/theme1.xml"/></Relationships>
</file>

<file path=ppt/slideMasters/slideMaster1.xml><?xml version="1.0" encoding="utf-8"?>
<p:sldMaster xmlns:p="http://schemas.openxmlformats.org/presentationml/2006/main" xmlns:r="http://schemas.openxmlformats.org/officeDocument/2006/relationships" xmlns:a="http://schemas.openxmlformats.org/drawing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0"/>
  </p:sldLayoutIdLst>
  <p:hf sldNum="0" hdr="0" ftr="0" dt="0"/>
  <p:txStyles>
    <p:titleStyle>
      <a:lvl1pPr algn="ctr" defTabSz="914400" rtl="0" eaLnBrk="1" latinLnBrk="0" hangingPunct="1">
        <a:spcBef>
          <a:spcPct val="1"/>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slide1.xml><?xml version="1.0" encoding="utf-8"?>
<p:sld xmlns:p="http://schemas.openxmlformats.org/presentationml/2006/main" xmlns:a="http://schemas.openxmlformats.org/drawingml/2006/main">
  <p:cSld>
    <p:spTree>
      <p:nvGrpSpPr>
        <p:cNvPr id="1" name="" descr="&lt;Slide&gt;&#10;    &lt;Box style={{&#10;        width: '1280px', height: '720px',&#10;        background: '#FAF7F2',&#10;        position: 'relative',&#10;        overflow: 'hidden',&#10;    }}&gt;&#10;        {/* L1 装饰：右上大渐变圆 */}&#10;        &lt;Box style={{&#10;            position: 'absolute',&#10;            top: '-120px', right: '-100px',&#10;            width: '560px', height: '560px',&#10;            background: 'linear-gradient(135deg, #F97316 0%, #EC4899 100%)',&#10;            borderRadius: '50%',&#10;            opacity: 0.18,&#10;        }} /&gt;&#10;        {/* L1 装饰：右下小渐变圆 */}&#10;        &lt;Box style={{&#10;            position: 'absolute',&#10;            bottom: '-80px', right: '120px',&#10;            width: '220px', height: '220px',&#10;            background: 'linear-gradient(135deg, #F97316 0%, #EC4899 100%)',&#10;            borderRadius: '50%',&#10;            opacity: 0.25,&#10;        }} /&gt;&#10;        {/* L1 装饰：左下细线 */}&#10;        &lt;Box style={{&#10;            position: 'absolute',&#10;            bottom: '120px', left: '60px',&#10;            width: '200px', height: '4px',&#10;            background: '#F97316',&#10;            borderRadius: '2px',&#10;        }} /&gt;&#10;&#10;        {/* 主标题块 */}&#10;        &lt;Box style={{&#10;            position: 'absolute',&#10;            top: '180px', left: '80px',&#10;            width: '900px',&#10;        }}&gt;&#10;            &lt;Text style={{&#10;                fontFamily: 'PingFang SC, Microsoft YaHei, sans-serif',&#10;                fontSize: 20, color: '#F97316',&#10;                fontWeight: 600, letterSpacing: 4,&#10;                marginBottom: 24,&#10;            }}&gt;&#10;                CET-4 TRANSLATION&#10;            &lt;/Text&gt;&#10;            &lt;Text style={{&#10;                fontFamily: 'PingFang SC, Microsoft YaHei, sans-serif',&#10;                fontSize: 72, color: '#1A1A1A',&#10;                fontWeight: 'bold', lineHeight: 1.15,&#10;                marginBottom: 28,&#10;            }}&gt;&#10;                四级英语翻译&#10;                &lt;br /&gt;&#10;                常用句式学习&#10;            &lt;/Text&gt;&#10;            &lt;Text style={{&#10;                fontFamily: 'PingFang SC, Microsoft YaHei, sans-serif',&#10;                fontSize: 26, color: 'rgba(26,26,26,0.65)',&#10;                fontWeight: 500, lineHeight: 1.4,&#10;                marginBottom: 56,&#10;            }}&gt;&#10;                55 句式 · 4 大类 · 速查背诵&#10;            &lt;/Text&gt;&#10;            &lt;Box style={{&#10;                display: 'flex', flexDirection: 'row', alignItems: 'center', gap: 12,&#10;            }}&gt;&#10;                &lt;Box style={{&#10;                    width: 48, height: 4, background: '#F97316', borderRadius: 2,&#10;                }} /&gt;&#10;                &lt;Text style={{&#10;                    fontFamily: 'PingFang SC, Microsoft YaHei, sans-serif',&#10;                    fontSize: 18, color: '#1A1A1A',&#10;                    fontWeight: 500,&#10;                }}&gt;&#10;                    高中英语 · 课堂讲义&#10;                &lt;/Text&gt;&#10;            &lt;/Box&gt;&#10;        &lt;/Box&gt;&#10;    &lt;/Box&gt;&#10;&lt;/Slide&gt;"/>
        <p:cNvGrpSpPr/>
        <p:nvPr/>
      </p:nvGrpSpPr>
      <p:grpSpPr>
        <a:xfrm>
          <a:off x="0" y="0"/>
          <a:ext cx="0" cy="0"/>
          <a:chOff x="0" y="0"/>
          <a:chExt cx="0" cy="0"/>
        </a:xfrm>
      </p:grpSpPr>
      <p:sp>
        <p:nvSpPr>
          <p:cNvPr id="2" name=""/>
          <p:cNvSpPr/>
          <p:nvPr/>
        </p:nvSpPr>
        <p:spPr>
          <a:xfrm rot="0" flipH="0" flipV="0">
            <a:off x="0" y="0"/>
            <a:ext cx="12192000" cy="6858000"/>
          </a:xfrm>
          <a:prstGeom prst="rect">
            <a:avLst/>
          </a:prstGeom>
          <a:solidFill>
            <a:srgbClr val="FAF7F2"/>
          </a:solidFill>
          <a:ln/>
        </p:spPr>
        <p:txBody>
          <a:bodyPr/>
          <a:p/>
        </p:txBody>
      </p:sp>
      <p:sp>
        <p:nvSpPr>
          <p:cNvPr id="3" name=""/>
          <p:cNvSpPr/>
          <p:nvPr/>
        </p:nvSpPr>
        <p:spPr>
          <a:xfrm rot="0" flipH="0" flipV="0">
            <a:off x="7810500" y="-1143000"/>
            <a:ext cx="5334000" cy="5334000"/>
          </a:xfrm>
          <a:custGeom>
            <a:pathLst>
              <a:path w="560" h="560">
                <a:moveTo>
                  <a:pt x="460" y="494"/>
                </a:moveTo>
                <a:lnTo>
                  <a:pt x="458" y="496"/>
                </a:lnTo>
                <a:lnTo>
                  <a:pt x="453" y="500"/>
                </a:lnTo>
                <a:lnTo>
                  <a:pt x="447" y="504"/>
                </a:lnTo>
                <a:lnTo>
                  <a:pt x="442" y="508"/>
                </a:lnTo>
                <a:lnTo>
                  <a:pt x="437" y="512"/>
                </a:lnTo>
                <a:lnTo>
                  <a:pt x="431" y="516"/>
                </a:lnTo>
                <a:lnTo>
                  <a:pt x="425" y="519"/>
                </a:lnTo>
                <a:lnTo>
                  <a:pt x="419" y="523"/>
                </a:lnTo>
                <a:lnTo>
                  <a:pt x="413" y="526"/>
                </a:lnTo>
                <a:lnTo>
                  <a:pt x="407" y="529"/>
                </a:lnTo>
                <a:lnTo>
                  <a:pt x="401" y="532"/>
                </a:lnTo>
                <a:lnTo>
                  <a:pt x="395" y="535"/>
                </a:lnTo>
                <a:lnTo>
                  <a:pt x="389" y="538"/>
                </a:lnTo>
                <a:lnTo>
                  <a:pt x="383" y="541"/>
                </a:lnTo>
                <a:lnTo>
                  <a:pt x="376" y="543"/>
                </a:lnTo>
                <a:lnTo>
                  <a:pt x="370" y="545"/>
                </a:lnTo>
                <a:lnTo>
                  <a:pt x="363" y="547"/>
                </a:lnTo>
                <a:lnTo>
                  <a:pt x="357" y="549"/>
                </a:lnTo>
                <a:lnTo>
                  <a:pt x="350" y="551"/>
                </a:lnTo>
                <a:lnTo>
                  <a:pt x="343" y="553"/>
                </a:lnTo>
                <a:lnTo>
                  <a:pt x="336" y="554"/>
                </a:lnTo>
                <a:lnTo>
                  <a:pt x="330" y="556"/>
                </a:lnTo>
                <a:lnTo>
                  <a:pt x="323" y="557"/>
                </a:lnTo>
                <a:lnTo>
                  <a:pt x="316" y="558"/>
                </a:lnTo>
                <a:lnTo>
                  <a:pt x="309" y="559"/>
                </a:lnTo>
                <a:lnTo>
                  <a:pt x="302" y="559"/>
                </a:lnTo>
                <a:lnTo>
                  <a:pt x="294" y="560"/>
                </a:lnTo>
                <a:lnTo>
                  <a:pt x="287" y="560"/>
                </a:lnTo>
                <a:lnTo>
                  <a:pt x="280" y="560"/>
                </a:lnTo>
                <a:lnTo>
                  <a:pt x="273" y="560"/>
                </a:lnTo>
                <a:lnTo>
                  <a:pt x="266" y="560"/>
                </a:lnTo>
                <a:lnTo>
                  <a:pt x="258" y="559"/>
                </a:lnTo>
                <a:lnTo>
                  <a:pt x="251" y="559"/>
                </a:lnTo>
                <a:lnTo>
                  <a:pt x="244" y="558"/>
                </a:lnTo>
                <a:lnTo>
                  <a:pt x="237" y="557"/>
                </a:lnTo>
                <a:lnTo>
                  <a:pt x="230" y="556"/>
                </a:lnTo>
                <a:lnTo>
                  <a:pt x="224" y="554"/>
                </a:lnTo>
                <a:lnTo>
                  <a:pt x="217" y="553"/>
                </a:lnTo>
                <a:lnTo>
                  <a:pt x="210" y="551"/>
                </a:lnTo>
                <a:lnTo>
                  <a:pt x="203" y="549"/>
                </a:lnTo>
                <a:lnTo>
                  <a:pt x="197" y="547"/>
                </a:lnTo>
                <a:lnTo>
                  <a:pt x="190" y="545"/>
                </a:lnTo>
                <a:lnTo>
                  <a:pt x="184" y="543"/>
                </a:lnTo>
                <a:lnTo>
                  <a:pt x="177" y="541"/>
                </a:lnTo>
                <a:lnTo>
                  <a:pt x="171" y="538"/>
                </a:lnTo>
                <a:lnTo>
                  <a:pt x="165" y="535"/>
                </a:lnTo>
                <a:lnTo>
                  <a:pt x="159" y="532"/>
                </a:lnTo>
                <a:lnTo>
                  <a:pt x="153" y="529"/>
                </a:lnTo>
                <a:lnTo>
                  <a:pt x="147" y="526"/>
                </a:lnTo>
                <a:lnTo>
                  <a:pt x="141" y="523"/>
                </a:lnTo>
                <a:lnTo>
                  <a:pt x="135" y="519"/>
                </a:lnTo>
                <a:lnTo>
                  <a:pt x="129" y="516"/>
                </a:lnTo>
                <a:lnTo>
                  <a:pt x="123" y="512"/>
                </a:lnTo>
                <a:lnTo>
                  <a:pt x="118" y="508"/>
                </a:lnTo>
                <a:lnTo>
                  <a:pt x="113" y="504"/>
                </a:lnTo>
                <a:lnTo>
                  <a:pt x="107" y="500"/>
                </a:lnTo>
                <a:lnTo>
                  <a:pt x="102" y="496"/>
                </a:lnTo>
                <a:lnTo>
                  <a:pt x="97" y="492"/>
                </a:lnTo>
                <a:lnTo>
                  <a:pt x="92" y="487"/>
                </a:lnTo>
                <a:lnTo>
                  <a:pt x="87" y="483"/>
                </a:lnTo>
                <a:lnTo>
                  <a:pt x="82" y="478"/>
                </a:lnTo>
                <a:lnTo>
                  <a:pt x="77" y="473"/>
                </a:lnTo>
                <a:lnTo>
                  <a:pt x="73" y="468"/>
                </a:lnTo>
                <a:lnTo>
                  <a:pt x="68" y="463"/>
                </a:lnTo>
                <a:lnTo>
                  <a:pt x="64" y="458"/>
                </a:lnTo>
                <a:lnTo>
                  <a:pt x="60" y="453"/>
                </a:lnTo>
                <a:lnTo>
                  <a:pt x="56" y="447"/>
                </a:lnTo>
                <a:lnTo>
                  <a:pt x="52" y="442"/>
                </a:lnTo>
                <a:lnTo>
                  <a:pt x="48" y="437"/>
                </a:lnTo>
                <a:lnTo>
                  <a:pt x="44" y="431"/>
                </a:lnTo>
                <a:lnTo>
                  <a:pt x="41" y="425"/>
                </a:lnTo>
                <a:lnTo>
                  <a:pt x="37" y="419"/>
                </a:lnTo>
                <a:lnTo>
                  <a:pt x="34" y="413"/>
                </a:lnTo>
                <a:lnTo>
                  <a:pt x="31" y="407"/>
                </a:lnTo>
                <a:lnTo>
                  <a:pt x="28" y="401"/>
                </a:lnTo>
                <a:lnTo>
                  <a:pt x="25" y="395"/>
                </a:lnTo>
                <a:lnTo>
                  <a:pt x="22" y="389"/>
                </a:lnTo>
                <a:lnTo>
                  <a:pt x="19" y="383"/>
                </a:lnTo>
                <a:lnTo>
                  <a:pt x="17" y="376"/>
                </a:lnTo>
                <a:lnTo>
                  <a:pt x="15" y="370"/>
                </a:lnTo>
                <a:lnTo>
                  <a:pt x="13" y="363"/>
                </a:lnTo>
                <a:lnTo>
                  <a:pt x="11" y="357"/>
                </a:lnTo>
                <a:lnTo>
                  <a:pt x="9" y="350"/>
                </a:lnTo>
                <a:lnTo>
                  <a:pt x="7" y="343"/>
                </a:lnTo>
                <a:lnTo>
                  <a:pt x="6" y="336"/>
                </a:lnTo>
                <a:lnTo>
                  <a:pt x="4" y="330"/>
                </a:lnTo>
                <a:lnTo>
                  <a:pt x="3" y="323"/>
                </a:lnTo>
                <a:lnTo>
                  <a:pt x="2" y="316"/>
                </a:lnTo>
                <a:lnTo>
                  <a:pt x="1" y="309"/>
                </a:lnTo>
                <a:lnTo>
                  <a:pt x="1" y="302"/>
                </a:lnTo>
                <a:lnTo>
                  <a:pt x="0" y="294"/>
                </a:lnTo>
                <a:lnTo>
                  <a:pt x="0" y="287"/>
                </a:lnTo>
                <a:lnTo>
                  <a:pt x="0" y="280"/>
                </a:lnTo>
                <a:lnTo>
                  <a:pt x="0" y="273"/>
                </a:lnTo>
                <a:lnTo>
                  <a:pt x="0" y="266"/>
                </a:lnTo>
                <a:lnTo>
                  <a:pt x="1" y="258"/>
                </a:lnTo>
                <a:lnTo>
                  <a:pt x="1" y="251"/>
                </a:lnTo>
                <a:lnTo>
                  <a:pt x="2" y="244"/>
                </a:lnTo>
                <a:lnTo>
                  <a:pt x="3" y="237"/>
                </a:lnTo>
                <a:lnTo>
                  <a:pt x="4" y="230"/>
                </a:lnTo>
                <a:lnTo>
                  <a:pt x="6" y="224"/>
                </a:lnTo>
                <a:lnTo>
                  <a:pt x="7" y="217"/>
                </a:lnTo>
                <a:lnTo>
                  <a:pt x="9" y="210"/>
                </a:lnTo>
                <a:lnTo>
                  <a:pt x="11" y="203"/>
                </a:lnTo>
                <a:lnTo>
                  <a:pt x="13" y="197"/>
                </a:lnTo>
                <a:lnTo>
                  <a:pt x="15" y="190"/>
                </a:lnTo>
                <a:lnTo>
                  <a:pt x="17" y="184"/>
                </a:lnTo>
                <a:lnTo>
                  <a:pt x="19" y="177"/>
                </a:lnTo>
                <a:lnTo>
                  <a:pt x="22" y="171"/>
                </a:lnTo>
                <a:lnTo>
                  <a:pt x="25" y="165"/>
                </a:lnTo>
                <a:lnTo>
                  <a:pt x="28" y="159"/>
                </a:lnTo>
                <a:lnTo>
                  <a:pt x="31" y="153"/>
                </a:lnTo>
                <a:lnTo>
                  <a:pt x="34" y="147"/>
                </a:lnTo>
                <a:lnTo>
                  <a:pt x="37" y="141"/>
                </a:lnTo>
                <a:lnTo>
                  <a:pt x="41" y="135"/>
                </a:lnTo>
                <a:lnTo>
                  <a:pt x="44" y="129"/>
                </a:lnTo>
                <a:lnTo>
                  <a:pt x="48" y="123"/>
                </a:lnTo>
                <a:lnTo>
                  <a:pt x="50" y="120"/>
                </a:lnTo>
                <a:lnTo>
                  <a:pt x="460" y="120"/>
                </a:lnTo>
                <a:close/>
              </a:path>
            </a:pathLst>
          </a:custGeom>
          <a:gradFill>
            <a:gsLst>
              <a:gs pos="0">
                <a:srgbClr val="F97316">
                  <a:alpha val="18000"/>
                </a:srgbClr>
              </a:gs>
              <a:gs pos="100000">
                <a:srgbClr val="EC4899">
                  <a:alpha val="18000"/>
                </a:srgbClr>
              </a:gs>
            </a:gsLst>
            <a:lin ang="2700000" scaled="1"/>
          </a:gradFill>
          <a:ln/>
        </p:spPr>
        <p:txBody>
          <a:bodyPr/>
          <a:p/>
        </p:txBody>
      </p:sp>
      <p:sp>
        <p:nvSpPr>
          <p:cNvPr id="4" name=""/>
          <p:cNvSpPr/>
          <p:nvPr/>
        </p:nvSpPr>
        <p:spPr>
          <a:xfrm rot="0" flipH="0" flipV="0">
            <a:off x="8953500" y="5524500"/>
            <a:ext cx="2095500" cy="2095500"/>
          </a:xfrm>
          <a:custGeom>
            <a:pathLst>
              <a:path w="220" h="220">
                <a:moveTo>
                  <a:pt x="113" y="0"/>
                </a:moveTo>
                <a:cubicBezTo>
                  <a:pt x="147" y="1"/>
                  <a:pt x="178" y="17"/>
                  <a:pt x="199" y="45"/>
                </a:cubicBezTo>
                <a:cubicBezTo>
                  <a:pt x="219" y="72"/>
                  <a:pt x="225" y="107"/>
                  <a:pt x="216" y="140"/>
                </a:cubicBezTo>
                <a:lnTo>
                  <a:pt x="4" y="140"/>
                </a:lnTo>
                <a:cubicBezTo>
                  <a:pt x="-5" y="107"/>
                  <a:pt x="1" y="71"/>
                  <a:pt x="22" y="44"/>
                </a:cubicBezTo>
                <a:cubicBezTo>
                  <a:pt x="43" y="16"/>
                  <a:pt x="76" y="0"/>
                  <a:pt x="110" y="0"/>
                </a:cubicBezTo>
                <a:close/>
              </a:path>
            </a:pathLst>
          </a:custGeom>
          <a:gradFill>
            <a:gsLst>
              <a:gs pos="0">
                <a:srgbClr val="F97316">
                  <a:alpha val="25000"/>
                </a:srgbClr>
              </a:gs>
              <a:gs pos="100000">
                <a:srgbClr val="EC4899">
                  <a:alpha val="25000"/>
                </a:srgbClr>
              </a:gs>
            </a:gsLst>
            <a:lin ang="2700000" scaled="1"/>
          </a:gradFill>
          <a:ln/>
        </p:spPr>
        <p:txBody>
          <a:bodyPr/>
          <a:p/>
        </p:txBody>
      </p:sp>
      <p:sp>
        <p:nvSpPr>
          <p:cNvPr id="5" name=""/>
          <p:cNvSpPr/>
          <p:nvPr/>
        </p:nvSpPr>
        <p:spPr>
          <a:xfrm rot="0" flipH="0" flipV="0">
            <a:off x="571500" y="5676900"/>
            <a:ext cx="1905000" cy="38100"/>
          </a:xfrm>
          <a:prstGeom prst="roundRect">
            <a:avLst>
              <a:gd name="adj" fmla="val 50000"/>
            </a:avLst>
          </a:prstGeom>
          <a:solidFill>
            <a:srgbClr val="F97316"/>
          </a:solidFill>
          <a:ln/>
        </p:spPr>
        <p:txBody>
          <a:bodyPr/>
          <a:p/>
        </p:txBody>
      </p:sp>
      <p:sp>
        <p:nvSpPr>
          <p:cNvPr id="6" name="" descr="{&quot;isTemplate&quot;:true,&quot;type&quot;:&quot;text&quot;}"/>
          <p:cNvSpPr txBox="1"/>
          <p:nvPr/>
        </p:nvSpPr>
        <p:spPr>
          <a:xfrm rot="0" flipH="0" flipV="0">
            <a:off x="762000" y="1714500"/>
            <a:ext cx="8572500" cy="228600"/>
          </a:xfrm>
          <a:prstGeom prst="rect"/>
        </p:spPr>
        <p:txBody>
          <a:bodyPr wrap="none" lIns="0" tIns="0" rIns="0" bIns="0"/>
          <a:p>
            <a:pPr>
              <a:lnSpc>
                <a:spcPct val="100000"/>
              </a:lnSpc>
            </a:pPr>
            <a:r>
              <a:rPr lang="en-US" sz="1500" b="1" spc="300">
                <a:solidFill>
                  <a:srgbClr val="F97316"/>
                </a:solidFill>
                <a:latin typeface="PingFang SC"/>
                <a:ea typeface="PingFang SC"/>
              </a:rPr>
              <a:t>CET-4 TRANSLATION</a:t>
            </a:r>
            <a:endParaRPr/>
          </a:p>
        </p:txBody>
      </p:sp>
      <p:sp>
        <p:nvSpPr>
          <p:cNvPr id="7" name="" descr="{&quot;isTemplate&quot;:true,&quot;type&quot;:&quot;text&quot;}"/>
          <p:cNvSpPr txBox="1"/>
          <p:nvPr/>
        </p:nvSpPr>
        <p:spPr>
          <a:xfrm rot="0" flipH="0" flipV="0">
            <a:off x="762000" y="2171700"/>
            <a:ext cx="8572500" cy="1895475"/>
          </a:xfrm>
          <a:prstGeom prst="rect"/>
        </p:spPr>
        <p:txBody>
          <a:bodyPr wrap="none" lIns="0" tIns="0" rIns="0" bIns="0"/>
          <a:p>
            <a:pPr>
              <a:lnSpc>
                <a:spcPct val="114999"/>
              </a:lnSpc>
            </a:pPr>
            <a:r>
              <a:rPr lang="zh-CN" sz="5400" b="1">
                <a:solidFill>
                  <a:srgbClr val="1A1A1A"/>
                </a:solidFill>
                <a:latin typeface="PingFang SC"/>
                <a:ea typeface="PingFang SC"/>
              </a:rPr>
              <a:t>四级英语翻译</a:t>
            </a:r>
            <a:endParaRPr/>
          </a:p>
          <a:p>
            <a:pPr>
              <a:lnSpc>
                <a:spcPct val="114999"/>
              </a:lnSpc>
            </a:pPr>
            <a:r>
              <a:rPr lang="zh-CN" sz="5400" b="1">
                <a:solidFill>
                  <a:srgbClr val="1A1A1A"/>
                </a:solidFill>
                <a:latin typeface="PingFang SC"/>
                <a:ea typeface="PingFang SC"/>
              </a:rPr>
              <a:t>常用句式学习</a:t>
            </a:r>
            <a:endParaRPr/>
          </a:p>
        </p:txBody>
      </p:sp>
      <p:sp>
        <p:nvSpPr>
          <p:cNvPr id="8" name="" descr="{&quot;isTemplate&quot;:true,&quot;type&quot;:&quot;text&quot;}"/>
          <p:cNvSpPr txBox="1"/>
          <p:nvPr/>
        </p:nvSpPr>
        <p:spPr>
          <a:xfrm rot="0" flipH="0" flipV="0">
            <a:off x="762000" y="4333875"/>
            <a:ext cx="8572500" cy="419100"/>
          </a:xfrm>
          <a:prstGeom prst="rect"/>
        </p:spPr>
        <p:txBody>
          <a:bodyPr wrap="none" lIns="0" tIns="0" rIns="0" bIns="0"/>
          <a:p>
            <a:pPr>
              <a:lnSpc>
                <a:spcPct val="140000"/>
              </a:lnSpc>
            </a:pPr>
            <a:r>
              <a:rPr lang="en-US" sz="1950">
                <a:solidFill>
                  <a:srgbClr val="1A1A1A">
                    <a:alpha val="65000"/>
                  </a:srgbClr>
                </a:solidFill>
                <a:latin typeface="PingFang SC"/>
                <a:ea typeface="PingFang SC"/>
              </a:rPr>
              <a:t>55 </a:t>
            </a:r>
            <a:r>
              <a:rPr lang="zh-CN" sz="1950">
                <a:solidFill>
                  <a:srgbClr val="1A1A1A">
                    <a:alpha val="65000"/>
                  </a:srgbClr>
                </a:solidFill>
                <a:latin typeface="PingFang SC"/>
                <a:ea typeface="PingFang SC"/>
              </a:rPr>
              <a:t>句式</a:t>
            </a:r>
            <a:r>
              <a:rPr lang="en-US" sz="1950">
                <a:solidFill>
                  <a:srgbClr val="1A1A1A">
                    <a:alpha val="65000"/>
                  </a:srgbClr>
                </a:solidFill>
                <a:latin typeface="PingFang SC"/>
                <a:ea typeface="PingFang SC"/>
              </a:rPr>
              <a:t> · 4 </a:t>
            </a:r>
            <a:r>
              <a:rPr lang="zh-CN" sz="1950">
                <a:solidFill>
                  <a:srgbClr val="1A1A1A">
                    <a:alpha val="65000"/>
                  </a:srgbClr>
                </a:solidFill>
                <a:latin typeface="PingFang SC"/>
                <a:ea typeface="PingFang SC"/>
              </a:rPr>
              <a:t>大类</a:t>
            </a:r>
            <a:r>
              <a:rPr lang="en-US" sz="1950">
                <a:solidFill>
                  <a:srgbClr val="1A1A1A">
                    <a:alpha val="65000"/>
                  </a:srgbClr>
                </a:solidFill>
                <a:latin typeface="PingFang SC"/>
                <a:ea typeface="PingFang SC"/>
              </a:rPr>
              <a:t> · </a:t>
            </a:r>
            <a:r>
              <a:rPr lang="zh-CN" sz="1950">
                <a:solidFill>
                  <a:srgbClr val="1A1A1A">
                    <a:alpha val="65000"/>
                  </a:srgbClr>
                </a:solidFill>
                <a:latin typeface="PingFang SC"/>
                <a:ea typeface="PingFang SC"/>
              </a:rPr>
              <a:t>速查背诵</a:t>
            </a:r>
            <a:endParaRPr/>
          </a:p>
        </p:txBody>
      </p:sp>
      <p:sp>
        <p:nvSpPr>
          <p:cNvPr id="9" name=""/>
          <p:cNvSpPr/>
          <p:nvPr/>
        </p:nvSpPr>
        <p:spPr>
          <a:xfrm rot="0" flipH="0" flipV="0">
            <a:off x="762000" y="5372100"/>
            <a:ext cx="457200" cy="38100"/>
          </a:xfrm>
          <a:prstGeom prst="roundRect">
            <a:avLst>
              <a:gd name="adj" fmla="val 50000"/>
            </a:avLst>
          </a:prstGeom>
          <a:solidFill>
            <a:srgbClr val="F97316"/>
          </a:solidFill>
          <a:ln/>
        </p:spPr>
        <p:txBody>
          <a:bodyPr/>
          <a:p/>
        </p:txBody>
      </p:sp>
      <p:sp>
        <p:nvSpPr>
          <p:cNvPr id="10" name="" descr="{&quot;isTemplate&quot;:true,&quot;type&quot;:&quot;text&quot;}"/>
          <p:cNvSpPr txBox="1"/>
          <p:nvPr/>
        </p:nvSpPr>
        <p:spPr>
          <a:xfrm rot="0" flipH="0" flipV="0">
            <a:off x="1333500" y="5286375"/>
            <a:ext cx="1514475" cy="209550"/>
          </a:xfrm>
          <a:prstGeom prst="rect"/>
        </p:spPr>
        <p:txBody>
          <a:bodyPr wrap="none" lIns="0" tIns="0" rIns="0" bIns="0"/>
          <a:p>
            <a:pPr>
              <a:lnSpc>
                <a:spcPct val="100000"/>
              </a:lnSpc>
            </a:pPr>
            <a:r>
              <a:rPr lang="zh-CN" sz="1350">
                <a:solidFill>
                  <a:srgbClr val="1A1A1A"/>
                </a:solidFill>
                <a:latin typeface="PingFang SC"/>
                <a:ea typeface="PingFang SC"/>
              </a:rPr>
              <a:t>高中英语</a:t>
            </a:r>
            <a:r>
              <a:rPr lang="en-US" sz="1350">
                <a:solidFill>
                  <a:srgbClr val="1A1A1A"/>
                </a:solidFill>
                <a:latin typeface="PingFang SC"/>
                <a:ea typeface="PingFang SC"/>
              </a:rPr>
              <a:t> · </a:t>
            </a:r>
            <a:r>
              <a:rPr lang="zh-CN" sz="1350">
                <a:solidFill>
                  <a:srgbClr val="1A1A1A"/>
                </a:solidFill>
                <a:latin typeface="PingFang SC"/>
                <a:ea typeface="PingFang SC"/>
              </a:rPr>
              <a:t>课堂讲义</a:t>
            </a:r>
            <a:endParaRPr/>
          </a:p>
        </p:txBody>
      </p:sp>
      <p:sp>
        <p:nvSpPr>
          <p:cNvPr id="11" name="TextBox 10"/>
          <p:cNvSpPr txBox="1"/>
          <p:nvPr/>
        </p:nvSpPr>
        <p:spPr>
          <a:xfrm>
            <a:off x="756000" y="6083999"/>
            <a:ext cx="2340000" cy="216000"/>
          </a:xfrm>
          <a:prstGeom prst="rect">
            <a:avLst/>
          </a:prstGeom>
          <a:noFill/>
        </p:spPr>
        <p:txBody>
          <a:bodyPr wrap="none" lIns="0" tIns="0" rIns="0" bIns="0">
            <a:spAutoFit/>
          </a:bodyPr>
          <a:lstStyle/>
          <a:p>
            <a:r>
              <a:rPr sz="1200" spc="150">
                <a:solidFill>
                  <a:srgbClr val="5F6B78"/>
                </a:solidFill>
                <a:latin typeface="Microsoft YaHei"/>
                <a:ea typeface="Microsoft YaHei"/>
              </a:rPr>
              <a:t>张浩英语课堂</a:t>
            </a:r>
          </a:p>
        </p:txBody>
      </p:sp>
    </p:spTree>
  </p:cSld>
</p:sld>
</file>

<file path=ppt/slides/slide2.xml><?xml version="1.0" encoding="utf-8"?>
<p:sld xmlns:p="http://schemas.openxmlformats.org/presentationml/2006/main" xmlns:a="http://schemas.openxmlformats.org/drawingml/2006/main">
  <p:cSld>
    <p:spTree>
      <p:nvGrpSpPr>
        <p:cNvPr id="443" name="" descr="&lt;Slide&gt;&#13;&#10;    &lt;Box style={{&#13;&#10;        width: '1280px', height: '720px',&#13;&#10;        background: '#FAF7F2',&#13;&#10;        padding: '24px 60px',&#13;&#10;        position: 'relative',&#13;&#10;    }}&gt;&#13;&#10;        {/* A 标题块 */}&#13;&#10;        &lt;Box style={{&#13;&#10;            display: 'flex', flexDirection: 'row', alignItems: 'center', gap: 16,&#13;&#10;            height: '80px', marginBottom: '8px',&#13;&#10;        }}&gt;&#13;&#10;            &lt;Box style={{ width: 6, height: 36, background: '#F97316', borderRadius: 3 }} /&gt;&#13;&#10;            &lt;Text style={{&#13;&#10;                fontFamily: 'PingFang SC, Microsoft YaHei, sans-serif',&#13;&#10;                fontSize: 36, color: '#1A1A1A', fontWeight: 'bold', lineHeight: 1.2,&#13;&#10;            }}&gt;&#13;&#10;                目录&#13;&#10;            &lt;/Text&gt;&#13;&#10;            &lt;Text style={{&#13;&#10;                fontFamily: 'Helvetica Neue, Arial, sans-serif',&#13;&#10;                fontSize: 16, color: 'rgba(26,26,26,0.45)',&#13;&#10;                fontWeight: 500, letterSpacing: 3, marginLeft: 12,&#13;&#10;            }}&gt;&#13;&#10;                CONTENTS · 4 章 55 句式&#13;&#10;            &lt;/Text&gt;&#13;&#10;        &lt;/Box&gt;&#13;&#10;&#13;&#10;        {/* B 4 个章节条目 */}&#13;&#10;        &lt;Box style={{&#13;&#10;            display: 'flex', flexDirection: 'column', gap: 20,&#13;&#10;            marginTop: '24px', width: '100%',&#13;&#10;        }}&gt;&#13;&#10;            {[&#13;&#10;                { num: '01', title: '基础句型', en: 'Basic Patterns',&#13;&#10;                  desc: '时间年代 · 地点方位 · 数量倍数 · 起始年份' },&#13;&#10;                { num: '02', title: '逻辑关系', en: 'Logic &amp; Relations',&#13;&#10;                  desc: '因果递进 · 强调感叹 · 对比选择 · 限定范围' },&#13;&#10;                { num: '03', title: '文化与生活', en: 'Culture &amp; Life',&#13;&#10;                  desc: '文化历史 · 健康饮食 · 风俗习惯' },&#13;&#10;                { num: '04', title: '实战锦囊', en: 'Battle Tactics',&#13;&#10;                  desc: '55 句式速查 · 翻译四步法 · 高频场景模板' },&#13;&#10;            ].map((c, i) =&gt; (&#13;&#10;                &lt;Box key={i} style={{&#13;&#10;                    display: 'flex', flexDirection: 'row', alignItems: 'center', gap: 24,&#13;&#10;                    padding: '20px 28px',&#13;&#10;                    background: '#FFFFFF',&#13;&#10;                    border: '1px solid rgba(26,26,26,0.08)',&#13;&#10;                    borderRadius: 12,&#13;&#10;                    boxShadow: '0 4px 16px rgba(0,0,0,0.03)',&#13;&#10;                }}&gt;&#13;&#10;                    &lt;Box style={{&#13;&#10;                        width: 64, height: 64, borderRadius: '50%',&#13;&#10;                        background: i === 0 ? '#F97316' : i === 1 ? '#EC4899' : i === 2 ? '#F97316' : '#EC4899',&#13;&#10;                        display: 'flex', alignItems: 'center', justifyContent: 'center',&#13;&#10;                        flexShrink: 0,&#13;&#10;                    }}&gt;&#13;&#10;                        &lt;Text style={{&#13;&#10;                            fontFamily: 'Helvetica Neue, Arial, sans-serif',&#13;&#10;                            fontSize: 26, color: '#FFFFFF', fontWeight: 'bold',&#13;&#10;                        }}&gt;&#13;&#10;                            {c.num}&#13;&#10;                        &lt;/Text&gt;&#13;&#10;                    &lt;/Box&gt;&#13;&#10;                    &lt;Box style={{ flex: 1, display: 'flex', flexDirection: 'column', gap: 6 }}&gt;&#13;&#10;                        &lt;Box style={{ display: 'flex', flexDirection: 'row', alignItems: 'baseline', gap: 12 }}&gt;&#13;&#10;                            &lt;Text style={{&#13;&#10;                                fontFamily: 'PingFang SC, Microsoft YaHei, sans-serif',&#13;&#10;                                fontSize: 26, color: '#1A1A1A', fontWeight: 'bold',&#13;&#10;                            }}&gt;&#13;&#10;                                {c.title}&#13;&#10;                            &lt;/Text&gt;&#13;&#10;                            &lt;Text style={{&#13;&#10;                                fontFamily: 'Helvetica Neue, Arial, sans-serif',&#13;&#10;                                fontSize: 14, color: 'rgba(26,26,26,0.45)',&#13;&#10;                                fontWeight: 500, letterSpacing: 1.5,&#13;&#10;                            }}&gt;&#13;&#10;                                {c.en}&#13;&#10;                            &lt;/Text&gt;&#13;&#10;                        &lt;/Box&gt;&#13;&#10;                        &lt;Text style={{&#13;&#10;                            fontFamily: 'PingFang SC, Microsoft YaHei, sans-serif',&#13;&#10;                            fontSize: 16, color: 'rgba(26,26,26,0.65)', lineHeight: 1.5,&#13;&#10;                        }}&gt;&#13;&#10;                            {c.desc}&#13;&#10;                        &lt;/Text&gt;&#13;&#10;                    &lt;/Box&gt;&#13;&#10;                    &lt;Text style={{&#13;&#10;                        fontFamily: 'Helvetica Neue, Arial, sans-serif',&#13;&#10;                        fontSize: 14, color: 'rgba(26,26,26,0.35)',&#13;&#10;                        fontWeight: 500,&#13;&#10;                    }}&gt;&#13;&#10;                        CHAPTER {c.num}&#13;&#10;                    &lt;/Text&gt;&#13;&#10;                &lt;/Box&gt;&#13;&#10;            ))}&#13;&#10;        &lt;/Box&gt;&#13;&#10;&#13;&#10;        {/* C 页脚条 */}&#13;&#10;        &lt;Box style={{&#13;&#10;            position: 'absolute', bottom: 0, left: 0, right: 0,&#13;&#10;            height: 60, padding: '0 60px',&#13;&#10;            display: 'flex', flexDirection: 'row', alignItems: 'center', justifyContent: 'space-between',&#13;&#10;            borderTop: '1px solid rgba(26,26,26,0.06)',&#13;&#10;        }}&gt;&#13;&#10;            &lt;Text style={{&#13;&#10;                fontFamily: 'PingFang SC, Microsoft YaHei, sans-serif',&#13;&#10;                fontSize: 14, color: 'rgba(26,26,26,0.45)',&#13;&#10;            }}&gt;&#13;&#10;                四级英语翻译常用句式学习&#13;&#10;            &lt;/Text&gt;&#13;&#10;            &lt;Text style={{&#13;&#10;                fontFamily: 'Helvetica Neue, Arial, sans-serif',&#13;&#10;                fontSize: 14, color: 'rgba(26,26,26,0.45)', fontWeight: 500,&#13;&#10;            }}&gt;&#13;&#10;                02 / 17&#13;&#10;            &lt;/Text&gt;&#13;&#10;        &lt;/Box&gt;&#13;&#10;    &lt;/Box&gt;&#13;&#10;&lt;/Slide&gt;"/>
        <p:cNvGrpSpPr/>
        <p:nvPr/>
      </p:nvGrpSpPr>
      <p:grpSpPr>
        <a:xfrm>
          <a:off x="0" y="0"/>
          <a:ext cx="0" cy="0"/>
          <a:chOff x="0" y="0"/>
          <a:chExt cx="0" cy="0"/>
        </a:xfrm>
      </p:grpSpPr>
      <p:sp>
        <p:nvSpPr>
          <p:cNvPr id="444" name=""/>
          <p:cNvSpPr/>
          <p:nvPr/>
        </p:nvSpPr>
        <p:spPr>
          <a:xfrm rot="0" flipH="0" flipV="0">
            <a:off x="0" y="0"/>
            <a:ext cx="12192000" cy="6858000"/>
          </a:xfrm>
          <a:prstGeom prst="rect">
            <a:avLst/>
          </a:prstGeom>
          <a:solidFill>
            <a:srgbClr val="FAF7F2"/>
          </a:solidFill>
          <a:ln/>
        </p:spPr>
        <p:txBody>
          <a:bodyPr/>
          <a:p/>
        </p:txBody>
      </p:sp>
      <p:sp>
        <p:nvSpPr>
          <p:cNvPr id="445" name=""/>
          <p:cNvSpPr/>
          <p:nvPr/>
        </p:nvSpPr>
        <p:spPr>
          <a:xfrm rot="0" flipH="0" flipV="0">
            <a:off x="571500" y="438150"/>
            <a:ext cx="57150" cy="342900"/>
          </a:xfrm>
          <a:prstGeom prst="roundRect">
            <a:avLst>
              <a:gd name="adj" fmla="val 50000"/>
            </a:avLst>
          </a:prstGeom>
          <a:solidFill>
            <a:srgbClr val="F97316"/>
          </a:solidFill>
          <a:ln/>
        </p:spPr>
        <p:txBody>
          <a:bodyPr/>
          <a:p/>
        </p:txBody>
      </p:sp>
      <p:sp>
        <p:nvSpPr>
          <p:cNvPr id="446" name="" descr="{&quot;isTemplate&quot;:true,&quot;type&quot;:&quot;text&quot;}"/>
          <p:cNvSpPr txBox="1"/>
          <p:nvPr/>
        </p:nvSpPr>
        <p:spPr>
          <a:xfrm rot="0" flipH="0" flipV="0">
            <a:off x="781050" y="361950"/>
            <a:ext cx="685800" cy="495300"/>
          </a:xfrm>
          <a:prstGeom prst="rect"/>
        </p:spPr>
        <p:txBody>
          <a:bodyPr wrap="none" lIns="0" tIns="0" rIns="0" bIns="0"/>
          <a:p>
            <a:pPr>
              <a:lnSpc>
                <a:spcPct val="120000"/>
              </a:lnSpc>
            </a:pPr>
            <a:r>
              <a:rPr lang="zh-CN" sz="2700" b="1">
                <a:solidFill>
                  <a:srgbClr val="1A1A1A"/>
                </a:solidFill>
                <a:latin typeface="PingFang SC"/>
                <a:ea typeface="PingFang SC"/>
              </a:rPr>
              <a:t>目录</a:t>
            </a:r>
            <a:endParaRPr/>
          </a:p>
        </p:txBody>
      </p:sp>
      <p:sp>
        <p:nvSpPr>
          <p:cNvPr id="447" name="" descr="{&quot;isTemplate&quot;:true,&quot;type&quot;:&quot;text&quot;}"/>
          <p:cNvSpPr txBox="1"/>
          <p:nvPr/>
        </p:nvSpPr>
        <p:spPr>
          <a:xfrm rot="0" flipH="0" flipV="0">
            <a:off x="1733550" y="514350"/>
            <a:ext cx="2390775" cy="190500"/>
          </a:xfrm>
          <a:prstGeom prst="rect"/>
        </p:spPr>
        <p:txBody>
          <a:bodyPr wrap="none" lIns="0" tIns="0" rIns="0" bIns="0"/>
          <a:p>
            <a:pPr>
              <a:lnSpc>
                <a:spcPct val="100000"/>
              </a:lnSpc>
            </a:pPr>
            <a:r>
              <a:rPr lang="en-US" sz="1200" spc="225">
                <a:solidFill>
                  <a:srgbClr val="1A1A1A">
                    <a:alpha val="45000"/>
                  </a:srgbClr>
                </a:solidFill>
                <a:latin typeface="Helvetica Neue"/>
                <a:ea typeface="Helvetica Neue"/>
              </a:rPr>
              <a:t>CONTENTS · 4 </a:t>
            </a:r>
            <a:r>
              <a:rPr lang="zh-CN" sz="1200" spc="225">
                <a:solidFill>
                  <a:srgbClr val="1A1A1A">
                    <a:alpha val="45000"/>
                  </a:srgbClr>
                </a:solidFill>
                <a:latin typeface="Helvetica Neue"/>
                <a:ea typeface="Helvetica Neue"/>
              </a:rPr>
              <a:t>章</a:t>
            </a:r>
            <a:r>
              <a:rPr lang="en-US" sz="1200" spc="225">
                <a:solidFill>
                  <a:srgbClr val="1A1A1A">
                    <a:alpha val="45000"/>
                  </a:srgbClr>
                </a:solidFill>
                <a:latin typeface="Helvetica Neue"/>
                <a:ea typeface="Helvetica Neue"/>
              </a:rPr>
              <a:t> 55 </a:t>
            </a:r>
            <a:r>
              <a:rPr lang="zh-CN" sz="1200" spc="225">
                <a:solidFill>
                  <a:srgbClr val="1A1A1A">
                    <a:alpha val="45000"/>
                  </a:srgbClr>
                </a:solidFill>
                <a:latin typeface="Helvetica Neue"/>
                <a:ea typeface="Helvetica Neue"/>
              </a:rPr>
              <a:t>句式</a:t>
            </a:r>
            <a:endParaRPr/>
          </a:p>
        </p:txBody>
      </p:sp>
      <p:sp>
        <p:nvSpPr>
          <p:cNvPr id="448" name=""/>
          <p:cNvSpPr/>
          <p:nvPr/>
        </p:nvSpPr>
        <p:spPr>
          <a:xfrm rot="0" flipH="0" flipV="0">
            <a:off x="571500" y="1295400"/>
            <a:ext cx="11049000" cy="1019175"/>
          </a:xfrm>
          <a:prstGeom prst="roundRect">
            <a:avLst>
              <a:gd name="adj" fmla="val 11215"/>
            </a:avLst>
          </a:prstGeom>
          <a:solidFill>
            <a:srgbClr val="FFFFFF"/>
          </a:solidFill>
          <a:ln w="12700">
            <a:solidFill>
              <a:srgbClr val="1A1A1A">
                <a:alpha val="8000"/>
              </a:srgbClr>
            </a:solidFill>
            <a:prstDash val="solid"/>
          </a:ln>
          <a:effectLst>
            <a:outerShdw blurRad="152400" dist="38100" dir="5400000">
              <a:srgbClr val="000000">
                <a:alpha val="3000"/>
              </a:srgbClr>
            </a:outerShdw>
          </a:effectLst>
        </p:spPr>
        <p:txBody>
          <a:bodyPr/>
          <a:p/>
        </p:txBody>
      </p:sp>
      <p:sp>
        <p:nvSpPr>
          <p:cNvPr id="449" name=""/>
          <p:cNvSpPr/>
          <p:nvPr/>
        </p:nvSpPr>
        <p:spPr>
          <a:xfrm rot="0" flipH="0" flipV="0">
            <a:off x="838200" y="1504950"/>
            <a:ext cx="609600" cy="609600"/>
          </a:xfrm>
          <a:custGeom>
            <a:pathLst>
              <a:path w="64" h="64">
                <a:moveTo>
                  <a:pt x="32" y="0"/>
                </a:moveTo>
                <a:lnTo>
                  <a:pt x="32" y="0"/>
                </a:lnTo>
                <a:cubicBezTo>
                  <a:pt x="50" y="0"/>
                  <a:pt x="64" y="14"/>
                  <a:pt x="64" y="32"/>
                </a:cubicBezTo>
                <a:lnTo>
                  <a:pt x="64" y="32"/>
                </a:lnTo>
                <a:cubicBezTo>
                  <a:pt x="64" y="50"/>
                  <a:pt x="50" y="64"/>
                  <a:pt x="32" y="64"/>
                </a:cubicBezTo>
                <a:lnTo>
                  <a:pt x="32" y="64"/>
                </a:lnTo>
                <a:cubicBezTo>
                  <a:pt x="14" y="64"/>
                  <a:pt x="0" y="50"/>
                  <a:pt x="0" y="32"/>
                </a:cubicBezTo>
                <a:lnTo>
                  <a:pt x="0" y="32"/>
                </a:lnTo>
                <a:cubicBezTo>
                  <a:pt x="0" y="14"/>
                  <a:pt x="14" y="0"/>
                  <a:pt x="32" y="0"/>
                </a:cubicBezTo>
                <a:close/>
              </a:path>
            </a:pathLst>
          </a:custGeom>
          <a:solidFill>
            <a:srgbClr val="F97316"/>
          </a:solidFill>
          <a:ln/>
        </p:spPr>
        <p:txBody>
          <a:bodyPr/>
          <a:p/>
        </p:txBody>
      </p:sp>
      <p:sp>
        <p:nvSpPr>
          <p:cNvPr id="450" name="" descr="{&quot;isTemplate&quot;:true,&quot;type&quot;:&quot;text&quot;}"/>
          <p:cNvSpPr txBox="1"/>
          <p:nvPr/>
        </p:nvSpPr>
        <p:spPr>
          <a:xfrm rot="0" flipH="0" flipV="0">
            <a:off x="1009650" y="1657350"/>
            <a:ext cx="276225" cy="304800"/>
          </a:xfrm>
          <a:prstGeom prst="rect"/>
        </p:spPr>
        <p:txBody>
          <a:bodyPr wrap="none" lIns="0" tIns="0" rIns="0" bIns="0"/>
          <a:p>
            <a:pPr>
              <a:lnSpc>
                <a:spcPct val="100000"/>
              </a:lnSpc>
            </a:pPr>
            <a:r>
              <a:rPr lang="en-US" sz="1950" b="1">
                <a:solidFill>
                  <a:srgbClr val="FFFFFF"/>
                </a:solidFill>
                <a:latin typeface="Helvetica Neue"/>
                <a:ea typeface="Helvetica Neue"/>
              </a:rPr>
              <a:t>01</a:t>
            </a:r>
            <a:endParaRPr/>
          </a:p>
        </p:txBody>
      </p:sp>
      <p:sp>
        <p:nvSpPr>
          <p:cNvPr id="451" name="" descr="{&quot;isTemplate&quot;:true,&quot;type&quot;:&quot;text&quot;}"/>
          <p:cNvSpPr txBox="1"/>
          <p:nvPr/>
        </p:nvSpPr>
        <p:spPr>
          <a:xfrm rot="0" flipH="0" flipV="0">
            <a:off x="1676400" y="1485900"/>
            <a:ext cx="990600" cy="304800"/>
          </a:xfrm>
          <a:prstGeom prst="rect"/>
        </p:spPr>
        <p:txBody>
          <a:bodyPr wrap="none" lIns="0" tIns="0" rIns="0" bIns="0"/>
          <a:p>
            <a:pPr>
              <a:lnSpc>
                <a:spcPct val="100000"/>
              </a:lnSpc>
            </a:pPr>
            <a:r>
              <a:rPr lang="zh-CN" sz="1950" b="1">
                <a:solidFill>
                  <a:srgbClr val="1A1A1A"/>
                </a:solidFill>
                <a:latin typeface="PingFang SC"/>
                <a:ea typeface="PingFang SC"/>
              </a:rPr>
              <a:t>基础句型</a:t>
            </a:r>
            <a:endParaRPr/>
          </a:p>
        </p:txBody>
      </p:sp>
      <p:sp>
        <p:nvSpPr>
          <p:cNvPr id="452" name="" descr="{&quot;isTemplate&quot;:true,&quot;type&quot;:&quot;text&quot;}"/>
          <p:cNvSpPr txBox="1"/>
          <p:nvPr/>
        </p:nvSpPr>
        <p:spPr>
          <a:xfrm rot="0" flipH="0" flipV="0">
            <a:off x="2781300" y="1485900"/>
            <a:ext cx="1066800" cy="304800"/>
          </a:xfrm>
          <a:prstGeom prst="rect"/>
        </p:spPr>
        <p:txBody>
          <a:bodyPr wrap="none" lIns="0" tIns="0" rIns="0" bIns="0"/>
          <a:p>
            <a:pPr>
              <a:lnSpc>
                <a:spcPct val="100000"/>
              </a:lnSpc>
            </a:pPr>
            <a:r>
              <a:rPr lang="en-US" sz="1050" spc="113">
                <a:solidFill>
                  <a:srgbClr val="1A1A1A">
                    <a:alpha val="45000"/>
                  </a:srgbClr>
                </a:solidFill>
                <a:latin typeface="Helvetica Neue"/>
                <a:ea typeface="Helvetica Neue"/>
              </a:rPr>
              <a:t>Basic Patterns</a:t>
            </a:r>
            <a:endParaRPr/>
          </a:p>
        </p:txBody>
      </p:sp>
      <p:sp>
        <p:nvSpPr>
          <p:cNvPr id="453" name="" descr="{&quot;isTemplate&quot;:true,&quot;type&quot;:&quot;text&quot;}"/>
          <p:cNvSpPr txBox="1"/>
          <p:nvPr/>
        </p:nvSpPr>
        <p:spPr>
          <a:xfrm rot="0" flipH="0" flipV="0">
            <a:off x="1676400" y="1847850"/>
            <a:ext cx="8620125" cy="276225"/>
          </a:xfrm>
          <a:prstGeom prst="rect"/>
        </p:spPr>
        <p:txBody>
          <a:bodyPr wrap="none" lIns="0" tIns="0" rIns="0" bIns="0"/>
          <a:p>
            <a:pPr>
              <a:lnSpc>
                <a:spcPct val="150000"/>
              </a:lnSpc>
            </a:pPr>
            <a:r>
              <a:rPr lang="zh-CN" sz="1200">
                <a:solidFill>
                  <a:srgbClr val="1A1A1A">
                    <a:alpha val="65000"/>
                  </a:srgbClr>
                </a:solidFill>
                <a:latin typeface="PingFang SC"/>
                <a:ea typeface="PingFang SC"/>
              </a:rPr>
              <a:t>时间年代</a:t>
            </a:r>
            <a:r>
              <a:rPr lang="en-US" sz="1200">
                <a:solidFill>
                  <a:srgbClr val="1A1A1A">
                    <a:alpha val="65000"/>
                  </a:srgbClr>
                </a:solidFill>
                <a:latin typeface="PingFang SC"/>
                <a:ea typeface="PingFang SC"/>
              </a:rPr>
              <a:t> · </a:t>
            </a:r>
            <a:r>
              <a:rPr lang="zh-CN" sz="1200">
                <a:solidFill>
                  <a:srgbClr val="1A1A1A">
                    <a:alpha val="65000"/>
                  </a:srgbClr>
                </a:solidFill>
                <a:latin typeface="PingFang SC"/>
                <a:ea typeface="PingFang SC"/>
              </a:rPr>
              <a:t>地点方位</a:t>
            </a:r>
            <a:r>
              <a:rPr lang="en-US" sz="1200">
                <a:solidFill>
                  <a:srgbClr val="1A1A1A">
                    <a:alpha val="65000"/>
                  </a:srgbClr>
                </a:solidFill>
                <a:latin typeface="PingFang SC"/>
                <a:ea typeface="PingFang SC"/>
              </a:rPr>
              <a:t> · </a:t>
            </a:r>
            <a:r>
              <a:rPr lang="zh-CN" sz="1200">
                <a:solidFill>
                  <a:srgbClr val="1A1A1A">
                    <a:alpha val="65000"/>
                  </a:srgbClr>
                </a:solidFill>
                <a:latin typeface="PingFang SC"/>
                <a:ea typeface="PingFang SC"/>
              </a:rPr>
              <a:t>数量倍数</a:t>
            </a:r>
            <a:r>
              <a:rPr lang="en-US" sz="1200">
                <a:solidFill>
                  <a:srgbClr val="1A1A1A">
                    <a:alpha val="65000"/>
                  </a:srgbClr>
                </a:solidFill>
                <a:latin typeface="PingFang SC"/>
                <a:ea typeface="PingFang SC"/>
              </a:rPr>
              <a:t> · </a:t>
            </a:r>
            <a:r>
              <a:rPr lang="zh-CN" sz="1200">
                <a:solidFill>
                  <a:srgbClr val="1A1A1A">
                    <a:alpha val="65000"/>
                  </a:srgbClr>
                </a:solidFill>
                <a:latin typeface="PingFang SC"/>
                <a:ea typeface="PingFang SC"/>
              </a:rPr>
              <a:t>起始年份</a:t>
            </a:r>
            <a:endParaRPr/>
          </a:p>
        </p:txBody>
      </p:sp>
      <p:sp>
        <p:nvSpPr>
          <p:cNvPr id="454" name="" descr="{&quot;isTemplate&quot;:true,&quot;type&quot;:&quot;text&quot;}"/>
          <p:cNvSpPr txBox="1"/>
          <p:nvPr/>
        </p:nvSpPr>
        <p:spPr>
          <a:xfrm rot="0" flipH="0" flipV="0">
            <a:off x="10525125" y="1724025"/>
            <a:ext cx="828675" cy="161925"/>
          </a:xfrm>
          <a:prstGeom prst="rect"/>
        </p:spPr>
        <p:txBody>
          <a:bodyPr wrap="none" lIns="0" tIns="0" rIns="0" bIns="0"/>
          <a:p>
            <a:pPr>
              <a:lnSpc>
                <a:spcPct val="100000"/>
              </a:lnSpc>
            </a:pPr>
            <a:r>
              <a:rPr lang="en-US" sz="1050">
                <a:solidFill>
                  <a:srgbClr val="1A1A1A">
                    <a:alpha val="35000"/>
                  </a:srgbClr>
                </a:solidFill>
                <a:latin typeface="Helvetica Neue"/>
                <a:ea typeface="Helvetica Neue"/>
              </a:rPr>
              <a:t>CHAPTER </a:t>
            </a:r>
            <a:r>
              <a:rPr lang="en-US" sz="1050">
                <a:solidFill>
                  <a:srgbClr val="1A1A1A">
                    <a:alpha val="35000"/>
                  </a:srgbClr>
                </a:solidFill>
                <a:latin typeface="Helvetica Neue"/>
                <a:ea typeface="Helvetica Neue"/>
              </a:rPr>
              <a:t>01</a:t>
            </a:r>
            <a:endParaRPr/>
          </a:p>
        </p:txBody>
      </p:sp>
      <p:sp>
        <p:nvSpPr>
          <p:cNvPr id="455" name=""/>
          <p:cNvSpPr/>
          <p:nvPr/>
        </p:nvSpPr>
        <p:spPr>
          <a:xfrm rot="0" flipH="0" flipV="0">
            <a:off x="571500" y="2505075"/>
            <a:ext cx="11049000" cy="1019175"/>
          </a:xfrm>
          <a:prstGeom prst="roundRect">
            <a:avLst>
              <a:gd name="adj" fmla="val 11215"/>
            </a:avLst>
          </a:prstGeom>
          <a:solidFill>
            <a:srgbClr val="FFFFFF"/>
          </a:solidFill>
          <a:ln w="12700">
            <a:solidFill>
              <a:srgbClr val="1A1A1A">
                <a:alpha val="8000"/>
              </a:srgbClr>
            </a:solidFill>
            <a:prstDash val="solid"/>
          </a:ln>
          <a:effectLst>
            <a:outerShdw blurRad="152400" dist="38100" dir="5400000">
              <a:srgbClr val="000000">
                <a:alpha val="3000"/>
              </a:srgbClr>
            </a:outerShdw>
          </a:effectLst>
        </p:spPr>
        <p:txBody>
          <a:bodyPr/>
          <a:p/>
        </p:txBody>
      </p:sp>
      <p:sp>
        <p:nvSpPr>
          <p:cNvPr id="456" name=""/>
          <p:cNvSpPr/>
          <p:nvPr/>
        </p:nvSpPr>
        <p:spPr>
          <a:xfrm rot="0" flipH="0" flipV="0">
            <a:off x="838200" y="2714625"/>
            <a:ext cx="609600" cy="609600"/>
          </a:xfrm>
          <a:custGeom>
            <a:pathLst>
              <a:path w="64" h="64">
                <a:moveTo>
                  <a:pt x="32" y="0"/>
                </a:moveTo>
                <a:lnTo>
                  <a:pt x="32" y="0"/>
                </a:lnTo>
                <a:cubicBezTo>
                  <a:pt x="50" y="0"/>
                  <a:pt x="64" y="14"/>
                  <a:pt x="64" y="32"/>
                </a:cubicBezTo>
                <a:lnTo>
                  <a:pt x="64" y="32"/>
                </a:lnTo>
                <a:cubicBezTo>
                  <a:pt x="64" y="50"/>
                  <a:pt x="50" y="64"/>
                  <a:pt x="32" y="64"/>
                </a:cubicBezTo>
                <a:lnTo>
                  <a:pt x="32" y="64"/>
                </a:lnTo>
                <a:cubicBezTo>
                  <a:pt x="14" y="64"/>
                  <a:pt x="0" y="50"/>
                  <a:pt x="0" y="32"/>
                </a:cubicBezTo>
                <a:lnTo>
                  <a:pt x="0" y="32"/>
                </a:lnTo>
                <a:cubicBezTo>
                  <a:pt x="0" y="14"/>
                  <a:pt x="14" y="0"/>
                  <a:pt x="32" y="0"/>
                </a:cubicBezTo>
                <a:close/>
              </a:path>
            </a:pathLst>
          </a:custGeom>
          <a:solidFill>
            <a:srgbClr val="EC4899"/>
          </a:solidFill>
          <a:ln/>
        </p:spPr>
        <p:txBody>
          <a:bodyPr/>
          <a:p/>
        </p:txBody>
      </p:sp>
      <p:sp>
        <p:nvSpPr>
          <p:cNvPr id="457" name="" descr="{&quot;isTemplate&quot;:true,&quot;type&quot;:&quot;text&quot;}"/>
          <p:cNvSpPr txBox="1"/>
          <p:nvPr/>
        </p:nvSpPr>
        <p:spPr>
          <a:xfrm rot="0" flipH="0" flipV="0">
            <a:off x="1009650" y="2867025"/>
            <a:ext cx="276225" cy="304800"/>
          </a:xfrm>
          <a:prstGeom prst="rect"/>
        </p:spPr>
        <p:txBody>
          <a:bodyPr wrap="none" lIns="0" tIns="0" rIns="0" bIns="0"/>
          <a:p>
            <a:pPr>
              <a:lnSpc>
                <a:spcPct val="100000"/>
              </a:lnSpc>
            </a:pPr>
            <a:r>
              <a:rPr lang="en-US" sz="1950" b="1">
                <a:solidFill>
                  <a:srgbClr val="FFFFFF"/>
                </a:solidFill>
                <a:latin typeface="Helvetica Neue"/>
                <a:ea typeface="Helvetica Neue"/>
              </a:rPr>
              <a:t>02</a:t>
            </a:r>
            <a:endParaRPr/>
          </a:p>
        </p:txBody>
      </p:sp>
      <p:sp>
        <p:nvSpPr>
          <p:cNvPr id="458" name="" descr="{&quot;isTemplate&quot;:true,&quot;type&quot;:&quot;text&quot;}"/>
          <p:cNvSpPr txBox="1"/>
          <p:nvPr/>
        </p:nvSpPr>
        <p:spPr>
          <a:xfrm rot="0" flipH="0" flipV="0">
            <a:off x="1676400" y="2695575"/>
            <a:ext cx="990600" cy="304800"/>
          </a:xfrm>
          <a:prstGeom prst="rect"/>
        </p:spPr>
        <p:txBody>
          <a:bodyPr wrap="none" lIns="0" tIns="0" rIns="0" bIns="0"/>
          <a:p>
            <a:pPr>
              <a:lnSpc>
                <a:spcPct val="100000"/>
              </a:lnSpc>
            </a:pPr>
            <a:r>
              <a:rPr lang="zh-CN" sz="1950" b="1">
                <a:solidFill>
                  <a:srgbClr val="1A1A1A"/>
                </a:solidFill>
                <a:latin typeface="PingFang SC"/>
                <a:ea typeface="PingFang SC"/>
              </a:rPr>
              <a:t>逻辑关系</a:t>
            </a:r>
            <a:endParaRPr/>
          </a:p>
        </p:txBody>
      </p:sp>
      <p:sp>
        <p:nvSpPr>
          <p:cNvPr id="459" name="" descr="{&quot;isTemplate&quot;:true,&quot;type&quot;:&quot;text&quot;}"/>
          <p:cNvSpPr txBox="1"/>
          <p:nvPr/>
        </p:nvSpPr>
        <p:spPr>
          <a:xfrm rot="0" flipH="0" flipV="0">
            <a:off x="2781300" y="2695575"/>
            <a:ext cx="1285875" cy="304800"/>
          </a:xfrm>
          <a:prstGeom prst="rect"/>
        </p:spPr>
        <p:txBody>
          <a:bodyPr wrap="none" lIns="0" tIns="0" rIns="0" bIns="0"/>
          <a:p>
            <a:pPr>
              <a:lnSpc>
                <a:spcPct val="100000"/>
              </a:lnSpc>
            </a:pPr>
            <a:r>
              <a:rPr lang="en-US" sz="1050" spc="113">
                <a:solidFill>
                  <a:srgbClr val="1A1A1A">
                    <a:alpha val="45000"/>
                  </a:srgbClr>
                </a:solidFill>
                <a:latin typeface="Helvetica Neue"/>
                <a:ea typeface="Helvetica Neue"/>
              </a:rPr>
              <a:t>Logic &amp; Relations</a:t>
            </a:r>
            <a:endParaRPr/>
          </a:p>
        </p:txBody>
      </p:sp>
      <p:sp>
        <p:nvSpPr>
          <p:cNvPr id="460" name="" descr="{&quot;isTemplate&quot;:true,&quot;type&quot;:&quot;text&quot;}"/>
          <p:cNvSpPr txBox="1"/>
          <p:nvPr/>
        </p:nvSpPr>
        <p:spPr>
          <a:xfrm rot="0" flipH="0" flipV="0">
            <a:off x="1676400" y="3057525"/>
            <a:ext cx="8620125" cy="276225"/>
          </a:xfrm>
          <a:prstGeom prst="rect"/>
        </p:spPr>
        <p:txBody>
          <a:bodyPr wrap="none" lIns="0" tIns="0" rIns="0" bIns="0"/>
          <a:p>
            <a:pPr>
              <a:lnSpc>
                <a:spcPct val="150000"/>
              </a:lnSpc>
            </a:pPr>
            <a:r>
              <a:rPr lang="zh-CN" sz="1200">
                <a:solidFill>
                  <a:srgbClr val="1A1A1A">
                    <a:alpha val="65000"/>
                  </a:srgbClr>
                </a:solidFill>
                <a:latin typeface="PingFang SC"/>
                <a:ea typeface="PingFang SC"/>
              </a:rPr>
              <a:t>因果递进</a:t>
            </a:r>
            <a:r>
              <a:rPr lang="en-US" sz="1200">
                <a:solidFill>
                  <a:srgbClr val="1A1A1A">
                    <a:alpha val="65000"/>
                  </a:srgbClr>
                </a:solidFill>
                <a:latin typeface="PingFang SC"/>
                <a:ea typeface="PingFang SC"/>
              </a:rPr>
              <a:t> · </a:t>
            </a:r>
            <a:r>
              <a:rPr lang="zh-CN" sz="1200">
                <a:solidFill>
                  <a:srgbClr val="1A1A1A">
                    <a:alpha val="65000"/>
                  </a:srgbClr>
                </a:solidFill>
                <a:latin typeface="PingFang SC"/>
                <a:ea typeface="PingFang SC"/>
              </a:rPr>
              <a:t>强调感叹</a:t>
            </a:r>
            <a:r>
              <a:rPr lang="en-US" sz="1200">
                <a:solidFill>
                  <a:srgbClr val="1A1A1A">
                    <a:alpha val="65000"/>
                  </a:srgbClr>
                </a:solidFill>
                <a:latin typeface="PingFang SC"/>
                <a:ea typeface="PingFang SC"/>
              </a:rPr>
              <a:t> · </a:t>
            </a:r>
            <a:r>
              <a:rPr lang="zh-CN" sz="1200">
                <a:solidFill>
                  <a:srgbClr val="1A1A1A">
                    <a:alpha val="65000"/>
                  </a:srgbClr>
                </a:solidFill>
                <a:latin typeface="PingFang SC"/>
                <a:ea typeface="PingFang SC"/>
              </a:rPr>
              <a:t>对比选择</a:t>
            </a:r>
            <a:r>
              <a:rPr lang="en-US" sz="1200">
                <a:solidFill>
                  <a:srgbClr val="1A1A1A">
                    <a:alpha val="65000"/>
                  </a:srgbClr>
                </a:solidFill>
                <a:latin typeface="PingFang SC"/>
                <a:ea typeface="PingFang SC"/>
              </a:rPr>
              <a:t> · </a:t>
            </a:r>
            <a:r>
              <a:rPr lang="zh-CN" sz="1200">
                <a:solidFill>
                  <a:srgbClr val="1A1A1A">
                    <a:alpha val="65000"/>
                  </a:srgbClr>
                </a:solidFill>
                <a:latin typeface="PingFang SC"/>
                <a:ea typeface="PingFang SC"/>
              </a:rPr>
              <a:t>限定范围</a:t>
            </a:r>
            <a:endParaRPr/>
          </a:p>
        </p:txBody>
      </p:sp>
      <p:sp>
        <p:nvSpPr>
          <p:cNvPr id="461" name="" descr="{&quot;isTemplate&quot;:true,&quot;type&quot;:&quot;text&quot;}"/>
          <p:cNvSpPr txBox="1"/>
          <p:nvPr/>
        </p:nvSpPr>
        <p:spPr>
          <a:xfrm rot="0" flipH="0" flipV="0">
            <a:off x="10525125" y="2933700"/>
            <a:ext cx="828675" cy="161925"/>
          </a:xfrm>
          <a:prstGeom prst="rect"/>
        </p:spPr>
        <p:txBody>
          <a:bodyPr wrap="none" lIns="0" tIns="0" rIns="0" bIns="0"/>
          <a:p>
            <a:pPr>
              <a:lnSpc>
                <a:spcPct val="100000"/>
              </a:lnSpc>
            </a:pPr>
            <a:r>
              <a:rPr lang="en-US" sz="1050">
                <a:solidFill>
                  <a:srgbClr val="1A1A1A">
                    <a:alpha val="35000"/>
                  </a:srgbClr>
                </a:solidFill>
                <a:latin typeface="Helvetica Neue"/>
                <a:ea typeface="Helvetica Neue"/>
              </a:rPr>
              <a:t>CHAPTER </a:t>
            </a:r>
            <a:r>
              <a:rPr lang="en-US" sz="1050">
                <a:solidFill>
                  <a:srgbClr val="1A1A1A">
                    <a:alpha val="35000"/>
                  </a:srgbClr>
                </a:solidFill>
                <a:latin typeface="Helvetica Neue"/>
                <a:ea typeface="Helvetica Neue"/>
              </a:rPr>
              <a:t>02</a:t>
            </a:r>
            <a:endParaRPr/>
          </a:p>
        </p:txBody>
      </p:sp>
      <p:sp>
        <p:nvSpPr>
          <p:cNvPr id="462" name=""/>
          <p:cNvSpPr/>
          <p:nvPr/>
        </p:nvSpPr>
        <p:spPr>
          <a:xfrm rot="0" flipH="0" flipV="0">
            <a:off x="571500" y="3714750"/>
            <a:ext cx="11049000" cy="1019175"/>
          </a:xfrm>
          <a:prstGeom prst="roundRect">
            <a:avLst>
              <a:gd name="adj" fmla="val 11215"/>
            </a:avLst>
          </a:prstGeom>
          <a:solidFill>
            <a:srgbClr val="FFFFFF"/>
          </a:solidFill>
          <a:ln w="12700">
            <a:solidFill>
              <a:srgbClr val="1A1A1A">
                <a:alpha val="8000"/>
              </a:srgbClr>
            </a:solidFill>
            <a:prstDash val="solid"/>
          </a:ln>
          <a:effectLst>
            <a:outerShdw blurRad="152400" dist="38100" dir="5400000">
              <a:srgbClr val="000000">
                <a:alpha val="3000"/>
              </a:srgbClr>
            </a:outerShdw>
          </a:effectLst>
        </p:spPr>
        <p:txBody>
          <a:bodyPr/>
          <a:p/>
        </p:txBody>
      </p:sp>
      <p:sp>
        <p:nvSpPr>
          <p:cNvPr id="463" name=""/>
          <p:cNvSpPr/>
          <p:nvPr/>
        </p:nvSpPr>
        <p:spPr>
          <a:xfrm rot="0" flipH="0" flipV="0">
            <a:off x="838200" y="3924300"/>
            <a:ext cx="609600" cy="609600"/>
          </a:xfrm>
          <a:custGeom>
            <a:pathLst>
              <a:path w="64" h="64">
                <a:moveTo>
                  <a:pt x="32" y="0"/>
                </a:moveTo>
                <a:lnTo>
                  <a:pt x="32" y="0"/>
                </a:lnTo>
                <a:cubicBezTo>
                  <a:pt x="50" y="0"/>
                  <a:pt x="64" y="14"/>
                  <a:pt x="64" y="32"/>
                </a:cubicBezTo>
                <a:lnTo>
                  <a:pt x="64" y="32"/>
                </a:lnTo>
                <a:cubicBezTo>
                  <a:pt x="64" y="50"/>
                  <a:pt x="50" y="64"/>
                  <a:pt x="32" y="64"/>
                </a:cubicBezTo>
                <a:lnTo>
                  <a:pt x="32" y="64"/>
                </a:lnTo>
                <a:cubicBezTo>
                  <a:pt x="14" y="64"/>
                  <a:pt x="0" y="50"/>
                  <a:pt x="0" y="32"/>
                </a:cubicBezTo>
                <a:lnTo>
                  <a:pt x="0" y="32"/>
                </a:lnTo>
                <a:cubicBezTo>
                  <a:pt x="0" y="14"/>
                  <a:pt x="14" y="0"/>
                  <a:pt x="32" y="0"/>
                </a:cubicBezTo>
                <a:close/>
              </a:path>
            </a:pathLst>
          </a:custGeom>
          <a:solidFill>
            <a:srgbClr val="F97316"/>
          </a:solidFill>
          <a:ln/>
        </p:spPr>
        <p:txBody>
          <a:bodyPr/>
          <a:p/>
        </p:txBody>
      </p:sp>
      <p:sp>
        <p:nvSpPr>
          <p:cNvPr id="464" name="" descr="{&quot;isTemplate&quot;:true,&quot;type&quot;:&quot;text&quot;}"/>
          <p:cNvSpPr txBox="1"/>
          <p:nvPr/>
        </p:nvSpPr>
        <p:spPr>
          <a:xfrm rot="0" flipH="0" flipV="0">
            <a:off x="1009650" y="4076700"/>
            <a:ext cx="276225" cy="304800"/>
          </a:xfrm>
          <a:prstGeom prst="rect"/>
        </p:spPr>
        <p:txBody>
          <a:bodyPr wrap="none" lIns="0" tIns="0" rIns="0" bIns="0"/>
          <a:p>
            <a:pPr>
              <a:lnSpc>
                <a:spcPct val="100000"/>
              </a:lnSpc>
            </a:pPr>
            <a:r>
              <a:rPr lang="en-US" sz="1950" b="1">
                <a:solidFill>
                  <a:srgbClr val="FFFFFF"/>
                </a:solidFill>
                <a:latin typeface="Helvetica Neue"/>
                <a:ea typeface="Helvetica Neue"/>
              </a:rPr>
              <a:t>03</a:t>
            </a:r>
            <a:endParaRPr/>
          </a:p>
        </p:txBody>
      </p:sp>
      <p:sp>
        <p:nvSpPr>
          <p:cNvPr id="465" name="" descr="{&quot;isTemplate&quot;:true,&quot;type&quot;:&quot;text&quot;}"/>
          <p:cNvSpPr txBox="1"/>
          <p:nvPr/>
        </p:nvSpPr>
        <p:spPr>
          <a:xfrm rot="0" flipH="0" flipV="0">
            <a:off x="1676400" y="3905250"/>
            <a:ext cx="1238250" cy="304800"/>
          </a:xfrm>
          <a:prstGeom prst="rect"/>
        </p:spPr>
        <p:txBody>
          <a:bodyPr wrap="none" lIns="0" tIns="0" rIns="0" bIns="0"/>
          <a:p>
            <a:pPr>
              <a:lnSpc>
                <a:spcPct val="100000"/>
              </a:lnSpc>
            </a:pPr>
            <a:r>
              <a:rPr lang="zh-CN" sz="1950" b="1">
                <a:solidFill>
                  <a:srgbClr val="1A1A1A"/>
                </a:solidFill>
                <a:latin typeface="PingFang SC"/>
                <a:ea typeface="PingFang SC"/>
              </a:rPr>
              <a:t>文化与生活</a:t>
            </a:r>
            <a:endParaRPr/>
          </a:p>
        </p:txBody>
      </p:sp>
      <p:sp>
        <p:nvSpPr>
          <p:cNvPr id="466" name="" descr="{&quot;isTemplate&quot;:true,&quot;type&quot;:&quot;text&quot;}"/>
          <p:cNvSpPr txBox="1"/>
          <p:nvPr/>
        </p:nvSpPr>
        <p:spPr>
          <a:xfrm rot="0" flipH="0" flipV="0">
            <a:off x="3028950" y="3905250"/>
            <a:ext cx="1009650" cy="304800"/>
          </a:xfrm>
          <a:prstGeom prst="rect"/>
        </p:spPr>
        <p:txBody>
          <a:bodyPr wrap="none" lIns="0" tIns="0" rIns="0" bIns="0"/>
          <a:p>
            <a:pPr>
              <a:lnSpc>
                <a:spcPct val="100000"/>
              </a:lnSpc>
            </a:pPr>
            <a:r>
              <a:rPr lang="en-US" sz="1050" spc="113">
                <a:solidFill>
                  <a:srgbClr val="1A1A1A">
                    <a:alpha val="45000"/>
                  </a:srgbClr>
                </a:solidFill>
                <a:latin typeface="Helvetica Neue"/>
                <a:ea typeface="Helvetica Neue"/>
              </a:rPr>
              <a:t>Culture &amp; Life</a:t>
            </a:r>
            <a:endParaRPr/>
          </a:p>
        </p:txBody>
      </p:sp>
      <p:sp>
        <p:nvSpPr>
          <p:cNvPr id="467" name="" descr="{&quot;isTemplate&quot;:true,&quot;type&quot;:&quot;text&quot;}"/>
          <p:cNvSpPr txBox="1"/>
          <p:nvPr/>
        </p:nvSpPr>
        <p:spPr>
          <a:xfrm rot="0" flipH="0" flipV="0">
            <a:off x="1676400" y="4267200"/>
            <a:ext cx="8620125" cy="276225"/>
          </a:xfrm>
          <a:prstGeom prst="rect"/>
        </p:spPr>
        <p:txBody>
          <a:bodyPr wrap="none" lIns="0" tIns="0" rIns="0" bIns="0"/>
          <a:p>
            <a:pPr>
              <a:lnSpc>
                <a:spcPct val="150000"/>
              </a:lnSpc>
            </a:pPr>
            <a:r>
              <a:rPr lang="zh-CN" sz="1200">
                <a:solidFill>
                  <a:srgbClr val="1A1A1A">
                    <a:alpha val="65000"/>
                  </a:srgbClr>
                </a:solidFill>
                <a:latin typeface="PingFang SC"/>
                <a:ea typeface="PingFang SC"/>
              </a:rPr>
              <a:t>文化历史</a:t>
            </a:r>
            <a:r>
              <a:rPr lang="en-US" sz="1200">
                <a:solidFill>
                  <a:srgbClr val="1A1A1A">
                    <a:alpha val="65000"/>
                  </a:srgbClr>
                </a:solidFill>
                <a:latin typeface="PingFang SC"/>
                <a:ea typeface="PingFang SC"/>
              </a:rPr>
              <a:t> · </a:t>
            </a:r>
            <a:r>
              <a:rPr lang="zh-CN" sz="1200">
                <a:solidFill>
                  <a:srgbClr val="1A1A1A">
                    <a:alpha val="65000"/>
                  </a:srgbClr>
                </a:solidFill>
                <a:latin typeface="PingFang SC"/>
                <a:ea typeface="PingFang SC"/>
              </a:rPr>
              <a:t>健康饮食</a:t>
            </a:r>
            <a:r>
              <a:rPr lang="en-US" sz="1200">
                <a:solidFill>
                  <a:srgbClr val="1A1A1A">
                    <a:alpha val="65000"/>
                  </a:srgbClr>
                </a:solidFill>
                <a:latin typeface="PingFang SC"/>
                <a:ea typeface="PingFang SC"/>
              </a:rPr>
              <a:t> · </a:t>
            </a:r>
            <a:r>
              <a:rPr lang="zh-CN" sz="1200">
                <a:solidFill>
                  <a:srgbClr val="1A1A1A">
                    <a:alpha val="65000"/>
                  </a:srgbClr>
                </a:solidFill>
                <a:latin typeface="PingFang SC"/>
                <a:ea typeface="PingFang SC"/>
              </a:rPr>
              <a:t>风俗习惯</a:t>
            </a:r>
            <a:endParaRPr/>
          </a:p>
        </p:txBody>
      </p:sp>
      <p:sp>
        <p:nvSpPr>
          <p:cNvPr id="468" name="" descr="{&quot;isTemplate&quot;:true,&quot;type&quot;:&quot;text&quot;}"/>
          <p:cNvSpPr txBox="1"/>
          <p:nvPr/>
        </p:nvSpPr>
        <p:spPr>
          <a:xfrm rot="0" flipH="0" flipV="0">
            <a:off x="10525125" y="4143375"/>
            <a:ext cx="828675" cy="161925"/>
          </a:xfrm>
          <a:prstGeom prst="rect"/>
        </p:spPr>
        <p:txBody>
          <a:bodyPr wrap="none" lIns="0" tIns="0" rIns="0" bIns="0"/>
          <a:p>
            <a:pPr>
              <a:lnSpc>
                <a:spcPct val="100000"/>
              </a:lnSpc>
            </a:pPr>
            <a:r>
              <a:rPr lang="en-US" sz="1050">
                <a:solidFill>
                  <a:srgbClr val="1A1A1A">
                    <a:alpha val="35000"/>
                  </a:srgbClr>
                </a:solidFill>
                <a:latin typeface="Helvetica Neue"/>
                <a:ea typeface="Helvetica Neue"/>
              </a:rPr>
              <a:t>CHAPTER </a:t>
            </a:r>
            <a:r>
              <a:rPr lang="en-US" sz="1050">
                <a:solidFill>
                  <a:srgbClr val="1A1A1A">
                    <a:alpha val="35000"/>
                  </a:srgbClr>
                </a:solidFill>
                <a:latin typeface="Helvetica Neue"/>
                <a:ea typeface="Helvetica Neue"/>
              </a:rPr>
              <a:t>03</a:t>
            </a:r>
            <a:endParaRPr/>
          </a:p>
        </p:txBody>
      </p:sp>
      <p:sp>
        <p:nvSpPr>
          <p:cNvPr id="469" name=""/>
          <p:cNvSpPr/>
          <p:nvPr/>
        </p:nvSpPr>
        <p:spPr>
          <a:xfrm rot="0" flipH="0" flipV="0">
            <a:off x="571500" y="4924425"/>
            <a:ext cx="11049000" cy="1019175"/>
          </a:xfrm>
          <a:prstGeom prst="roundRect">
            <a:avLst>
              <a:gd name="adj" fmla="val 11215"/>
            </a:avLst>
          </a:prstGeom>
          <a:solidFill>
            <a:srgbClr val="FFFFFF"/>
          </a:solidFill>
          <a:ln w="12700">
            <a:solidFill>
              <a:srgbClr val="1A1A1A">
                <a:alpha val="8000"/>
              </a:srgbClr>
            </a:solidFill>
            <a:prstDash val="solid"/>
          </a:ln>
          <a:effectLst>
            <a:outerShdw blurRad="152400" dist="38100" dir="5400000">
              <a:srgbClr val="000000">
                <a:alpha val="3000"/>
              </a:srgbClr>
            </a:outerShdw>
          </a:effectLst>
        </p:spPr>
        <p:txBody>
          <a:bodyPr/>
          <a:p/>
        </p:txBody>
      </p:sp>
      <p:sp>
        <p:nvSpPr>
          <p:cNvPr id="470" name=""/>
          <p:cNvSpPr/>
          <p:nvPr/>
        </p:nvSpPr>
        <p:spPr>
          <a:xfrm rot="0" flipH="0" flipV="0">
            <a:off x="838200" y="5133975"/>
            <a:ext cx="609600" cy="609600"/>
          </a:xfrm>
          <a:custGeom>
            <a:pathLst>
              <a:path w="64" h="64">
                <a:moveTo>
                  <a:pt x="32" y="0"/>
                </a:moveTo>
                <a:lnTo>
                  <a:pt x="32" y="0"/>
                </a:lnTo>
                <a:cubicBezTo>
                  <a:pt x="50" y="0"/>
                  <a:pt x="64" y="14"/>
                  <a:pt x="64" y="32"/>
                </a:cubicBezTo>
                <a:lnTo>
                  <a:pt x="64" y="32"/>
                </a:lnTo>
                <a:cubicBezTo>
                  <a:pt x="64" y="50"/>
                  <a:pt x="50" y="64"/>
                  <a:pt x="32" y="64"/>
                </a:cubicBezTo>
                <a:lnTo>
                  <a:pt x="32" y="64"/>
                </a:lnTo>
                <a:cubicBezTo>
                  <a:pt x="14" y="64"/>
                  <a:pt x="0" y="50"/>
                  <a:pt x="0" y="32"/>
                </a:cubicBezTo>
                <a:lnTo>
                  <a:pt x="0" y="32"/>
                </a:lnTo>
                <a:cubicBezTo>
                  <a:pt x="0" y="14"/>
                  <a:pt x="14" y="0"/>
                  <a:pt x="32" y="0"/>
                </a:cubicBezTo>
                <a:close/>
              </a:path>
            </a:pathLst>
          </a:custGeom>
          <a:solidFill>
            <a:srgbClr val="EC4899"/>
          </a:solidFill>
          <a:ln/>
        </p:spPr>
        <p:txBody>
          <a:bodyPr/>
          <a:p/>
        </p:txBody>
      </p:sp>
      <p:sp>
        <p:nvSpPr>
          <p:cNvPr id="471" name="" descr="{&quot;isTemplate&quot;:true,&quot;type&quot;:&quot;text&quot;}"/>
          <p:cNvSpPr txBox="1"/>
          <p:nvPr/>
        </p:nvSpPr>
        <p:spPr>
          <a:xfrm rot="0" flipH="0" flipV="0">
            <a:off x="1009650" y="5286375"/>
            <a:ext cx="276225" cy="304800"/>
          </a:xfrm>
          <a:prstGeom prst="rect"/>
        </p:spPr>
        <p:txBody>
          <a:bodyPr wrap="none" lIns="0" tIns="0" rIns="0" bIns="0"/>
          <a:p>
            <a:pPr>
              <a:lnSpc>
                <a:spcPct val="100000"/>
              </a:lnSpc>
            </a:pPr>
            <a:r>
              <a:rPr lang="en-US" sz="1950" b="1">
                <a:solidFill>
                  <a:srgbClr val="FFFFFF"/>
                </a:solidFill>
                <a:latin typeface="Helvetica Neue"/>
                <a:ea typeface="Helvetica Neue"/>
              </a:rPr>
              <a:t>04</a:t>
            </a:r>
            <a:endParaRPr/>
          </a:p>
        </p:txBody>
      </p:sp>
      <p:sp>
        <p:nvSpPr>
          <p:cNvPr id="472" name="" descr="{&quot;isTemplate&quot;:true,&quot;type&quot;:&quot;text&quot;}"/>
          <p:cNvSpPr txBox="1"/>
          <p:nvPr/>
        </p:nvSpPr>
        <p:spPr>
          <a:xfrm rot="0" flipH="0" flipV="0">
            <a:off x="1676400" y="5114925"/>
            <a:ext cx="990600" cy="304800"/>
          </a:xfrm>
          <a:prstGeom prst="rect"/>
        </p:spPr>
        <p:txBody>
          <a:bodyPr wrap="none" lIns="0" tIns="0" rIns="0" bIns="0"/>
          <a:p>
            <a:pPr>
              <a:lnSpc>
                <a:spcPct val="100000"/>
              </a:lnSpc>
            </a:pPr>
            <a:r>
              <a:rPr lang="zh-CN" sz="1950" b="1">
                <a:solidFill>
                  <a:srgbClr val="1A1A1A"/>
                </a:solidFill>
                <a:latin typeface="PingFang SC"/>
                <a:ea typeface="PingFang SC"/>
              </a:rPr>
              <a:t>实战锦囊</a:t>
            </a:r>
            <a:endParaRPr/>
          </a:p>
        </p:txBody>
      </p:sp>
      <p:sp>
        <p:nvSpPr>
          <p:cNvPr id="473" name="" descr="{&quot;isTemplate&quot;:true,&quot;type&quot;:&quot;text&quot;}"/>
          <p:cNvSpPr txBox="1"/>
          <p:nvPr/>
        </p:nvSpPr>
        <p:spPr>
          <a:xfrm rot="0" flipH="0" flipV="0">
            <a:off x="2781300" y="5114925"/>
            <a:ext cx="1009650" cy="304800"/>
          </a:xfrm>
          <a:prstGeom prst="rect"/>
        </p:spPr>
        <p:txBody>
          <a:bodyPr wrap="none" lIns="0" tIns="0" rIns="0" bIns="0"/>
          <a:p>
            <a:pPr>
              <a:lnSpc>
                <a:spcPct val="100000"/>
              </a:lnSpc>
            </a:pPr>
            <a:r>
              <a:rPr lang="en-US" sz="1050" spc="113">
                <a:solidFill>
                  <a:srgbClr val="1A1A1A">
                    <a:alpha val="45000"/>
                  </a:srgbClr>
                </a:solidFill>
                <a:latin typeface="Helvetica Neue"/>
                <a:ea typeface="Helvetica Neue"/>
              </a:rPr>
              <a:t>Battle Tactics</a:t>
            </a:r>
            <a:endParaRPr/>
          </a:p>
        </p:txBody>
      </p:sp>
      <p:sp>
        <p:nvSpPr>
          <p:cNvPr id="474" name="" descr="{&quot;isTemplate&quot;:true,&quot;type&quot;:&quot;text&quot;}"/>
          <p:cNvSpPr txBox="1"/>
          <p:nvPr/>
        </p:nvSpPr>
        <p:spPr>
          <a:xfrm rot="0" flipH="0" flipV="0">
            <a:off x="1676400" y="5476875"/>
            <a:ext cx="8620125" cy="276225"/>
          </a:xfrm>
          <a:prstGeom prst="rect"/>
        </p:spPr>
        <p:txBody>
          <a:bodyPr wrap="none" lIns="0" tIns="0" rIns="0" bIns="0"/>
          <a:p>
            <a:pPr>
              <a:lnSpc>
                <a:spcPct val="150000"/>
              </a:lnSpc>
            </a:pPr>
            <a:r>
              <a:rPr lang="en-US" sz="1200">
                <a:solidFill>
                  <a:srgbClr val="1A1A1A">
                    <a:alpha val="65000"/>
                  </a:srgbClr>
                </a:solidFill>
                <a:latin typeface="PingFang SC"/>
                <a:ea typeface="PingFang SC"/>
              </a:rPr>
              <a:t>55 </a:t>
            </a:r>
            <a:r>
              <a:rPr lang="zh-CN" sz="1200">
                <a:solidFill>
                  <a:srgbClr val="1A1A1A">
                    <a:alpha val="65000"/>
                  </a:srgbClr>
                </a:solidFill>
                <a:latin typeface="PingFang SC"/>
                <a:ea typeface="PingFang SC"/>
              </a:rPr>
              <a:t>句式速查</a:t>
            </a:r>
            <a:r>
              <a:rPr lang="en-US" sz="1200">
                <a:solidFill>
                  <a:srgbClr val="1A1A1A">
                    <a:alpha val="65000"/>
                  </a:srgbClr>
                </a:solidFill>
                <a:latin typeface="PingFang SC"/>
                <a:ea typeface="PingFang SC"/>
              </a:rPr>
              <a:t> · </a:t>
            </a:r>
            <a:r>
              <a:rPr lang="zh-CN" sz="1200">
                <a:solidFill>
                  <a:srgbClr val="1A1A1A">
                    <a:alpha val="65000"/>
                  </a:srgbClr>
                </a:solidFill>
                <a:latin typeface="PingFang SC"/>
                <a:ea typeface="PingFang SC"/>
              </a:rPr>
              <a:t>翻译四步法</a:t>
            </a:r>
            <a:r>
              <a:rPr lang="en-US" sz="1200">
                <a:solidFill>
                  <a:srgbClr val="1A1A1A">
                    <a:alpha val="65000"/>
                  </a:srgbClr>
                </a:solidFill>
                <a:latin typeface="PingFang SC"/>
                <a:ea typeface="PingFang SC"/>
              </a:rPr>
              <a:t> · </a:t>
            </a:r>
            <a:r>
              <a:rPr lang="zh-CN" sz="1200">
                <a:solidFill>
                  <a:srgbClr val="1A1A1A">
                    <a:alpha val="65000"/>
                  </a:srgbClr>
                </a:solidFill>
                <a:latin typeface="PingFang SC"/>
                <a:ea typeface="PingFang SC"/>
              </a:rPr>
              <a:t>高频场景模板</a:t>
            </a:r>
            <a:endParaRPr/>
          </a:p>
        </p:txBody>
      </p:sp>
      <p:sp>
        <p:nvSpPr>
          <p:cNvPr id="475" name="" descr="{&quot;isTemplate&quot;:true,&quot;type&quot;:&quot;text&quot;}"/>
          <p:cNvSpPr txBox="1"/>
          <p:nvPr/>
        </p:nvSpPr>
        <p:spPr>
          <a:xfrm rot="0" flipH="0" flipV="0">
            <a:off x="10525125" y="5353050"/>
            <a:ext cx="828675" cy="161925"/>
          </a:xfrm>
          <a:prstGeom prst="rect"/>
        </p:spPr>
        <p:txBody>
          <a:bodyPr wrap="none" lIns="0" tIns="0" rIns="0" bIns="0"/>
          <a:p>
            <a:pPr>
              <a:lnSpc>
                <a:spcPct val="100000"/>
              </a:lnSpc>
            </a:pPr>
            <a:r>
              <a:rPr lang="en-US" sz="1050">
                <a:solidFill>
                  <a:srgbClr val="1A1A1A">
                    <a:alpha val="35000"/>
                  </a:srgbClr>
                </a:solidFill>
                <a:latin typeface="Helvetica Neue"/>
                <a:ea typeface="Helvetica Neue"/>
              </a:rPr>
              <a:t>CHAPTER </a:t>
            </a:r>
            <a:r>
              <a:rPr lang="en-US" sz="1050">
                <a:solidFill>
                  <a:srgbClr val="1A1A1A">
                    <a:alpha val="35000"/>
                  </a:srgbClr>
                </a:solidFill>
                <a:latin typeface="Helvetica Neue"/>
                <a:ea typeface="Helvetica Neue"/>
              </a:rPr>
              <a:t>04</a:t>
            </a:r>
            <a:endParaRPr/>
          </a:p>
        </p:txBody>
      </p:sp>
      <p:sp>
        <p:nvSpPr>
          <p:cNvPr id="476"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1A1A1A">
              <a:alpha val="6000"/>
            </a:srgbClr>
          </a:solidFill>
          <a:ln/>
        </p:spPr>
        <p:txBody>
          <a:bodyPr/>
          <a:p/>
        </p:txBody>
      </p:sp>
      <p:sp>
        <p:nvSpPr>
          <p:cNvPr id="477" name="" descr="{&quot;isTemplate&quot;:true,&quot;type&quot;:&quot;text&quot;}"/>
          <p:cNvSpPr txBox="1"/>
          <p:nvPr/>
        </p:nvSpPr>
        <p:spPr>
          <a:xfrm rot="0" flipH="0" flipV="0">
            <a:off x="571500" y="6496050"/>
            <a:ext cx="1600200" cy="161925"/>
          </a:xfrm>
          <a:prstGeom prst="rect"/>
        </p:spPr>
        <p:txBody>
          <a:bodyPr wrap="none" lIns="0" tIns="0" rIns="0" bIns="0"/>
          <a:p>
            <a:pPr>
              <a:lnSpc>
                <a:spcPct val="100000"/>
              </a:lnSpc>
            </a:pPr>
            <a:r>
              <a:rPr lang="zh-CN" sz="1050">
                <a:solidFill>
                  <a:srgbClr val="1A1A1A">
                    <a:alpha val="45000"/>
                  </a:srgbClr>
                </a:solidFill>
                <a:latin typeface="PingFang SC"/>
                <a:ea typeface="PingFang SC"/>
              </a:rPr>
              <a:t>四级英语翻译常用句式学习</a:t>
            </a:r>
            <a:endParaRPr/>
          </a:p>
        </p:txBody>
      </p:sp>
      <p:sp>
        <p:nvSpPr>
          <p:cNvPr id="478" name="" descr="{&quot;isTemplate&quot;:true,&quot;type&quot;:&quot;text&quot;}"/>
          <p:cNvSpPr txBox="1"/>
          <p:nvPr/>
        </p:nvSpPr>
        <p:spPr>
          <a:xfrm rot="0" flipH="0" flipV="0">
            <a:off x="11210925" y="6496050"/>
            <a:ext cx="409575" cy="161925"/>
          </a:xfrm>
          <a:prstGeom prst="rect"/>
        </p:spPr>
        <p:txBody>
          <a:bodyPr wrap="none" lIns="0" tIns="0" rIns="0" bIns="0"/>
          <a:p>
            <a:pPr>
              <a:lnSpc>
                <a:spcPct val="100000"/>
              </a:lnSpc>
            </a:pPr>
            <a:r>
              <a:rPr lang="en-US" sz="1050">
                <a:solidFill>
                  <a:srgbClr val="1A1A1A">
                    <a:alpha val="45000"/>
                  </a:srgbClr>
                </a:solidFill>
                <a:latin typeface="Helvetica Neue"/>
                <a:ea typeface="Helvetica Neue"/>
              </a:rPr>
              <a:t>02 / 17</a:t>
            </a:r>
            <a:endParaRPr/>
          </a:p>
        </p:txBody>
      </p:sp>
    </p:spTree>
  </p:cSld>
</p:sld>
</file>

<file path=ppt/slides/slide3.xml><?xml version="1.0" encoding="utf-8"?>
<p:sld xmlns:p="http://schemas.openxmlformats.org/presentationml/2006/main" xmlns:a="http://schemas.openxmlformats.org/drawingml/2006/main">
  <p:cSld>
    <p:spTree>
      <p:nvGrpSpPr>
        <p:cNvPr id="479" name="" descr="&lt;Slide&gt;&#13;&#10;    &lt;Box style={{&#13;&#10;        width: '1280px', height: '720px',&#13;&#10;        background: '#FAF7F2',&#13;&#10;        padding: '24px 60px',&#13;&#10;        position: 'relative',&#13;&#10;        overflow: 'hidden',&#13;&#10;    }}&gt;&#13;&#10;        {/* 装饰右上渐变小圆 */}&#13;&#10;        &lt;Box style={{&#13;&#10;            position: 'absolute', top: '-60px', right: '-60px',&#13;&#10;            width: '260px', height: '260px',&#13;&#10;            background: 'linear-gradient(135deg, #F97316 0%, #EC4899 100%)',&#13;&#10;            borderRadius: '50%', opacity: 0.12,&#13;&#10;        }} /&gt;&#13;&#10;        {/* 装饰左下细线 */}&#13;&#10;        &lt;Box style={{&#13;&#10;            position: 'absolute', bottom: '80px', left: '60px',&#13;&#10;            width: '120px', height: '3px', background: '#F97316', borderRadius: 2,&#13;&#10;        }} /&gt;&#13;&#10;&#13;&#10;        {/* 顶部小标 */}&#13;&#10;        &lt;Text style={{&#13;&#10;            fontFamily: 'Helvetica Neue, Arial, sans-serif',&#13;&#10;            fontSize: 16, color: '#F97316', fontWeight: 600,&#13;&#10;            letterSpacing: 4, marginTop: 16, marginBottom: 8,&#13;&#10;        }}&gt;&#13;&#10;            CHAPTER 01&#13;&#10;        &lt;/Text&gt;&#13;&#10;        &lt;Text style={{&#13;&#10;            fontFamily: 'PingFang SC, Microsoft YaHei, sans-serif',&#13;&#10;            fontSize: 18, color: 'rgba(26,26,26,0.55)',&#13;&#10;            fontWeight: 500, marginBottom: 60,&#13;&#10;        }}&gt;&#13;&#10;            四级翻译 · 第 1 章&#13;&#10;        &lt;/Text&gt;&#13;&#10;&#13;&#10;        {/* 主区：左大数字 + 右标题 */}&#13;&#10;        &lt;Box style={{&#13;&#10;            display: 'flex', flexDirection: 'row', alignItems: 'center',&#13;&#10;            gap: 80, marginTop: 24,&#13;&#10;        }}&gt;&#13;&#10;            {/* L1 巨型数字 */}&#13;&#10;            &lt;Text style={{&#13;&#10;                fontFamily: 'Helvetica Neue, Arial, sans-serif',&#13;&#10;                fontSize: 240, color: '#F97316',&#13;&#10;                fontWeight: 'bold', lineHeight: 1,&#13;&#10;                backgroundImage: 'linear-gradient(135deg, #F97316 0%, #EC4899 100%)',&#13;&#10;                backgroundClip: 'text',&#13;&#10;            }}&gt;&#13;&#10;                01&#13;&#10;            &lt;/Text&gt;&#13;&#10;            {/* 标题 + 副标 */}&#13;&#10;            &lt;Box style={{ flex: 1, display: 'flex', flexDirection: 'column', gap: 16 }}&gt;&#13;&#10;                &lt;Text style={{&#13;&#10;                    fontFamily: 'PingFang SC, Microsoft YaHei, sans-serif',&#13;&#10;                    fontSize: 64, color: '#1A1A1A', fontWeight: 'bold', lineHeight: 1.1,&#13;&#10;                }}&gt;&#13;&#10;                    基础句型&#13;&#10;                &lt;/Text&gt;&#13;&#10;                &lt;Text style={{&#13;&#10;                    fontFamily: 'Helvetica Neue, Arial, sans-serif',&#13;&#10;                    fontSize: 22, color: 'rgba(26,26,26,0.55)', fontWeight: 500,&#13;&#10;                    letterSpacing: 2,&#13;&#10;                }}&gt;&#13;&#10;                    Basic Patterns · 万能句式骨架&#13;&#10;                &lt;/Text&gt;&#13;&#10;                &lt;Box style={{&#13;&#10;                    width: 60, height: 4, background: '#F97316', borderRadius: 2,&#13;&#10;                    marginTop: 8,&#13;&#10;                }} /&gt;&#13;&#10;                &lt;Text style={{&#13;&#10;                    fontFamily: 'PingFang SC, Microsoft YaHei, sans-serif',&#13;&#10;                    fontSize: 18, color: 'rgba(26,26,26,0.7)', lineHeight: 1.7,&#13;&#10;                    marginTop: 16,&#13;&#10;                }}&gt;&#13;&#10;                    涵盖时间年代、地点方位、数量倍数、起始年份&#13;&#10;                    &lt;br /&gt;&#13;&#10;                    等可直接套用的翻译骨架&#13;&#10;                &lt;/Text&gt;&#13;&#10;            &lt;/Box&gt;&#13;&#10;        &lt;/Box&gt;&#13;&#10;&#13;&#10;        {/* 底部引导条 */}&#13;&#10;        &lt;Box style={{&#13;&#10;            position: 'absolute', bottom: 60, left: 60, right: 60,&#13;&#10;            display: 'flex', flexDirection: 'row', alignItems: 'center',&#13;&#10;            justifyContent: 'space-between',&#13;&#10;            paddingTop: 20,&#13;&#10;            borderTop: '1px solid rgba(26,26,26,0.10)',&#13;&#10;        }}&gt;&#13;&#10;            &lt;Text style={{&#13;&#10;                fontFamily: 'PingFang SC, Microsoft YaHei, sans-serif',&#13;&#10;                fontSize: 14, color: 'rgba(26,26,26,0.45)',&#13;&#10;            }}&gt;&#13;&#10;                基础句型 · 12 个核心句式&#13;&#10;            &lt;/Text&gt;&#13;&#10;            &lt;Text style={{&#13;&#10;                fontFamily: 'Helvetica Neue, Arial, sans-serif',&#13;&#10;                fontSize: 14, color: 'rgba(26,26,26,0.45)', fontWeight: 500,&#13;&#10;            }}&gt;&#13;&#10;                03 / 17&#13;&#10;            &lt;/Text&gt;&#13;&#10;        &lt;/Box&gt;&#13;&#10;    &lt;/Box&gt;&#13;&#10;&lt;/Slide&gt;"/>
        <p:cNvGrpSpPr/>
        <p:nvPr/>
      </p:nvGrpSpPr>
      <p:grpSpPr>
        <a:xfrm>
          <a:off x="0" y="0"/>
          <a:ext cx="0" cy="0"/>
          <a:chOff x="0" y="0"/>
          <a:chExt cx="0" cy="0"/>
        </a:xfrm>
      </p:grpSpPr>
      <p:sp>
        <p:nvSpPr>
          <p:cNvPr id="480" name=""/>
          <p:cNvSpPr/>
          <p:nvPr/>
        </p:nvSpPr>
        <p:spPr>
          <a:xfrm rot="0" flipH="0" flipV="0">
            <a:off x="0" y="0"/>
            <a:ext cx="12192000" cy="6858000"/>
          </a:xfrm>
          <a:prstGeom prst="rect">
            <a:avLst/>
          </a:prstGeom>
          <a:solidFill>
            <a:srgbClr val="FAF7F2"/>
          </a:solidFill>
          <a:ln/>
        </p:spPr>
        <p:txBody>
          <a:bodyPr/>
          <a:p/>
        </p:txBody>
      </p:sp>
      <p:sp>
        <p:nvSpPr>
          <p:cNvPr id="481" name="" descr="{&quot;isTemplate&quot;:true,&quot;type&quot;:&quot;text&quot;}"/>
          <p:cNvSpPr txBox="1"/>
          <p:nvPr/>
        </p:nvSpPr>
        <p:spPr>
          <a:xfrm rot="0" flipH="0" flipV="0">
            <a:off x="571500" y="381000"/>
            <a:ext cx="11049000" cy="190500"/>
          </a:xfrm>
          <a:prstGeom prst="rect"/>
        </p:spPr>
        <p:txBody>
          <a:bodyPr wrap="none" lIns="0" tIns="0" rIns="0" bIns="0"/>
          <a:p>
            <a:pPr>
              <a:lnSpc>
                <a:spcPct val="100000"/>
              </a:lnSpc>
            </a:pPr>
            <a:r>
              <a:rPr lang="en-US" sz="1200" b="1" spc="300">
                <a:solidFill>
                  <a:srgbClr val="F97316"/>
                </a:solidFill>
                <a:latin typeface="Helvetica Neue"/>
                <a:ea typeface="Helvetica Neue"/>
              </a:rPr>
              <a:t>CHAPTER 01</a:t>
            </a:r>
            <a:endParaRPr/>
          </a:p>
        </p:txBody>
      </p:sp>
      <p:sp>
        <p:nvSpPr>
          <p:cNvPr id="482" name="" descr="{&quot;isTemplate&quot;:true,&quot;type&quot;:&quot;text&quot;}"/>
          <p:cNvSpPr txBox="1"/>
          <p:nvPr/>
        </p:nvSpPr>
        <p:spPr>
          <a:xfrm rot="0" flipH="0" flipV="0">
            <a:off x="571500" y="647700"/>
            <a:ext cx="11049000" cy="209550"/>
          </a:xfrm>
          <a:prstGeom prst="rect"/>
        </p:spPr>
        <p:txBody>
          <a:bodyPr wrap="none" lIns="0" tIns="0" rIns="0" bIns="0"/>
          <a:p>
            <a:pPr>
              <a:lnSpc>
                <a:spcPct val="100000"/>
              </a:lnSpc>
            </a:pPr>
            <a:r>
              <a:rPr lang="zh-CN" sz="1350">
                <a:solidFill>
                  <a:srgbClr val="1A1A1A">
                    <a:alpha val="55000"/>
                  </a:srgbClr>
                </a:solidFill>
                <a:latin typeface="PingFang SC"/>
                <a:ea typeface="PingFang SC"/>
              </a:rPr>
              <a:t>四级翻译</a:t>
            </a:r>
            <a:r>
              <a:rPr lang="en-US" sz="1350">
                <a:solidFill>
                  <a:srgbClr val="1A1A1A">
                    <a:alpha val="55000"/>
                  </a:srgbClr>
                </a:solidFill>
                <a:latin typeface="PingFang SC"/>
                <a:ea typeface="PingFang SC"/>
              </a:rPr>
              <a:t> · </a:t>
            </a:r>
            <a:r>
              <a:rPr lang="zh-CN" sz="1350">
                <a:solidFill>
                  <a:srgbClr val="1A1A1A">
                    <a:alpha val="55000"/>
                  </a:srgbClr>
                </a:solidFill>
                <a:latin typeface="PingFang SC"/>
                <a:ea typeface="PingFang SC"/>
              </a:rPr>
              <a:t>第</a:t>
            </a:r>
            <a:r>
              <a:rPr lang="en-US" sz="1350">
                <a:solidFill>
                  <a:srgbClr val="1A1A1A">
                    <a:alpha val="55000"/>
                  </a:srgbClr>
                </a:solidFill>
                <a:latin typeface="PingFang SC"/>
                <a:ea typeface="PingFang SC"/>
              </a:rPr>
              <a:t> 1 </a:t>
            </a:r>
            <a:r>
              <a:rPr lang="zh-CN" sz="1350">
                <a:solidFill>
                  <a:srgbClr val="1A1A1A">
                    <a:alpha val="55000"/>
                  </a:srgbClr>
                </a:solidFill>
                <a:latin typeface="PingFang SC"/>
                <a:ea typeface="PingFang SC"/>
              </a:rPr>
              <a:t>章</a:t>
            </a:r>
            <a:endParaRPr/>
          </a:p>
        </p:txBody>
      </p:sp>
      <p:sp>
        <p:nvSpPr>
          <p:cNvPr id="483" name="" descr="{&quot;isTemplate&quot;:true,&quot;type&quot;:&quot;text&quot;}"/>
          <p:cNvSpPr txBox="1"/>
          <p:nvPr/>
        </p:nvSpPr>
        <p:spPr>
          <a:xfrm rot="0" flipH="0" flipV="0">
            <a:off x="571500" y="1657350"/>
            <a:ext cx="2543175" cy="2743200"/>
          </a:xfrm>
          <a:prstGeom prst="rect"/>
        </p:spPr>
        <p:txBody>
          <a:bodyPr wrap="none" lIns="0" tIns="0" rIns="0" bIns="0"/>
          <a:p>
            <a:pPr>
              <a:lnSpc>
                <a:spcPct val="100000"/>
              </a:lnSpc>
            </a:pPr>
            <a:r>
              <a:rPr lang="en-US" sz="18000" b="1">
                <a:gradFill>
                  <a:gsLst>
                    <a:gs pos="0">
                      <a:srgbClr val="F97316"/>
                    </a:gs>
                    <a:gs pos="100000">
                      <a:srgbClr val="EC4899"/>
                    </a:gs>
                  </a:gsLst>
                  <a:lin ang="2700000" scaled="1"/>
                </a:gradFill>
                <a:latin typeface="Helvetica Neue"/>
                <a:ea typeface="Helvetica Neue"/>
              </a:rPr>
              <a:t>01</a:t>
            </a:r>
            <a:endParaRPr/>
          </a:p>
        </p:txBody>
      </p:sp>
      <p:sp>
        <p:nvSpPr>
          <p:cNvPr id="484" name="" descr="{&quot;isTemplate&quot;:true,&quot;type&quot;:&quot;text&quot;}"/>
          <p:cNvSpPr txBox="1"/>
          <p:nvPr/>
        </p:nvSpPr>
        <p:spPr>
          <a:xfrm rot="0" flipH="0" flipV="0">
            <a:off x="3876675" y="1781175"/>
            <a:ext cx="7743825" cy="809625"/>
          </a:xfrm>
          <a:prstGeom prst="rect"/>
        </p:spPr>
        <p:txBody>
          <a:bodyPr wrap="none" lIns="0" tIns="0" rIns="0" bIns="0"/>
          <a:p>
            <a:pPr>
              <a:lnSpc>
                <a:spcPct val="110000"/>
              </a:lnSpc>
            </a:pPr>
            <a:r>
              <a:rPr lang="zh-CN" sz="4800" b="1">
                <a:solidFill>
                  <a:srgbClr val="1A1A1A"/>
                </a:solidFill>
                <a:latin typeface="PingFang SC"/>
                <a:ea typeface="PingFang SC"/>
              </a:rPr>
              <a:t>基础句型</a:t>
            </a:r>
            <a:endParaRPr/>
          </a:p>
        </p:txBody>
      </p:sp>
      <p:sp>
        <p:nvSpPr>
          <p:cNvPr id="485" name="" descr="{&quot;isTemplate&quot;:true,&quot;type&quot;:&quot;text&quot;}"/>
          <p:cNvSpPr txBox="1"/>
          <p:nvPr/>
        </p:nvSpPr>
        <p:spPr>
          <a:xfrm rot="0" flipH="0" flipV="0">
            <a:off x="3876675" y="2743200"/>
            <a:ext cx="7743825" cy="257175"/>
          </a:xfrm>
          <a:prstGeom prst="rect"/>
        </p:spPr>
        <p:txBody>
          <a:bodyPr wrap="none" lIns="0" tIns="0" rIns="0" bIns="0"/>
          <a:p>
            <a:pPr>
              <a:lnSpc>
                <a:spcPct val="100000"/>
              </a:lnSpc>
            </a:pPr>
            <a:r>
              <a:rPr lang="en-US" sz="1650" spc="150">
                <a:solidFill>
                  <a:srgbClr val="1A1A1A">
                    <a:alpha val="55000"/>
                  </a:srgbClr>
                </a:solidFill>
                <a:latin typeface="Helvetica Neue"/>
                <a:ea typeface="Helvetica Neue"/>
              </a:rPr>
              <a:t>Basic Patterns · </a:t>
            </a:r>
            <a:r>
              <a:rPr lang="zh-CN" sz="1650" spc="150">
                <a:solidFill>
                  <a:srgbClr val="1A1A1A">
                    <a:alpha val="55000"/>
                  </a:srgbClr>
                </a:solidFill>
                <a:latin typeface="Helvetica Neue"/>
                <a:ea typeface="Helvetica Neue"/>
              </a:rPr>
              <a:t>万能句式骨架</a:t>
            </a:r>
            <a:endParaRPr/>
          </a:p>
        </p:txBody>
      </p:sp>
      <p:sp>
        <p:nvSpPr>
          <p:cNvPr id="486" name=""/>
          <p:cNvSpPr/>
          <p:nvPr/>
        </p:nvSpPr>
        <p:spPr>
          <a:xfrm rot="0" flipH="0" flipV="0">
            <a:off x="3876675" y="3228975"/>
            <a:ext cx="571500" cy="38100"/>
          </a:xfrm>
          <a:prstGeom prst="roundRect">
            <a:avLst>
              <a:gd name="adj" fmla="val 50000"/>
            </a:avLst>
          </a:prstGeom>
          <a:solidFill>
            <a:srgbClr val="F97316"/>
          </a:solidFill>
          <a:ln/>
        </p:spPr>
        <p:txBody>
          <a:bodyPr/>
          <a:p/>
        </p:txBody>
      </p:sp>
      <p:sp>
        <p:nvSpPr>
          <p:cNvPr id="487" name="" descr="{&quot;isTemplate&quot;:true,&quot;type&quot;:&quot;text&quot;}"/>
          <p:cNvSpPr txBox="1"/>
          <p:nvPr/>
        </p:nvSpPr>
        <p:spPr>
          <a:xfrm rot="0" flipH="0" flipV="0">
            <a:off x="3876675" y="3571875"/>
            <a:ext cx="7743825" cy="704850"/>
          </a:xfrm>
          <a:prstGeom prst="rect"/>
        </p:spPr>
        <p:txBody>
          <a:bodyPr wrap="none" lIns="0" tIns="0" rIns="0" bIns="0"/>
          <a:p>
            <a:pPr>
              <a:lnSpc>
                <a:spcPct val="170000"/>
              </a:lnSpc>
            </a:pPr>
            <a:r>
              <a:rPr lang="zh-CN" sz="1350">
                <a:solidFill>
                  <a:srgbClr val="1A1A1A">
                    <a:alpha val="70000"/>
                  </a:srgbClr>
                </a:solidFill>
                <a:latin typeface="PingFang SC"/>
                <a:ea typeface="PingFang SC"/>
              </a:rPr>
              <a:t>涵盖时间年代、地点方位、数量倍数、起始年份</a:t>
            </a:r>
            <a:endParaRPr/>
          </a:p>
          <a:p>
            <a:pPr>
              <a:lnSpc>
                <a:spcPct val="170000"/>
              </a:lnSpc>
            </a:pPr>
            <a:r>
              <a:rPr lang="zh-CN" sz="1350">
                <a:solidFill>
                  <a:srgbClr val="1A1A1A">
                    <a:alpha val="70000"/>
                  </a:srgbClr>
                </a:solidFill>
                <a:latin typeface="PingFang SC"/>
                <a:ea typeface="PingFang SC"/>
              </a:rPr>
              <a:t>等可直接套用的翻译骨架</a:t>
            </a:r>
            <a:endParaRPr/>
          </a:p>
        </p:txBody>
      </p:sp>
      <p:sp>
        <p:nvSpPr>
          <p:cNvPr id="488" name=""/>
          <p:cNvSpPr/>
          <p:nvPr/>
        </p:nvSpPr>
        <p:spPr>
          <a:xfrm rot="0" flipH="0" flipV="0">
            <a:off x="10287000" y="-571500"/>
            <a:ext cx="2476500" cy="2476500"/>
          </a:xfrm>
          <a:custGeom>
            <a:pathLst>
              <a:path w="260" h="260">
                <a:moveTo>
                  <a:pt x="200" y="240"/>
                </a:moveTo>
                <a:cubicBezTo>
                  <a:pt x="149" y="272"/>
                  <a:pt x="81" y="265"/>
                  <a:pt x="38" y="222"/>
                </a:cubicBezTo>
                <a:cubicBezTo>
                  <a:pt x="-5" y="179"/>
                  <a:pt x="-12" y="111"/>
                  <a:pt x="20" y="60"/>
                </a:cubicBezTo>
                <a:lnTo>
                  <a:pt x="200" y="60"/>
                </a:lnTo>
                <a:close/>
              </a:path>
            </a:pathLst>
          </a:custGeom>
          <a:gradFill>
            <a:gsLst>
              <a:gs pos="0">
                <a:srgbClr val="F97316">
                  <a:alpha val="12000"/>
                </a:srgbClr>
              </a:gs>
              <a:gs pos="100000">
                <a:srgbClr val="EC4899">
                  <a:alpha val="12000"/>
                </a:srgbClr>
              </a:gs>
            </a:gsLst>
            <a:lin ang="2700000" scaled="1"/>
          </a:gradFill>
          <a:ln/>
        </p:spPr>
        <p:txBody>
          <a:bodyPr/>
          <a:p/>
        </p:txBody>
      </p:sp>
      <p:sp>
        <p:nvSpPr>
          <p:cNvPr id="489" name=""/>
          <p:cNvSpPr/>
          <p:nvPr/>
        </p:nvSpPr>
        <p:spPr>
          <a:xfrm rot="0" flipH="0" flipV="0">
            <a:off x="571500" y="6067425"/>
            <a:ext cx="1143000" cy="28575"/>
          </a:xfrm>
          <a:prstGeom prst="roundRect">
            <a:avLst>
              <a:gd name="adj" fmla="val 66667"/>
            </a:avLst>
          </a:prstGeom>
          <a:solidFill>
            <a:srgbClr val="F97316"/>
          </a:solidFill>
          <a:ln/>
        </p:spPr>
        <p:txBody>
          <a:bodyPr/>
          <a:p/>
        </p:txBody>
      </p:sp>
      <p:sp>
        <p:nvSpPr>
          <p:cNvPr id="490" name=""/>
          <p:cNvSpPr/>
          <p:nvPr/>
        </p:nvSpPr>
        <p:spPr>
          <a:xfrm rot="0" flipH="0" flipV="0">
            <a:off x="571500" y="5924550"/>
            <a:ext cx="11049000" cy="371475"/>
          </a:xfrm>
          <a:custGeom>
            <a:pathLst>
              <a:path w="1160" h="39">
                <a:moveTo>
                  <a:pt x="0" y="0"/>
                </a:moveTo>
                <a:lnTo>
                  <a:pt x="1160" y="0"/>
                </a:lnTo>
                <a:lnTo>
                  <a:pt x="1160" y="1"/>
                </a:lnTo>
                <a:lnTo>
                  <a:pt x="0" y="1"/>
                </a:lnTo>
                <a:close/>
              </a:path>
            </a:pathLst>
          </a:custGeom>
          <a:solidFill>
            <a:srgbClr val="1A1A1A">
              <a:alpha val="10000"/>
            </a:srgbClr>
          </a:solidFill>
          <a:ln/>
        </p:spPr>
        <p:txBody>
          <a:bodyPr/>
          <a:p/>
        </p:txBody>
      </p:sp>
      <p:sp>
        <p:nvSpPr>
          <p:cNvPr id="491" name="" descr="{&quot;isTemplate&quot;:true,&quot;type&quot;:&quot;text&quot;}"/>
          <p:cNvSpPr txBox="1"/>
          <p:nvPr/>
        </p:nvSpPr>
        <p:spPr>
          <a:xfrm rot="0" flipH="0" flipV="0">
            <a:off x="571500" y="6124575"/>
            <a:ext cx="1514475" cy="161925"/>
          </a:xfrm>
          <a:prstGeom prst="rect"/>
        </p:spPr>
        <p:txBody>
          <a:bodyPr wrap="none" lIns="0" tIns="0" rIns="0" bIns="0"/>
          <a:p>
            <a:pPr>
              <a:lnSpc>
                <a:spcPct val="100000"/>
              </a:lnSpc>
            </a:pPr>
            <a:r>
              <a:rPr lang="zh-CN" sz="1050">
                <a:solidFill>
                  <a:srgbClr val="1A1A1A">
                    <a:alpha val="45000"/>
                  </a:srgbClr>
                </a:solidFill>
                <a:latin typeface="PingFang SC"/>
                <a:ea typeface="PingFang SC"/>
              </a:rPr>
              <a:t>基础句型</a:t>
            </a:r>
            <a:r>
              <a:rPr lang="en-US" sz="1050">
                <a:solidFill>
                  <a:srgbClr val="1A1A1A">
                    <a:alpha val="45000"/>
                  </a:srgbClr>
                </a:solidFill>
                <a:latin typeface="PingFang SC"/>
                <a:ea typeface="PingFang SC"/>
              </a:rPr>
              <a:t> · 12 </a:t>
            </a:r>
            <a:r>
              <a:rPr lang="zh-CN" sz="1050">
                <a:solidFill>
                  <a:srgbClr val="1A1A1A">
                    <a:alpha val="45000"/>
                  </a:srgbClr>
                </a:solidFill>
                <a:latin typeface="PingFang SC"/>
                <a:ea typeface="PingFang SC"/>
              </a:rPr>
              <a:t>个核心句式</a:t>
            </a:r>
            <a:endParaRPr/>
          </a:p>
        </p:txBody>
      </p:sp>
      <p:sp>
        <p:nvSpPr>
          <p:cNvPr id="492" name="" descr="{&quot;isTemplate&quot;:true,&quot;type&quot;:&quot;text&quot;}"/>
          <p:cNvSpPr txBox="1"/>
          <p:nvPr/>
        </p:nvSpPr>
        <p:spPr>
          <a:xfrm rot="0" flipH="0" flipV="0">
            <a:off x="11210925" y="6124575"/>
            <a:ext cx="409575" cy="161925"/>
          </a:xfrm>
          <a:prstGeom prst="rect"/>
        </p:spPr>
        <p:txBody>
          <a:bodyPr wrap="none" lIns="0" tIns="0" rIns="0" bIns="0"/>
          <a:p>
            <a:pPr>
              <a:lnSpc>
                <a:spcPct val="100000"/>
              </a:lnSpc>
            </a:pPr>
            <a:r>
              <a:rPr lang="en-US" sz="1050">
                <a:solidFill>
                  <a:srgbClr val="1A1A1A">
                    <a:alpha val="45000"/>
                  </a:srgbClr>
                </a:solidFill>
                <a:latin typeface="Helvetica Neue"/>
                <a:ea typeface="Helvetica Neue"/>
              </a:rPr>
              <a:t>03 / 17</a:t>
            </a:r>
            <a:endParaRPr/>
          </a:p>
        </p:txBody>
      </p:sp>
    </p:spTree>
  </p:cSld>
</p:sld>
</file>

<file path=ppt/slides/slide4.xml><?xml version="1.0" encoding="utf-8"?>
<p:sld xmlns:p="http://schemas.openxmlformats.org/presentationml/2006/main" xmlns:a="http://schemas.openxmlformats.org/drawingml/2006/main">
  <p:cSld>
    <p:spTree>
      <p:nvGrpSpPr>
        <p:cNvPr id="493" name="" descr="&lt;Slide&gt;&#13;&#10;    &lt;Box style={{&#13;&#10;        width: '1280px', height: '720px',&#13;&#10;        background: '#FAF7F2',&#13;&#10;        padding: '24px 60px',&#13;&#10;        position: 'relative',&#13;&#10;    }}&gt;&#13;&#10;        {/* A 标题块 */}&#13;&#10;        &lt;Box style={{&#13;&#10;            display: 'flex', flexDirection: 'row', alignItems: 'center', gap: 14,&#13;&#10;            marginBottom: 6,&#13;&#10;        }}&gt;&#13;&#10;            &lt;Box style={{ width: 6, height: 32, background: '#F97316', borderRadius: 3 }} /&gt;&#13;&#10;            &lt;Text style={{&#13;&#10;                fontFamily: 'PingFang SC, Microsoft YaHei, sans-serif',&#13;&#10;                fontSize: 32, color: '#1A1A1A', fontWeight: 'bold',&#13;&#10;            }}&gt;&#13;&#10;                时间年代与地点方位&#13;&#10;            &lt;/Text&gt;&#13;&#10;            &lt;Text style={{&#13;&#10;                fontFamily: 'Helvetica Neue, Arial, sans-serif',&#13;&#10;                fontSize: 14, color: '#F97316', fontWeight: 600,&#13;&#10;                letterSpacing: 2, marginLeft: 8,&#13;&#10;            }}&gt;&#13;&#10;                TIME &amp; PLACE&#13;&#10;            &lt;/Text&gt;&#13;&#10;        &lt;/Box&gt;&#13;&#10;        &lt;Text style={{&#13;&#10;            fontFamily: 'PingFang SC, Microsoft YaHei, sans-serif',&#13;&#10;            fontSize: 16, color: 'rgba(26,26,26,0.55)', marginBottom: 20,&#13;&#10;        }}&gt;&#13;&#10;            翻译历史文化类话题时，时间/方位词是骨架——先选这套句式，再填具体信息&#13;&#10;        &lt;/Text&gt;&#13;&#10;&#13;&#10;        {/* B 主区：左侧 40% 装饰 + 右侧 60% 句式卡 */}&#13;&#10;        &lt;Box style={{&#13;&#10;            display: 'flex', flexDirection: 'row', gap: 28, marginTop: 8,&#13;&#10;        }}&gt;&#13;&#10;            {/* 左侧 L2 装饰 + 关键洞察 */}&#13;&#10;            &lt;Box style={{&#13;&#10;                width: 380, display: 'flex', flexDirection: 'column',&#13;&#10;                alignItems: 'center', justifyContent: 'flex-start', gap: 16,&#13;&#10;            }}&gt;&#13;&#10;                {/* L2 图标区：沙漏 + 指南针组合 */}&#13;&#10;                &lt;Box style={{&#13;&#10;                    width: 320, height: 200, position: 'relative',&#13;&#10;                    background: 'rgba(249,115,22,0.08)',&#13;&#10;                    borderRadius: 16,&#13;&#10;                }}&gt;&#13;&#10;                    {/* 沙漏 */}&#13;&#10;                    &lt;Box style={{&#13;&#10;                        position: 'absolute', top: 36, left: 60,&#13;&#10;                        width: 56, height: 128,&#13;&#10;                        display: 'flex', flexDirection: 'column', alignItems: 'center',&#13;&#10;                    }}&gt;&#13;&#10;                        &lt;Box style={{ width: 56, height: 12, background: '#F97316', borderRadius: 2 }} /&gt;&#13;&#10;                        &lt;Box style={{&#13;&#10;                            width: 0, height: 0,&#13;&#10;                            borderLeft: '28px solid transparent',&#13;&#10;                            borderRight: '28px solid transparent',&#13;&#10;                            borderTop: '44px solid #F97316',&#13;&#10;                            opacity: 0.85,&#13;&#10;                        }} /&gt;&#13;&#10;                        &lt;Box style={{ width: 12, height: 12, background: '#1A1A1A', borderRadius: '50%', marginTop: 2 }} /&gt;&#13;&#10;                        &lt;Box style={{&#13;&#10;                            width: 0, height: 0,&#13;&#10;                            borderLeft: '28px solid transparent',&#13;&#10;                            borderRight: '28px solid transparent',&#13;&#10;                            borderBottom: '44px solid #F97316',&#13;&#10;                            opacity: 0.85, marginTop: 2,&#13;&#10;                        }} /&gt;&#13;&#10;                        &lt;Box style={{ width: 56, height: 12, background: '#F97316', borderRadius: 2 }} /&gt;&#13;&#10;                    &lt;/Box&gt;&#13;&#10;                    {/* 指南针 */}&#13;&#10;                    &lt;Box style={{&#13;&#10;                        position: 'absolute', top: 36, right: 60,&#13;&#10;                        width: 128, height: 128, borderRadius: '50%',&#13;&#10;                        background: '#FFFFFF',&#13;&#10;                        border: '3px solid #EC4899',&#13;&#10;                        display: 'flex', alignItems: 'center', justifyContent: 'center',&#13;&#10;                    }}&gt;&#13;&#10;                        &lt;Box style={{ position: 'relative', width: 80, height: 80 }}&gt;&#13;&#10;                            &lt;Text style={{&#13;&#10;                                position: 'absolute', top: 0, left: 32,&#13;&#10;                                fontFamily: 'Helvetica Neue, Arial, sans-serif',&#13;&#10;                                fontSize: 14, color: '#EC4899', fontWeight: 'bold',&#13;&#10;                            }}&gt;N&lt;/Text&gt;&#13;&#10;                            &lt;Box style={{&#13;&#10;                                position: 'absolute', top: 16, left: 36,&#13;&#10;                                width: 0, height: 0,&#13;&#10;                                borderLeft: '8px solid transparent',&#13;&#10;                                borderRight: '8px solid transparent',&#13;&#10;                                borderBottom: '28px solid #EC4899',&#13;&#10;                            }} /&gt;&#13;&#10;                            &lt;Box style={{&#13;&#10;                                position: 'absolute', top: 44, left: 36,&#13;&#10;                                width: 0, height: 0,&#13;&#10;                                borderLeft: '8px solid transparent',&#13;&#10;                                borderRight: '8px solid transparent',&#13;&#10;                                borderTop: '28px solid rgba(236,72,153,0.4)',&#13;&#10;                            }} /&gt;&#13;&#10;                            &lt;Box style={{&#13;&#10;                                position: 'absolute', top: 36, left: 36,&#13;&#10;                                width: 8, height: 8, borderRadius: '50%', background: '#1A1A1A',&#13;&#10;                            }} /&gt;&#13;&#10;                        &lt;/Box&gt;&#13;&#10;                    &lt;/Box&gt;&#13;&#10;                &lt;/Box&gt;&#13;&#10;&#13;&#10;                {/* 关键洞察 */}&#13;&#10;                &lt;Box style={{&#13;&#10;                    width: 320, padding: 16,&#13;&#10;                    background: '#FFFFFF', border: '1px solid rgba(26,26,26,0.10)',&#13;&#10;                    borderLeft: '4px solid #F97316',&#13;&#10;                    borderRadius: 8,&#13;&#10;                }}&gt;&#13;&#10;                    &lt;Text style={{&#13;&#10;                        fontFamily: 'PingFang SC, Microsoft YaHei, sans-serif',&#13;&#10;                        fontSize: 14, color: '#F97316', fontWeight: 'bold', marginBottom: 6,&#13;&#10;                    }}&gt;&#13;&#10;                        阅卷人提示&#13;&#10;                    &lt;/Text&gt;&#13;&#10;                    &lt;Text style={{&#13;&#10;                        fontFamily: 'PingFang SC, Microsoft YaHei, sans-serif',&#13;&#10;                        fontSize: 14, color: 'rgba(26,26,26,0.7)', lineHeight: 1.6,&#13;&#10;                    }}&gt;&#13;&#10;                        涉及朝代/节气/方位/地理位置的题目，时间与地点类句式必出其一&#13;&#10;                    &lt;/Text&gt;&#13;&#10;                &lt;/Box&gt;&#13;&#10;            &lt;/Box&gt;&#13;&#10;&#13;&#10;            {/* 右侧 6 个句式卡 (3x2) */}&#13;&#10;            &lt;Box style={{&#13;&#10;                flex: 1, display: 'flex', flexDirection: 'column', gap: 14,&#13;&#10;            }}&gt;&#13;&#10;                {[&#13;&#10;                    {&#13;&#10;                        en: 'in the 4th century BC / AD',&#13;&#10;                        zh: '公元前 / 公元 4 世纪',&#13;&#10;                        tip: 'BC = 公元前, AD = 公元后',&#13;&#10;                    },&#13;&#10;                    {&#13;&#10;                        en: '... has a history of more than ... years.',&#13;&#10;                        zh: '已有 …… 多年的历史',&#13;&#10;                        tip: '用于介绍传统文化/古老建筑',&#13;&#10;                    },&#13;&#10;                    {&#13;&#10;                        en: 'for more than ... years',&#13;&#10;                        zh: '…… 多年以来',&#13;&#10;                        tip: '后接延续性动词或名词',&#13;&#10;                    },&#13;&#10;                    {&#13;&#10;                        en: 'Since then, ... has become popular in various parts of China.',&#13;&#10;                        zh: '自那时起，…… 就在中国大部分地区流行',&#13;&#10;                        tip: '高频句式，几乎逢考必出',&#13;&#10;                    },&#13;&#10;                    {&#13;&#10;                        en: 'Located / Situated in + 地点',&#13;&#10;                        zh: '位于 ……',&#13;&#10;                        tip: '开头用分词作状语，地道且省字',&#13;&#10;                    },&#13;&#10;                    {&#13;&#10;                        en: 'start from ... in the north to ... in the south',&#13;&#10;                        zh: '北起 …… 南至 ……',&#13;&#10;                        tip: '用于地理范围描写',&#13;&#10;                    },&#13;&#10;                ].map((s, i) =&gt; (&#13;&#10;                    &lt;Box key={i} style={{&#13;&#10;                        padding: '12px 18px',&#13;&#10;                        background: '#FFFFFF',&#13;&#10;                        border: '1px solid rgba(26,26,26,0.08)',&#13;&#10;                        borderLeft: '4px solid #F97316',&#13;&#10;                        borderRadius: 8,&#13;&#10;                        display: 'flex', flexDirection: 'row', alignItems: 'center', gap: 16,&#13;&#10;                    }}&gt;&#13;&#10;                        &lt;Text style={{&#13;&#10;                            fontFamily: 'Helvetica Neue, Arial, sans-serif',&#13;&#10;                            fontSize: 12, color: 'rgba(26,26,26,0.4)', fontWeight: 'bold',&#13;&#10;                            minWidth: 20,&#13;&#10;                        }}&gt;&#13;&#10;                            0{i+1}&#13;&#10;                        &lt;/Text&gt;&#13;&#10;                        &lt;Box style={{ flex: 1, display: 'flex', flexDirection: 'column', gap: 4 }}&gt;&#13;&#10;                            &lt;Text style={{&#13;&#10;                                fontFamily: 'Helvetica Neue, Arial, sans-serif',&#13;&#10;                                fontSize: 18, color: '#1A1A1A', fontWeight: 'bold', lineHeight: 1.3,&#13;&#10;                            }}&gt;&#13;&#10;                                {s.en}&#13;&#10;                            &lt;/Text&gt;&#13;&#10;                            &lt;Text style={{&#13;&#10;                                fontFamily: 'PingFang SC, Microsoft YaHei, sans-serif',&#13;&#10;                                fontSize: 15, color: 'rgba(26,26,26,0.7)', lineHeight: 1.4,&#13;&#10;                            }}&gt;&#13;&#10;                                {s.zh}&#13;&#10;                                &lt;span style={{ color: 'rgba(26,26,26,0.45)', marginLeft: 12, fontSize: 13 }}&gt;&#13;&#10;                                    · {s.tip}&#13;&#10;                                &lt;/span&gt;&#13;&#10;                            &lt;/Text&gt;&#13;&#10;                        &lt;/Box&gt;&#13;&#10;                    &lt;/Box&gt;&#13;&#10;                ))}&#13;&#10;            &lt;/Box&gt;&#13;&#10;        &lt;/Box&gt;&#13;&#10;&#13;&#10;        {/* C 页脚 */}&#13;&#10;        &lt;Box style={{&#13;&#10;            position: 'absolute', bottom: 0, left: 0, right: 0,&#13;&#10;            height: 56, padding: '0 60px',&#13;&#10;            display: 'flex', flexDirection: 'row', alignItems: 'center', justifyContent: 'space-between',&#13;&#10;            borderTop: '1px solid rgba(26,26,26,0.06)',&#13;&#10;        }}&gt;&#13;&#10;            &lt;Text style={{&#13;&#10;                fontFamily: 'PingFang SC, Microsoft YaHei, sans-serif',&#13;&#10;                fontSize: 13, color: 'rgba(26,26,26,0.45)',&#13;&#10;            }}&gt;&#13;&#10;                四级英语翻译常用句式学习&#13;&#10;            &lt;/Text&gt;&#13;&#10;            &lt;Text style={{&#13;&#10;                fontFamily: 'Helvetica Neue, Arial, sans-serif',&#13;&#10;                fontSize: 13, color: 'rgba(26,26,26,0.45)', fontWeight: 500,&#13;&#10;            }}&gt;&#13;&#10;                04 / 17&#13;&#10;            &lt;/Text&gt;&#13;&#10;        &lt;/Box&gt;&#13;&#10;    &lt;/Box&gt;&#13;&#10;&lt;/Slide&gt;"/>
        <p:cNvGrpSpPr/>
        <p:nvPr/>
      </p:nvGrpSpPr>
      <p:grpSpPr>
        <a:xfrm>
          <a:off x="0" y="0"/>
          <a:ext cx="0" cy="0"/>
          <a:chOff x="0" y="0"/>
          <a:chExt cx="0" cy="0"/>
        </a:xfrm>
      </p:grpSpPr>
      <p:sp>
        <p:nvSpPr>
          <p:cNvPr id="494" name=""/>
          <p:cNvSpPr/>
          <p:nvPr/>
        </p:nvSpPr>
        <p:spPr>
          <a:xfrm rot="0" flipH="0" flipV="0">
            <a:off x="0" y="0"/>
            <a:ext cx="12192000" cy="6858000"/>
          </a:xfrm>
          <a:prstGeom prst="rect">
            <a:avLst/>
          </a:prstGeom>
          <a:solidFill>
            <a:srgbClr val="FAF7F2"/>
          </a:solidFill>
          <a:ln/>
        </p:spPr>
        <p:txBody>
          <a:bodyPr/>
          <a:p/>
        </p:txBody>
      </p:sp>
      <p:sp>
        <p:nvSpPr>
          <p:cNvPr id="495" name=""/>
          <p:cNvSpPr/>
          <p:nvPr/>
        </p:nvSpPr>
        <p:spPr>
          <a:xfrm rot="0" flipH="0" flipV="0">
            <a:off x="571500" y="266700"/>
            <a:ext cx="57150" cy="304800"/>
          </a:xfrm>
          <a:prstGeom prst="roundRect">
            <a:avLst>
              <a:gd name="adj" fmla="val 50000"/>
            </a:avLst>
          </a:prstGeom>
          <a:solidFill>
            <a:srgbClr val="F97316"/>
          </a:solidFill>
          <a:ln/>
        </p:spPr>
        <p:txBody>
          <a:bodyPr/>
          <a:p/>
        </p:txBody>
      </p:sp>
      <p:sp>
        <p:nvSpPr>
          <p:cNvPr id="496" name="" descr="{&quot;isTemplate&quot;:true,&quot;type&quot;:&quot;text&quot;}"/>
          <p:cNvSpPr txBox="1"/>
          <p:nvPr/>
        </p:nvSpPr>
        <p:spPr>
          <a:xfrm rot="0" flipH="0" flipV="0">
            <a:off x="762000" y="228600"/>
            <a:ext cx="2743200" cy="371475"/>
          </a:xfrm>
          <a:prstGeom prst="rect"/>
        </p:spPr>
        <p:txBody>
          <a:bodyPr wrap="none" lIns="0" tIns="0" rIns="0" bIns="0"/>
          <a:p>
            <a:pPr>
              <a:lnSpc>
                <a:spcPct val="100000"/>
              </a:lnSpc>
            </a:pPr>
            <a:r>
              <a:rPr lang="zh-CN" sz="2400" b="1">
                <a:solidFill>
                  <a:srgbClr val="1A1A1A"/>
                </a:solidFill>
                <a:latin typeface="PingFang SC"/>
                <a:ea typeface="PingFang SC"/>
              </a:rPr>
              <a:t>时间年代与地点方位</a:t>
            </a:r>
            <a:endParaRPr/>
          </a:p>
        </p:txBody>
      </p:sp>
      <p:sp>
        <p:nvSpPr>
          <p:cNvPr id="497" name="" descr="{&quot;isTemplate&quot;:true,&quot;type&quot;:&quot;text&quot;}"/>
          <p:cNvSpPr txBox="1"/>
          <p:nvPr/>
        </p:nvSpPr>
        <p:spPr>
          <a:xfrm rot="0" flipH="0" flipV="0">
            <a:off x="3714750" y="333375"/>
            <a:ext cx="1171575" cy="161925"/>
          </a:xfrm>
          <a:prstGeom prst="rect"/>
        </p:spPr>
        <p:txBody>
          <a:bodyPr wrap="none" lIns="0" tIns="0" rIns="0" bIns="0"/>
          <a:p>
            <a:pPr>
              <a:lnSpc>
                <a:spcPct val="100000"/>
              </a:lnSpc>
            </a:pPr>
            <a:r>
              <a:rPr lang="en-US" sz="1050" b="1" spc="150">
                <a:solidFill>
                  <a:srgbClr val="F97316"/>
                </a:solidFill>
                <a:latin typeface="Helvetica Neue"/>
                <a:ea typeface="Helvetica Neue"/>
              </a:rPr>
              <a:t>TIME &amp; PLACE</a:t>
            </a:r>
            <a:endParaRPr/>
          </a:p>
        </p:txBody>
      </p:sp>
      <p:sp>
        <p:nvSpPr>
          <p:cNvPr id="498" name="" descr="{&quot;isTemplate&quot;:true,&quot;type&quot;:&quot;text&quot;}"/>
          <p:cNvSpPr txBox="1"/>
          <p:nvPr/>
        </p:nvSpPr>
        <p:spPr>
          <a:xfrm rot="0" flipH="0" flipV="0">
            <a:off x="571500" y="657225"/>
            <a:ext cx="11049000" cy="190500"/>
          </a:xfrm>
          <a:prstGeom prst="rect"/>
        </p:spPr>
        <p:txBody>
          <a:bodyPr wrap="none" lIns="0" tIns="0" rIns="0" bIns="0"/>
          <a:p>
            <a:pPr>
              <a:lnSpc>
                <a:spcPct val="100000"/>
              </a:lnSpc>
            </a:pPr>
            <a:r>
              <a:rPr lang="zh-CN" sz="1200">
                <a:solidFill>
                  <a:srgbClr val="1A1A1A">
                    <a:alpha val="55000"/>
                  </a:srgbClr>
                </a:solidFill>
                <a:latin typeface="PingFang SC"/>
                <a:ea typeface="PingFang SC"/>
              </a:rPr>
              <a:t>翻译历史文化类话题时，时间</a:t>
            </a:r>
            <a:r>
              <a:rPr lang="en-US" sz="1200">
                <a:solidFill>
                  <a:srgbClr val="1A1A1A">
                    <a:alpha val="55000"/>
                  </a:srgbClr>
                </a:solidFill>
                <a:latin typeface="PingFang SC"/>
                <a:ea typeface="PingFang SC"/>
              </a:rPr>
              <a:t>/</a:t>
            </a:r>
            <a:r>
              <a:rPr lang="zh-CN" sz="1200">
                <a:solidFill>
                  <a:srgbClr val="1A1A1A">
                    <a:alpha val="55000"/>
                  </a:srgbClr>
                </a:solidFill>
                <a:latin typeface="PingFang SC"/>
                <a:ea typeface="PingFang SC"/>
              </a:rPr>
              <a:t>方位词是骨架——先选这套句式，再填具体信息</a:t>
            </a:r>
            <a:endParaRPr/>
          </a:p>
        </p:txBody>
      </p:sp>
      <p:sp>
        <p:nvSpPr>
          <p:cNvPr id="499" name=""/>
          <p:cNvSpPr/>
          <p:nvPr/>
        </p:nvSpPr>
        <p:spPr>
          <a:xfrm rot="0" flipH="0" flipV="0">
            <a:off x="895350" y="3171825"/>
            <a:ext cx="3009900" cy="1038225"/>
          </a:xfrm>
          <a:prstGeom prst="roundRect">
            <a:avLst>
              <a:gd name="adj" fmla="val 7339"/>
            </a:avLst>
          </a:prstGeom>
          <a:solidFill>
            <a:srgbClr val="FFFFFF"/>
          </a:solidFill>
          <a:ln/>
        </p:spPr>
        <p:txBody>
          <a:bodyPr/>
          <a:p/>
        </p:txBody>
      </p:sp>
      <p:sp>
        <p:nvSpPr>
          <p:cNvPr id="500" name=""/>
          <p:cNvSpPr/>
          <p:nvPr/>
        </p:nvSpPr>
        <p:spPr>
          <a:xfrm rot="0" flipH="0" flipV="0">
            <a:off x="895350" y="3171825"/>
            <a:ext cx="3009900" cy="1038225"/>
          </a:xfrm>
          <a:custGeom>
            <a:pathLst>
              <a:path w="316" h="109">
                <a:moveTo>
                  <a:pt x="8" y="0"/>
                </a:moveTo>
                <a:cubicBezTo>
                  <a:pt x="6" y="0"/>
                  <a:pt x="4" y="2"/>
                  <a:pt x="4" y="4"/>
                </a:cubicBezTo>
                <a:lnTo>
                  <a:pt x="4" y="105"/>
                </a:lnTo>
                <a:cubicBezTo>
                  <a:pt x="4" y="107"/>
                  <a:pt x="5" y="109"/>
                  <a:pt x="7" y="109"/>
                </a:cubicBezTo>
                <a:cubicBezTo>
                  <a:pt x="3" y="109"/>
                  <a:pt x="0" y="105"/>
                  <a:pt x="0" y="101"/>
                </a:cubicBezTo>
                <a:lnTo>
                  <a:pt x="0" y="8"/>
                </a:lnTo>
                <a:cubicBezTo>
                  <a:pt x="0" y="4"/>
                  <a:pt x="3" y="0"/>
                  <a:pt x="8" y="0"/>
                </a:cubicBezTo>
                <a:close/>
              </a:path>
            </a:pathLst>
          </a:custGeom>
          <a:solidFill>
            <a:srgbClr val="F97316"/>
          </a:solidFill>
          <a:ln/>
        </p:spPr>
        <p:txBody>
          <a:bodyPr/>
          <a:p/>
        </p:txBody>
      </p:sp>
      <p:sp>
        <p:nvSpPr>
          <p:cNvPr id="501" name="" descr="{&quot;isTemplate&quot;:true,&quot;type&quot;:&quot;text&quot;}"/>
          <p:cNvSpPr txBox="1"/>
          <p:nvPr/>
        </p:nvSpPr>
        <p:spPr>
          <a:xfrm rot="0" flipH="0" flipV="0">
            <a:off x="1047750" y="3324225"/>
            <a:ext cx="2705100" cy="161925"/>
          </a:xfrm>
          <a:prstGeom prst="rect"/>
        </p:spPr>
        <p:txBody>
          <a:bodyPr wrap="none" lIns="0" tIns="0" rIns="0" bIns="0"/>
          <a:p>
            <a:pPr>
              <a:lnSpc>
                <a:spcPct val="100000"/>
              </a:lnSpc>
            </a:pPr>
            <a:r>
              <a:rPr lang="zh-CN" sz="1050" b="1">
                <a:solidFill>
                  <a:srgbClr val="F97316"/>
                </a:solidFill>
                <a:latin typeface="PingFang SC"/>
                <a:ea typeface="PingFang SC"/>
              </a:rPr>
              <a:t>阅卷人提示</a:t>
            </a:r>
            <a:endParaRPr/>
          </a:p>
        </p:txBody>
      </p:sp>
      <p:sp>
        <p:nvSpPr>
          <p:cNvPr id="502" name="" descr="{&quot;isTemplate&quot;:true,&quot;type&quot;:&quot;text&quot;}"/>
          <p:cNvSpPr txBox="1"/>
          <p:nvPr/>
        </p:nvSpPr>
        <p:spPr>
          <a:xfrm rot="0" flipH="0" flipV="0">
            <a:off x="1047750" y="3543300"/>
            <a:ext cx="2705100" cy="514350"/>
          </a:xfrm>
          <a:prstGeom prst="rect"/>
        </p:spPr>
        <p:txBody>
          <a:bodyPr wrap="square" lIns="0" tIns="0" rIns="0" bIns="0">
            <a:normAutofit/>
          </a:bodyPr>
          <a:p>
            <a:pPr>
              <a:lnSpc>
                <a:spcPct val="160000"/>
              </a:lnSpc>
            </a:pPr>
            <a:r>
              <a:rPr lang="zh-CN" sz="1050">
                <a:solidFill>
                  <a:srgbClr val="1A1A1A">
                    <a:alpha val="70000"/>
                  </a:srgbClr>
                </a:solidFill>
                <a:latin typeface="PingFang SC"/>
                <a:ea typeface="PingFang SC"/>
              </a:rPr>
              <a:t>涉及朝代</a:t>
            </a:r>
            <a:r>
              <a:rPr lang="en-US" sz="1050">
                <a:solidFill>
                  <a:srgbClr val="1A1A1A">
                    <a:alpha val="70000"/>
                  </a:srgbClr>
                </a:solidFill>
                <a:latin typeface="PingFang SC"/>
                <a:ea typeface="PingFang SC"/>
              </a:rPr>
              <a:t>/</a:t>
            </a:r>
            <a:r>
              <a:rPr lang="zh-CN" sz="1050">
                <a:solidFill>
                  <a:srgbClr val="1A1A1A">
                    <a:alpha val="70000"/>
                  </a:srgbClr>
                </a:solidFill>
                <a:latin typeface="PingFang SC"/>
                <a:ea typeface="PingFang SC"/>
              </a:rPr>
              <a:t>节气</a:t>
            </a:r>
            <a:r>
              <a:rPr lang="en-US" sz="1050">
                <a:solidFill>
                  <a:srgbClr val="1A1A1A">
                    <a:alpha val="70000"/>
                  </a:srgbClr>
                </a:solidFill>
                <a:latin typeface="PingFang SC"/>
                <a:ea typeface="PingFang SC"/>
              </a:rPr>
              <a:t>/</a:t>
            </a:r>
            <a:r>
              <a:rPr lang="zh-CN" sz="1050">
                <a:solidFill>
                  <a:srgbClr val="1A1A1A">
                    <a:alpha val="70000"/>
                  </a:srgbClr>
                </a:solidFill>
                <a:latin typeface="PingFang SC"/>
                <a:ea typeface="PingFang SC"/>
              </a:rPr>
              <a:t>方位</a:t>
            </a:r>
            <a:r>
              <a:rPr lang="en-US" sz="1050">
                <a:solidFill>
                  <a:srgbClr val="1A1A1A">
                    <a:alpha val="70000"/>
                  </a:srgbClr>
                </a:solidFill>
                <a:latin typeface="PingFang SC"/>
                <a:ea typeface="PingFang SC"/>
              </a:rPr>
              <a:t>/</a:t>
            </a:r>
            <a:r>
              <a:rPr lang="zh-CN" sz="1050">
                <a:solidFill>
                  <a:srgbClr val="1A1A1A">
                    <a:alpha val="70000"/>
                  </a:srgbClr>
                </a:solidFill>
                <a:latin typeface="PingFang SC"/>
                <a:ea typeface="PingFang SC"/>
              </a:rPr>
              <a:t>地理位置的题目，时间与地点类句式必出其一</a:t>
            </a:r>
            <a:endParaRPr/>
          </a:p>
        </p:txBody>
      </p:sp>
      <p:sp>
        <p:nvSpPr>
          <p:cNvPr id="503" name=""/>
          <p:cNvSpPr/>
          <p:nvPr/>
        </p:nvSpPr>
        <p:spPr>
          <a:xfrm rot="0" flipH="0" flipV="0">
            <a:off x="4495800" y="1114425"/>
            <a:ext cx="7162800" cy="790575"/>
          </a:xfrm>
          <a:prstGeom prst="roundRect">
            <a:avLst>
              <a:gd name="adj" fmla="val 9639"/>
            </a:avLst>
          </a:prstGeom>
          <a:solidFill>
            <a:srgbClr val="FFFFFF"/>
          </a:solidFill>
          <a:ln/>
        </p:spPr>
        <p:txBody>
          <a:bodyPr/>
          <a:p/>
        </p:txBody>
      </p:sp>
      <p:sp>
        <p:nvSpPr>
          <p:cNvPr id="504" name=""/>
          <p:cNvSpPr/>
          <p:nvPr/>
        </p:nvSpPr>
        <p:spPr>
          <a:xfrm rot="0" flipH="0" flipV="0">
            <a:off x="4495800" y="1114425"/>
            <a:ext cx="7162800" cy="790575"/>
          </a:xfrm>
          <a:custGeom>
            <a:pathLst>
              <a:path w="752" h="83">
                <a:moveTo>
                  <a:pt x="8" y="0"/>
                </a:moveTo>
                <a:cubicBezTo>
                  <a:pt x="6" y="0"/>
                  <a:pt x="4" y="2"/>
                  <a:pt x="4" y="4"/>
                </a:cubicBezTo>
                <a:lnTo>
                  <a:pt x="4" y="79"/>
                </a:lnTo>
                <a:cubicBezTo>
                  <a:pt x="4" y="81"/>
                  <a:pt x="5" y="83"/>
                  <a:pt x="7" y="83"/>
                </a:cubicBezTo>
                <a:cubicBezTo>
                  <a:pt x="3" y="83"/>
                  <a:pt x="0" y="79"/>
                  <a:pt x="0" y="75"/>
                </a:cubicBezTo>
                <a:lnTo>
                  <a:pt x="0" y="8"/>
                </a:lnTo>
                <a:cubicBezTo>
                  <a:pt x="0" y="4"/>
                  <a:pt x="3" y="0"/>
                  <a:pt x="8" y="0"/>
                </a:cubicBezTo>
                <a:close/>
              </a:path>
            </a:pathLst>
          </a:custGeom>
          <a:solidFill>
            <a:srgbClr val="F97316"/>
          </a:solidFill>
          <a:ln/>
        </p:spPr>
        <p:txBody>
          <a:bodyPr/>
          <a:p/>
        </p:txBody>
      </p:sp>
      <p:sp>
        <p:nvSpPr>
          <p:cNvPr id="505" name="" descr="{&quot;isTemplate&quot;:true,&quot;type&quot;:&quot;text&quot;}"/>
          <p:cNvSpPr txBox="1"/>
          <p:nvPr/>
        </p:nvSpPr>
        <p:spPr>
          <a:xfrm rot="0" flipH="0" flipV="0">
            <a:off x="4667250" y="143827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1</a:t>
            </a:r>
            <a:endParaRPr/>
          </a:p>
        </p:txBody>
      </p:sp>
      <p:sp>
        <p:nvSpPr>
          <p:cNvPr id="506" name="" descr="{&quot;isTemplate&quot;:true,&quot;type&quot;:&quot;text&quot;}"/>
          <p:cNvSpPr txBox="1"/>
          <p:nvPr/>
        </p:nvSpPr>
        <p:spPr>
          <a:xfrm rot="0" flipH="0" flipV="0">
            <a:off x="5010150" y="1228725"/>
            <a:ext cx="6438900" cy="276225"/>
          </a:xfrm>
          <a:prstGeom prst="rect"/>
        </p:spPr>
        <p:txBody>
          <a:bodyPr wrap="none" lIns="0" tIns="0" rIns="0" bIns="0"/>
          <a:p>
            <a:pPr>
              <a:lnSpc>
                <a:spcPct val="130000"/>
              </a:lnSpc>
            </a:pPr>
            <a:r>
              <a:rPr lang="en-US" sz="1350" b="1">
                <a:solidFill>
                  <a:srgbClr val="1A1A1A"/>
                </a:solidFill>
                <a:latin typeface="Helvetica Neue"/>
                <a:ea typeface="Helvetica Neue"/>
              </a:rPr>
              <a:t>in the 4th century BC / AD</a:t>
            </a:r>
            <a:endParaRPr/>
          </a:p>
        </p:txBody>
      </p:sp>
      <p:sp>
        <p:nvSpPr>
          <p:cNvPr id="507" name="" descr="{&quot;isTemplate&quot;:true,&quot;type&quot;:&quot;text&quot;}"/>
          <p:cNvSpPr txBox="1"/>
          <p:nvPr/>
        </p:nvSpPr>
        <p:spPr>
          <a:xfrm rot="0" flipH="0" flipV="0">
            <a:off x="5010150" y="1543050"/>
            <a:ext cx="6438900" cy="247650"/>
          </a:xfrm>
          <a:prstGeom prst="rect"/>
        </p:spPr>
        <p:txBody>
          <a:bodyPr wrap="none" lIns="0" tIns="0" rIns="0" bIns="0"/>
          <a:p>
            <a:pPr>
              <a:lnSpc>
                <a:spcPct val="140000"/>
              </a:lnSpc>
            </a:pPr>
            <a:r>
              <a:rPr lang="zh-CN" sz="1125">
                <a:solidFill>
                  <a:srgbClr val="1A1A1A">
                    <a:alpha val="70000"/>
                  </a:srgbClr>
                </a:solidFill>
                <a:latin typeface="PingFang SC"/>
                <a:ea typeface="PingFang SC"/>
              </a:rPr>
              <a:t>公元前</a:t>
            </a:r>
            <a:r>
              <a:rPr lang="en-US" sz="1125">
                <a:solidFill>
                  <a:srgbClr val="1A1A1A">
                    <a:alpha val="70000"/>
                  </a:srgbClr>
                </a:solidFill>
                <a:latin typeface="PingFang SC"/>
                <a:ea typeface="PingFang SC"/>
              </a:rPr>
              <a:t> / </a:t>
            </a:r>
            <a:r>
              <a:rPr lang="zh-CN" sz="1125">
                <a:solidFill>
                  <a:srgbClr val="1A1A1A">
                    <a:alpha val="70000"/>
                  </a:srgbClr>
                </a:solidFill>
                <a:latin typeface="PingFang SC"/>
                <a:ea typeface="PingFang SC"/>
              </a:rPr>
              <a:t>公元</a:t>
            </a:r>
            <a:r>
              <a:rPr lang="en-US" sz="1125">
                <a:solidFill>
                  <a:srgbClr val="1A1A1A">
                    <a:alpha val="70000"/>
                  </a:srgbClr>
                </a:solidFill>
                <a:latin typeface="PingFang SC"/>
                <a:ea typeface="PingFang SC"/>
              </a:rPr>
              <a:t> 4 </a:t>
            </a:r>
            <a:r>
              <a:rPr lang="zh-CN" sz="1125">
                <a:solidFill>
                  <a:srgbClr val="1A1A1A">
                    <a:alpha val="70000"/>
                  </a:srgbClr>
                </a:solidFill>
                <a:latin typeface="PingFang SC"/>
                <a:ea typeface="PingFang SC"/>
              </a:rPr>
              <a:t>世纪</a:t>
            </a:r>
            <a:r>
              <a:rPr lang="en-US" sz="975">
                <a:solidFill>
                  <a:srgbClr val="1A1A1A">
                    <a:alpha val="45000"/>
                  </a:srgbClr>
                </a:solidFill>
                <a:latin typeface="PingFang SC"/>
                <a:ea typeface="PingFang SC"/>
              </a:rPr>
              <a:t>· </a:t>
            </a:r>
            <a:r>
              <a:rPr lang="en-US" sz="975">
                <a:solidFill>
                  <a:srgbClr val="1A1A1A">
                    <a:alpha val="45000"/>
                  </a:srgbClr>
                </a:solidFill>
                <a:latin typeface="PingFang SC"/>
                <a:ea typeface="PingFang SC"/>
              </a:rPr>
              <a:t>BC = </a:t>
            </a:r>
            <a:r>
              <a:rPr lang="zh-CN" sz="975">
                <a:solidFill>
                  <a:srgbClr val="1A1A1A">
                    <a:alpha val="45000"/>
                  </a:srgbClr>
                </a:solidFill>
                <a:latin typeface="PingFang SC"/>
                <a:ea typeface="PingFang SC"/>
              </a:rPr>
              <a:t>公元前</a:t>
            </a:r>
            <a:r>
              <a:rPr lang="en-US" sz="975">
                <a:solidFill>
                  <a:srgbClr val="1A1A1A">
                    <a:alpha val="45000"/>
                  </a:srgbClr>
                </a:solidFill>
                <a:latin typeface="PingFang SC"/>
                <a:ea typeface="PingFang SC"/>
              </a:rPr>
              <a:t>, AD = </a:t>
            </a:r>
            <a:r>
              <a:rPr lang="zh-CN" sz="975">
                <a:solidFill>
                  <a:srgbClr val="1A1A1A">
                    <a:alpha val="45000"/>
                  </a:srgbClr>
                </a:solidFill>
                <a:latin typeface="PingFang SC"/>
                <a:ea typeface="PingFang SC"/>
              </a:rPr>
              <a:t>公元后</a:t>
            </a:r>
            <a:endParaRPr/>
          </a:p>
        </p:txBody>
      </p:sp>
      <p:sp>
        <p:nvSpPr>
          <p:cNvPr id="508" name=""/>
          <p:cNvSpPr/>
          <p:nvPr/>
        </p:nvSpPr>
        <p:spPr>
          <a:xfrm rot="0" flipH="0" flipV="0">
            <a:off x="4495800" y="2038350"/>
            <a:ext cx="7162800" cy="790575"/>
          </a:xfrm>
          <a:prstGeom prst="roundRect">
            <a:avLst>
              <a:gd name="adj" fmla="val 9639"/>
            </a:avLst>
          </a:prstGeom>
          <a:solidFill>
            <a:srgbClr val="FFFFFF"/>
          </a:solidFill>
          <a:ln/>
        </p:spPr>
        <p:txBody>
          <a:bodyPr/>
          <a:p/>
        </p:txBody>
      </p:sp>
      <p:sp>
        <p:nvSpPr>
          <p:cNvPr id="509" name=""/>
          <p:cNvSpPr/>
          <p:nvPr/>
        </p:nvSpPr>
        <p:spPr>
          <a:xfrm rot="0" flipH="0" flipV="0">
            <a:off x="4495800" y="2038350"/>
            <a:ext cx="7162800" cy="790575"/>
          </a:xfrm>
          <a:custGeom>
            <a:pathLst>
              <a:path w="752" h="83">
                <a:moveTo>
                  <a:pt x="8" y="0"/>
                </a:moveTo>
                <a:cubicBezTo>
                  <a:pt x="6" y="0"/>
                  <a:pt x="4" y="2"/>
                  <a:pt x="4" y="4"/>
                </a:cubicBezTo>
                <a:lnTo>
                  <a:pt x="4" y="79"/>
                </a:lnTo>
                <a:cubicBezTo>
                  <a:pt x="4" y="81"/>
                  <a:pt x="5" y="83"/>
                  <a:pt x="7" y="83"/>
                </a:cubicBezTo>
                <a:cubicBezTo>
                  <a:pt x="3" y="83"/>
                  <a:pt x="0" y="79"/>
                  <a:pt x="0" y="75"/>
                </a:cubicBezTo>
                <a:lnTo>
                  <a:pt x="0" y="8"/>
                </a:lnTo>
                <a:cubicBezTo>
                  <a:pt x="0" y="4"/>
                  <a:pt x="3" y="0"/>
                  <a:pt x="8" y="0"/>
                </a:cubicBezTo>
                <a:close/>
              </a:path>
            </a:pathLst>
          </a:custGeom>
          <a:solidFill>
            <a:srgbClr val="F97316"/>
          </a:solidFill>
          <a:ln/>
        </p:spPr>
        <p:txBody>
          <a:bodyPr/>
          <a:p/>
        </p:txBody>
      </p:sp>
      <p:sp>
        <p:nvSpPr>
          <p:cNvPr id="510" name="" descr="{&quot;isTemplate&quot;:true,&quot;type&quot;:&quot;text&quot;}"/>
          <p:cNvSpPr txBox="1"/>
          <p:nvPr/>
        </p:nvSpPr>
        <p:spPr>
          <a:xfrm rot="0" flipH="0" flipV="0">
            <a:off x="4667250" y="2362200"/>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2</a:t>
            </a:r>
            <a:endParaRPr/>
          </a:p>
        </p:txBody>
      </p:sp>
      <p:sp>
        <p:nvSpPr>
          <p:cNvPr id="511" name="" descr="{&quot;isTemplate&quot;:true,&quot;type&quot;:&quot;text&quot;}"/>
          <p:cNvSpPr txBox="1"/>
          <p:nvPr/>
        </p:nvSpPr>
        <p:spPr>
          <a:xfrm rot="0" flipH="0" flipV="0">
            <a:off x="5010150" y="2152650"/>
            <a:ext cx="6438900" cy="276225"/>
          </a:xfrm>
          <a:prstGeom prst="rect"/>
        </p:spPr>
        <p:txBody>
          <a:bodyPr wrap="none" lIns="0" tIns="0" rIns="0" bIns="0"/>
          <a:p>
            <a:pPr>
              <a:lnSpc>
                <a:spcPct val="130000"/>
              </a:lnSpc>
            </a:pPr>
            <a:r>
              <a:rPr lang="en-US" sz="1350" b="1">
                <a:solidFill>
                  <a:srgbClr val="1A1A1A"/>
                </a:solidFill>
                <a:latin typeface="Helvetica Neue"/>
                <a:ea typeface="Helvetica Neue"/>
              </a:rPr>
              <a:t>... has a history of more than ... years.</a:t>
            </a:r>
            <a:endParaRPr/>
          </a:p>
        </p:txBody>
      </p:sp>
      <p:sp>
        <p:nvSpPr>
          <p:cNvPr id="512" name="" descr="{&quot;isTemplate&quot;:true,&quot;type&quot;:&quot;text&quot;}"/>
          <p:cNvSpPr txBox="1"/>
          <p:nvPr/>
        </p:nvSpPr>
        <p:spPr>
          <a:xfrm rot="0" flipH="0" flipV="0">
            <a:off x="5010150" y="2466975"/>
            <a:ext cx="6438900" cy="247650"/>
          </a:xfrm>
          <a:prstGeom prst="rect"/>
        </p:spPr>
        <p:txBody>
          <a:bodyPr wrap="none" lIns="0" tIns="0" rIns="0" bIns="0"/>
          <a:p>
            <a:pPr>
              <a:lnSpc>
                <a:spcPct val="140000"/>
              </a:lnSpc>
            </a:pPr>
            <a:r>
              <a:rPr lang="zh-CN" sz="1125">
                <a:solidFill>
                  <a:srgbClr val="1A1A1A">
                    <a:alpha val="70000"/>
                  </a:srgbClr>
                </a:solidFill>
                <a:latin typeface="PingFang SC"/>
                <a:ea typeface="PingFang SC"/>
              </a:rPr>
              <a:t>已有</a:t>
            </a:r>
            <a:r>
              <a:rPr lang="en-US" sz="1125">
                <a:solidFill>
                  <a:srgbClr val="1A1A1A">
                    <a:alpha val="70000"/>
                  </a:srgbClr>
                </a:solidFill>
                <a:latin typeface="PingFang SC"/>
                <a:ea typeface="PingFang SC"/>
              </a:rPr>
              <a:t> …… </a:t>
            </a:r>
            <a:r>
              <a:rPr lang="zh-CN" sz="1125">
                <a:solidFill>
                  <a:srgbClr val="1A1A1A">
                    <a:alpha val="70000"/>
                  </a:srgbClr>
                </a:solidFill>
                <a:latin typeface="PingFang SC"/>
                <a:ea typeface="PingFang SC"/>
              </a:rPr>
              <a:t>多年的历史</a:t>
            </a:r>
            <a:r>
              <a:rPr lang="en-US" sz="975">
                <a:solidFill>
                  <a:srgbClr val="1A1A1A">
                    <a:alpha val="45000"/>
                  </a:srgbClr>
                </a:solidFill>
                <a:latin typeface="PingFang SC"/>
                <a:ea typeface="PingFang SC"/>
              </a:rPr>
              <a:t>· </a:t>
            </a:r>
            <a:r>
              <a:rPr lang="zh-CN" sz="975">
                <a:solidFill>
                  <a:srgbClr val="1A1A1A">
                    <a:alpha val="45000"/>
                  </a:srgbClr>
                </a:solidFill>
                <a:latin typeface="PingFang SC"/>
                <a:ea typeface="PingFang SC"/>
              </a:rPr>
              <a:t>用于介绍传统文化</a:t>
            </a:r>
            <a:r>
              <a:rPr lang="en-US" sz="975">
                <a:solidFill>
                  <a:srgbClr val="1A1A1A">
                    <a:alpha val="45000"/>
                  </a:srgbClr>
                </a:solidFill>
                <a:latin typeface="PingFang SC"/>
                <a:ea typeface="PingFang SC"/>
              </a:rPr>
              <a:t>/</a:t>
            </a:r>
            <a:r>
              <a:rPr lang="zh-CN" sz="975">
                <a:solidFill>
                  <a:srgbClr val="1A1A1A">
                    <a:alpha val="45000"/>
                  </a:srgbClr>
                </a:solidFill>
                <a:latin typeface="PingFang SC"/>
                <a:ea typeface="PingFang SC"/>
              </a:rPr>
              <a:t>古老建筑</a:t>
            </a:r>
            <a:endParaRPr/>
          </a:p>
        </p:txBody>
      </p:sp>
      <p:sp>
        <p:nvSpPr>
          <p:cNvPr id="513" name=""/>
          <p:cNvSpPr/>
          <p:nvPr/>
        </p:nvSpPr>
        <p:spPr>
          <a:xfrm rot="0" flipH="0" flipV="0">
            <a:off x="4495800" y="2962275"/>
            <a:ext cx="7162800" cy="790575"/>
          </a:xfrm>
          <a:prstGeom prst="roundRect">
            <a:avLst>
              <a:gd name="adj" fmla="val 9639"/>
            </a:avLst>
          </a:prstGeom>
          <a:solidFill>
            <a:srgbClr val="FFFFFF"/>
          </a:solidFill>
          <a:ln/>
        </p:spPr>
        <p:txBody>
          <a:bodyPr/>
          <a:p/>
        </p:txBody>
      </p:sp>
      <p:sp>
        <p:nvSpPr>
          <p:cNvPr id="514" name=""/>
          <p:cNvSpPr/>
          <p:nvPr/>
        </p:nvSpPr>
        <p:spPr>
          <a:xfrm rot="0" flipH="0" flipV="0">
            <a:off x="4495800" y="2962275"/>
            <a:ext cx="7162800" cy="790575"/>
          </a:xfrm>
          <a:custGeom>
            <a:pathLst>
              <a:path w="752" h="83">
                <a:moveTo>
                  <a:pt x="8" y="0"/>
                </a:moveTo>
                <a:cubicBezTo>
                  <a:pt x="6" y="0"/>
                  <a:pt x="4" y="2"/>
                  <a:pt x="4" y="4"/>
                </a:cubicBezTo>
                <a:lnTo>
                  <a:pt x="4" y="79"/>
                </a:lnTo>
                <a:cubicBezTo>
                  <a:pt x="4" y="81"/>
                  <a:pt x="5" y="83"/>
                  <a:pt x="7" y="83"/>
                </a:cubicBezTo>
                <a:cubicBezTo>
                  <a:pt x="3" y="83"/>
                  <a:pt x="0" y="79"/>
                  <a:pt x="0" y="75"/>
                </a:cubicBezTo>
                <a:lnTo>
                  <a:pt x="0" y="8"/>
                </a:lnTo>
                <a:cubicBezTo>
                  <a:pt x="0" y="4"/>
                  <a:pt x="3" y="0"/>
                  <a:pt x="8" y="0"/>
                </a:cubicBezTo>
                <a:close/>
              </a:path>
            </a:pathLst>
          </a:custGeom>
          <a:solidFill>
            <a:srgbClr val="F97316"/>
          </a:solidFill>
          <a:ln/>
        </p:spPr>
        <p:txBody>
          <a:bodyPr/>
          <a:p/>
        </p:txBody>
      </p:sp>
      <p:sp>
        <p:nvSpPr>
          <p:cNvPr id="515" name="" descr="{&quot;isTemplate&quot;:true,&quot;type&quot;:&quot;text&quot;}"/>
          <p:cNvSpPr txBox="1"/>
          <p:nvPr/>
        </p:nvSpPr>
        <p:spPr>
          <a:xfrm rot="0" flipH="0" flipV="0">
            <a:off x="4667250" y="328612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3</a:t>
            </a:r>
            <a:endParaRPr/>
          </a:p>
        </p:txBody>
      </p:sp>
      <p:sp>
        <p:nvSpPr>
          <p:cNvPr id="516" name="" descr="{&quot;isTemplate&quot;:true,&quot;type&quot;:&quot;text&quot;}"/>
          <p:cNvSpPr txBox="1"/>
          <p:nvPr/>
        </p:nvSpPr>
        <p:spPr>
          <a:xfrm rot="0" flipH="0" flipV="0">
            <a:off x="5010150" y="3076575"/>
            <a:ext cx="6438900" cy="276225"/>
          </a:xfrm>
          <a:prstGeom prst="rect"/>
        </p:spPr>
        <p:txBody>
          <a:bodyPr wrap="none" lIns="0" tIns="0" rIns="0" bIns="0"/>
          <a:p>
            <a:pPr>
              <a:lnSpc>
                <a:spcPct val="130000"/>
              </a:lnSpc>
            </a:pPr>
            <a:r>
              <a:rPr lang="en-US" sz="1350" b="1">
                <a:solidFill>
                  <a:srgbClr val="1A1A1A"/>
                </a:solidFill>
                <a:latin typeface="Helvetica Neue"/>
                <a:ea typeface="Helvetica Neue"/>
              </a:rPr>
              <a:t>for more than ... years</a:t>
            </a:r>
            <a:endParaRPr/>
          </a:p>
        </p:txBody>
      </p:sp>
      <p:sp>
        <p:nvSpPr>
          <p:cNvPr id="517" name="" descr="{&quot;isTemplate&quot;:true,&quot;type&quot;:&quot;text&quot;}"/>
          <p:cNvSpPr txBox="1"/>
          <p:nvPr/>
        </p:nvSpPr>
        <p:spPr>
          <a:xfrm rot="0" flipH="0" flipV="0">
            <a:off x="5010150" y="3390900"/>
            <a:ext cx="6438900" cy="247650"/>
          </a:xfrm>
          <a:prstGeom prst="rect"/>
        </p:spPr>
        <p:txBody>
          <a:bodyPr wrap="none" lIns="0" tIns="0" rIns="0" bIns="0"/>
          <a:p>
            <a:pPr>
              <a:lnSpc>
                <a:spcPct val="140000"/>
              </a:lnSpc>
            </a:pPr>
            <a:r>
              <a:rPr lang="en-US" sz="1125">
                <a:solidFill>
                  <a:srgbClr val="1A1A1A">
                    <a:alpha val="70000"/>
                  </a:srgbClr>
                </a:solidFill>
                <a:latin typeface="PingFang SC"/>
                <a:ea typeface="PingFang SC"/>
              </a:rPr>
              <a:t>…… </a:t>
            </a:r>
            <a:r>
              <a:rPr lang="zh-CN" sz="1125">
                <a:solidFill>
                  <a:srgbClr val="1A1A1A">
                    <a:alpha val="70000"/>
                  </a:srgbClr>
                </a:solidFill>
                <a:latin typeface="PingFang SC"/>
                <a:ea typeface="PingFang SC"/>
              </a:rPr>
              <a:t>多年以来</a:t>
            </a:r>
            <a:r>
              <a:rPr lang="en-US" sz="975">
                <a:solidFill>
                  <a:srgbClr val="1A1A1A">
                    <a:alpha val="45000"/>
                  </a:srgbClr>
                </a:solidFill>
                <a:latin typeface="PingFang SC"/>
                <a:ea typeface="PingFang SC"/>
              </a:rPr>
              <a:t>· </a:t>
            </a:r>
            <a:r>
              <a:rPr lang="zh-CN" sz="975">
                <a:solidFill>
                  <a:srgbClr val="1A1A1A">
                    <a:alpha val="45000"/>
                  </a:srgbClr>
                </a:solidFill>
                <a:latin typeface="PingFang SC"/>
                <a:ea typeface="PingFang SC"/>
              </a:rPr>
              <a:t>后接延续性动词或名词</a:t>
            </a:r>
            <a:endParaRPr/>
          </a:p>
        </p:txBody>
      </p:sp>
      <p:sp>
        <p:nvSpPr>
          <p:cNvPr id="518" name=""/>
          <p:cNvSpPr/>
          <p:nvPr/>
        </p:nvSpPr>
        <p:spPr>
          <a:xfrm rot="0" flipH="0" flipV="0">
            <a:off x="4495800" y="3886200"/>
            <a:ext cx="7162800" cy="790575"/>
          </a:xfrm>
          <a:prstGeom prst="roundRect">
            <a:avLst>
              <a:gd name="adj" fmla="val 9639"/>
            </a:avLst>
          </a:prstGeom>
          <a:solidFill>
            <a:srgbClr val="FFFFFF"/>
          </a:solidFill>
          <a:ln/>
        </p:spPr>
        <p:txBody>
          <a:bodyPr/>
          <a:p/>
        </p:txBody>
      </p:sp>
      <p:sp>
        <p:nvSpPr>
          <p:cNvPr id="519" name=""/>
          <p:cNvSpPr/>
          <p:nvPr/>
        </p:nvSpPr>
        <p:spPr>
          <a:xfrm rot="0" flipH="0" flipV="0">
            <a:off x="4495800" y="3886200"/>
            <a:ext cx="7162800" cy="790575"/>
          </a:xfrm>
          <a:custGeom>
            <a:pathLst>
              <a:path w="752" h="83">
                <a:moveTo>
                  <a:pt x="8" y="0"/>
                </a:moveTo>
                <a:cubicBezTo>
                  <a:pt x="6" y="0"/>
                  <a:pt x="4" y="2"/>
                  <a:pt x="4" y="4"/>
                </a:cubicBezTo>
                <a:lnTo>
                  <a:pt x="4" y="79"/>
                </a:lnTo>
                <a:cubicBezTo>
                  <a:pt x="4" y="81"/>
                  <a:pt x="5" y="83"/>
                  <a:pt x="7" y="83"/>
                </a:cubicBezTo>
                <a:cubicBezTo>
                  <a:pt x="3" y="83"/>
                  <a:pt x="0" y="79"/>
                  <a:pt x="0" y="75"/>
                </a:cubicBezTo>
                <a:lnTo>
                  <a:pt x="0" y="8"/>
                </a:lnTo>
                <a:cubicBezTo>
                  <a:pt x="0" y="4"/>
                  <a:pt x="3" y="0"/>
                  <a:pt x="8" y="0"/>
                </a:cubicBezTo>
                <a:close/>
              </a:path>
            </a:pathLst>
          </a:custGeom>
          <a:solidFill>
            <a:srgbClr val="F97316"/>
          </a:solidFill>
          <a:ln/>
        </p:spPr>
        <p:txBody>
          <a:bodyPr/>
          <a:p/>
        </p:txBody>
      </p:sp>
      <p:sp>
        <p:nvSpPr>
          <p:cNvPr id="520" name="" descr="{&quot;isTemplate&quot;:true,&quot;type&quot;:&quot;text&quot;}"/>
          <p:cNvSpPr txBox="1"/>
          <p:nvPr/>
        </p:nvSpPr>
        <p:spPr>
          <a:xfrm rot="0" flipH="0" flipV="0">
            <a:off x="4667250" y="4210050"/>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4</a:t>
            </a:r>
            <a:endParaRPr/>
          </a:p>
        </p:txBody>
      </p:sp>
      <p:sp>
        <p:nvSpPr>
          <p:cNvPr id="521" name="" descr="{&quot;isTemplate&quot;:true,&quot;type&quot;:&quot;text&quot;}"/>
          <p:cNvSpPr txBox="1"/>
          <p:nvPr/>
        </p:nvSpPr>
        <p:spPr>
          <a:xfrm rot="0" flipH="0" flipV="0">
            <a:off x="5010150" y="4000500"/>
            <a:ext cx="6438900" cy="276225"/>
          </a:xfrm>
          <a:prstGeom prst="rect"/>
        </p:spPr>
        <p:txBody>
          <a:bodyPr wrap="none" lIns="0" tIns="0" rIns="0" bIns="0"/>
          <a:p>
            <a:pPr>
              <a:lnSpc>
                <a:spcPct val="130000"/>
              </a:lnSpc>
            </a:pPr>
            <a:r>
              <a:rPr lang="en-US" sz="1350" b="1">
                <a:solidFill>
                  <a:srgbClr val="1A1A1A"/>
                </a:solidFill>
                <a:latin typeface="Helvetica Neue"/>
                <a:ea typeface="Helvetica Neue"/>
              </a:rPr>
              <a:t>Since then, ... has become popular in various parts of China.</a:t>
            </a:r>
            <a:endParaRPr/>
          </a:p>
        </p:txBody>
      </p:sp>
      <p:sp>
        <p:nvSpPr>
          <p:cNvPr id="522" name="" descr="{&quot;isTemplate&quot;:true,&quot;type&quot;:&quot;text&quot;}"/>
          <p:cNvSpPr txBox="1"/>
          <p:nvPr/>
        </p:nvSpPr>
        <p:spPr>
          <a:xfrm rot="0" flipH="0" flipV="0">
            <a:off x="5010150" y="4314825"/>
            <a:ext cx="6438900" cy="247650"/>
          </a:xfrm>
          <a:prstGeom prst="rect"/>
        </p:spPr>
        <p:txBody>
          <a:bodyPr wrap="none" lIns="0" tIns="0" rIns="0" bIns="0"/>
          <a:p>
            <a:pPr>
              <a:lnSpc>
                <a:spcPct val="140000"/>
              </a:lnSpc>
            </a:pPr>
            <a:r>
              <a:rPr lang="zh-CN" sz="1125">
                <a:solidFill>
                  <a:srgbClr val="1A1A1A">
                    <a:alpha val="70000"/>
                  </a:srgbClr>
                </a:solidFill>
                <a:latin typeface="PingFang SC"/>
                <a:ea typeface="PingFang SC"/>
              </a:rPr>
              <a:t>自那时起，……</a:t>
            </a:r>
            <a:r>
              <a:rPr lang="en-US" sz="1125">
                <a:solidFill>
                  <a:srgbClr val="1A1A1A">
                    <a:alpha val="70000"/>
                  </a:srgbClr>
                </a:solidFill>
                <a:latin typeface="PingFang SC"/>
                <a:ea typeface="PingFang SC"/>
              </a:rPr>
              <a:t> </a:t>
            </a:r>
            <a:r>
              <a:rPr lang="zh-CN" sz="1125">
                <a:solidFill>
                  <a:srgbClr val="1A1A1A">
                    <a:alpha val="70000"/>
                  </a:srgbClr>
                </a:solidFill>
                <a:latin typeface="PingFang SC"/>
                <a:ea typeface="PingFang SC"/>
              </a:rPr>
              <a:t>就在中国大部分地区流行</a:t>
            </a:r>
            <a:r>
              <a:rPr lang="en-US" sz="975">
                <a:solidFill>
                  <a:srgbClr val="1A1A1A">
                    <a:alpha val="45000"/>
                  </a:srgbClr>
                </a:solidFill>
                <a:latin typeface="PingFang SC"/>
                <a:ea typeface="PingFang SC"/>
              </a:rPr>
              <a:t>· </a:t>
            </a:r>
            <a:r>
              <a:rPr lang="zh-CN" sz="975">
                <a:solidFill>
                  <a:srgbClr val="1A1A1A">
                    <a:alpha val="45000"/>
                  </a:srgbClr>
                </a:solidFill>
                <a:latin typeface="PingFang SC"/>
                <a:ea typeface="PingFang SC"/>
              </a:rPr>
              <a:t>高频句式，几乎逢考必出</a:t>
            </a:r>
            <a:endParaRPr/>
          </a:p>
        </p:txBody>
      </p:sp>
      <p:sp>
        <p:nvSpPr>
          <p:cNvPr id="523" name=""/>
          <p:cNvSpPr/>
          <p:nvPr/>
        </p:nvSpPr>
        <p:spPr>
          <a:xfrm rot="0" flipH="0" flipV="0">
            <a:off x="4495800" y="4810125"/>
            <a:ext cx="7162800" cy="790575"/>
          </a:xfrm>
          <a:prstGeom prst="roundRect">
            <a:avLst>
              <a:gd name="adj" fmla="val 9639"/>
            </a:avLst>
          </a:prstGeom>
          <a:solidFill>
            <a:srgbClr val="FFFFFF"/>
          </a:solidFill>
          <a:ln/>
        </p:spPr>
        <p:txBody>
          <a:bodyPr/>
          <a:p/>
        </p:txBody>
      </p:sp>
      <p:sp>
        <p:nvSpPr>
          <p:cNvPr id="524" name=""/>
          <p:cNvSpPr/>
          <p:nvPr/>
        </p:nvSpPr>
        <p:spPr>
          <a:xfrm rot="0" flipH="0" flipV="0">
            <a:off x="4495800" y="4810125"/>
            <a:ext cx="7162800" cy="790575"/>
          </a:xfrm>
          <a:custGeom>
            <a:pathLst>
              <a:path w="752" h="83">
                <a:moveTo>
                  <a:pt x="8" y="0"/>
                </a:moveTo>
                <a:cubicBezTo>
                  <a:pt x="6" y="0"/>
                  <a:pt x="4" y="2"/>
                  <a:pt x="4" y="4"/>
                </a:cubicBezTo>
                <a:lnTo>
                  <a:pt x="4" y="79"/>
                </a:lnTo>
                <a:cubicBezTo>
                  <a:pt x="4" y="81"/>
                  <a:pt x="5" y="83"/>
                  <a:pt x="7" y="83"/>
                </a:cubicBezTo>
                <a:cubicBezTo>
                  <a:pt x="3" y="83"/>
                  <a:pt x="0" y="79"/>
                  <a:pt x="0" y="75"/>
                </a:cubicBezTo>
                <a:lnTo>
                  <a:pt x="0" y="8"/>
                </a:lnTo>
                <a:cubicBezTo>
                  <a:pt x="0" y="4"/>
                  <a:pt x="3" y="0"/>
                  <a:pt x="8" y="0"/>
                </a:cubicBezTo>
                <a:close/>
              </a:path>
            </a:pathLst>
          </a:custGeom>
          <a:solidFill>
            <a:srgbClr val="F97316"/>
          </a:solidFill>
          <a:ln/>
        </p:spPr>
        <p:txBody>
          <a:bodyPr/>
          <a:p/>
        </p:txBody>
      </p:sp>
      <p:sp>
        <p:nvSpPr>
          <p:cNvPr id="525" name="" descr="{&quot;isTemplate&quot;:true,&quot;type&quot;:&quot;text&quot;}"/>
          <p:cNvSpPr txBox="1"/>
          <p:nvPr/>
        </p:nvSpPr>
        <p:spPr>
          <a:xfrm rot="0" flipH="0" flipV="0">
            <a:off x="4667250" y="513397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5</a:t>
            </a:r>
            <a:endParaRPr/>
          </a:p>
        </p:txBody>
      </p:sp>
      <p:sp>
        <p:nvSpPr>
          <p:cNvPr id="526" name="" descr="{&quot;isTemplate&quot;:true,&quot;type&quot;:&quot;text&quot;}"/>
          <p:cNvSpPr txBox="1"/>
          <p:nvPr/>
        </p:nvSpPr>
        <p:spPr>
          <a:xfrm rot="0" flipH="0" flipV="0">
            <a:off x="5010150" y="4924425"/>
            <a:ext cx="6438900" cy="276225"/>
          </a:xfrm>
          <a:prstGeom prst="rect"/>
        </p:spPr>
        <p:txBody>
          <a:bodyPr wrap="none" lIns="0" tIns="0" rIns="0" bIns="0"/>
          <a:p>
            <a:pPr>
              <a:lnSpc>
                <a:spcPct val="130000"/>
              </a:lnSpc>
            </a:pPr>
            <a:r>
              <a:rPr lang="en-US" sz="1350" b="1">
                <a:solidFill>
                  <a:srgbClr val="1A1A1A"/>
                </a:solidFill>
                <a:latin typeface="Helvetica Neue"/>
                <a:ea typeface="Helvetica Neue"/>
              </a:rPr>
              <a:t>Located / Situated in + </a:t>
            </a:r>
            <a:r>
              <a:rPr lang="zh-CN" sz="1350" b="1">
                <a:solidFill>
                  <a:srgbClr val="1A1A1A"/>
                </a:solidFill>
                <a:latin typeface="Helvetica Neue"/>
                <a:ea typeface="Helvetica Neue"/>
              </a:rPr>
              <a:t>地点</a:t>
            </a:r>
            <a:endParaRPr/>
          </a:p>
        </p:txBody>
      </p:sp>
      <p:sp>
        <p:nvSpPr>
          <p:cNvPr id="527" name="" descr="{&quot;isTemplate&quot;:true,&quot;type&quot;:&quot;text&quot;}"/>
          <p:cNvSpPr txBox="1"/>
          <p:nvPr/>
        </p:nvSpPr>
        <p:spPr>
          <a:xfrm rot="0" flipH="0" flipV="0">
            <a:off x="5010150" y="5238750"/>
            <a:ext cx="6438900" cy="247650"/>
          </a:xfrm>
          <a:prstGeom prst="rect"/>
        </p:spPr>
        <p:txBody>
          <a:bodyPr wrap="none" lIns="0" tIns="0" rIns="0" bIns="0"/>
          <a:p>
            <a:pPr>
              <a:lnSpc>
                <a:spcPct val="140000"/>
              </a:lnSpc>
            </a:pPr>
            <a:r>
              <a:rPr lang="zh-CN" sz="1125">
                <a:solidFill>
                  <a:srgbClr val="1A1A1A">
                    <a:alpha val="70000"/>
                  </a:srgbClr>
                </a:solidFill>
                <a:latin typeface="PingFang SC"/>
                <a:ea typeface="PingFang SC"/>
              </a:rPr>
              <a:t>位于</a:t>
            </a:r>
            <a:r>
              <a:rPr lang="en-US" sz="1125">
                <a:solidFill>
                  <a:srgbClr val="1A1A1A">
                    <a:alpha val="70000"/>
                  </a:srgbClr>
                </a:solidFill>
                <a:latin typeface="PingFang SC"/>
                <a:ea typeface="PingFang SC"/>
              </a:rPr>
              <a:t> ……</a:t>
            </a:r>
            <a:r>
              <a:rPr lang="en-US" sz="975">
                <a:solidFill>
                  <a:srgbClr val="1A1A1A">
                    <a:alpha val="45000"/>
                  </a:srgbClr>
                </a:solidFill>
                <a:latin typeface="PingFang SC"/>
                <a:ea typeface="PingFang SC"/>
              </a:rPr>
              <a:t>· </a:t>
            </a:r>
            <a:r>
              <a:rPr lang="zh-CN" sz="975">
                <a:solidFill>
                  <a:srgbClr val="1A1A1A">
                    <a:alpha val="45000"/>
                  </a:srgbClr>
                </a:solidFill>
                <a:latin typeface="PingFang SC"/>
                <a:ea typeface="PingFang SC"/>
              </a:rPr>
              <a:t>开头用分词作状语，地道且省字</a:t>
            </a:r>
            <a:endParaRPr/>
          </a:p>
        </p:txBody>
      </p:sp>
      <p:sp>
        <p:nvSpPr>
          <p:cNvPr id="528" name=""/>
          <p:cNvSpPr/>
          <p:nvPr/>
        </p:nvSpPr>
        <p:spPr>
          <a:xfrm rot="0" flipH="0" flipV="0">
            <a:off x="4495800" y="5734050"/>
            <a:ext cx="7162800" cy="790575"/>
          </a:xfrm>
          <a:prstGeom prst="roundRect">
            <a:avLst>
              <a:gd name="adj" fmla="val 9639"/>
            </a:avLst>
          </a:prstGeom>
          <a:solidFill>
            <a:srgbClr val="FFFFFF"/>
          </a:solidFill>
          <a:ln/>
        </p:spPr>
        <p:txBody>
          <a:bodyPr/>
          <a:p/>
        </p:txBody>
      </p:sp>
      <p:sp>
        <p:nvSpPr>
          <p:cNvPr id="529" name=""/>
          <p:cNvSpPr/>
          <p:nvPr/>
        </p:nvSpPr>
        <p:spPr>
          <a:xfrm rot="0" flipH="0" flipV="0">
            <a:off x="4495800" y="5734050"/>
            <a:ext cx="7162800" cy="790575"/>
          </a:xfrm>
          <a:custGeom>
            <a:pathLst>
              <a:path w="752" h="83">
                <a:moveTo>
                  <a:pt x="8" y="0"/>
                </a:moveTo>
                <a:cubicBezTo>
                  <a:pt x="6" y="0"/>
                  <a:pt x="4" y="2"/>
                  <a:pt x="4" y="4"/>
                </a:cubicBezTo>
                <a:lnTo>
                  <a:pt x="4" y="79"/>
                </a:lnTo>
                <a:cubicBezTo>
                  <a:pt x="4" y="81"/>
                  <a:pt x="5" y="83"/>
                  <a:pt x="7" y="83"/>
                </a:cubicBezTo>
                <a:cubicBezTo>
                  <a:pt x="3" y="83"/>
                  <a:pt x="0" y="79"/>
                  <a:pt x="0" y="75"/>
                </a:cubicBezTo>
                <a:lnTo>
                  <a:pt x="0" y="8"/>
                </a:lnTo>
                <a:cubicBezTo>
                  <a:pt x="0" y="4"/>
                  <a:pt x="3" y="0"/>
                  <a:pt x="8" y="0"/>
                </a:cubicBezTo>
                <a:close/>
              </a:path>
            </a:pathLst>
          </a:custGeom>
          <a:solidFill>
            <a:srgbClr val="F97316"/>
          </a:solidFill>
          <a:ln/>
        </p:spPr>
        <p:txBody>
          <a:bodyPr/>
          <a:p/>
        </p:txBody>
      </p:sp>
      <p:sp>
        <p:nvSpPr>
          <p:cNvPr id="530" name="" descr="{&quot;isTemplate&quot;:true,&quot;type&quot;:&quot;text&quot;}"/>
          <p:cNvSpPr txBox="1"/>
          <p:nvPr/>
        </p:nvSpPr>
        <p:spPr>
          <a:xfrm rot="0" flipH="0" flipV="0">
            <a:off x="4667250" y="6057900"/>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6</a:t>
            </a:r>
            <a:endParaRPr/>
          </a:p>
        </p:txBody>
      </p:sp>
      <p:sp>
        <p:nvSpPr>
          <p:cNvPr id="531" name="" descr="{&quot;isTemplate&quot;:true,&quot;type&quot;:&quot;text&quot;}"/>
          <p:cNvSpPr txBox="1"/>
          <p:nvPr/>
        </p:nvSpPr>
        <p:spPr>
          <a:xfrm rot="0" flipH="0" flipV="0">
            <a:off x="5010150" y="5848350"/>
            <a:ext cx="6438900" cy="276225"/>
          </a:xfrm>
          <a:prstGeom prst="rect"/>
        </p:spPr>
        <p:txBody>
          <a:bodyPr wrap="none" lIns="0" tIns="0" rIns="0" bIns="0"/>
          <a:p>
            <a:pPr>
              <a:lnSpc>
                <a:spcPct val="130000"/>
              </a:lnSpc>
            </a:pPr>
            <a:r>
              <a:rPr lang="en-US" sz="1350" b="1">
                <a:solidFill>
                  <a:srgbClr val="1A1A1A"/>
                </a:solidFill>
                <a:latin typeface="Helvetica Neue"/>
                <a:ea typeface="Helvetica Neue"/>
              </a:rPr>
              <a:t>start from ... in the north to ... in the south</a:t>
            </a:r>
            <a:endParaRPr/>
          </a:p>
        </p:txBody>
      </p:sp>
      <p:sp>
        <p:nvSpPr>
          <p:cNvPr id="532" name="" descr="{&quot;isTemplate&quot;:true,&quot;type&quot;:&quot;text&quot;}"/>
          <p:cNvSpPr txBox="1"/>
          <p:nvPr/>
        </p:nvSpPr>
        <p:spPr>
          <a:xfrm rot="0" flipH="0" flipV="0">
            <a:off x="5010150" y="6162675"/>
            <a:ext cx="6438900" cy="247650"/>
          </a:xfrm>
          <a:prstGeom prst="rect"/>
        </p:spPr>
        <p:txBody>
          <a:bodyPr wrap="none" lIns="0" tIns="0" rIns="0" bIns="0"/>
          <a:p>
            <a:pPr>
              <a:lnSpc>
                <a:spcPct val="140000"/>
              </a:lnSpc>
            </a:pPr>
            <a:r>
              <a:rPr lang="zh-CN" sz="1125">
                <a:solidFill>
                  <a:srgbClr val="1A1A1A">
                    <a:alpha val="70000"/>
                  </a:srgbClr>
                </a:solidFill>
                <a:latin typeface="PingFang SC"/>
                <a:ea typeface="PingFang SC"/>
              </a:rPr>
              <a:t>北起</a:t>
            </a:r>
            <a:r>
              <a:rPr lang="en-US" sz="1125">
                <a:solidFill>
                  <a:srgbClr val="1A1A1A">
                    <a:alpha val="70000"/>
                  </a:srgbClr>
                </a:solidFill>
                <a:latin typeface="PingFang SC"/>
                <a:ea typeface="PingFang SC"/>
              </a:rPr>
              <a:t> …… </a:t>
            </a:r>
            <a:r>
              <a:rPr lang="zh-CN" sz="1125">
                <a:solidFill>
                  <a:srgbClr val="1A1A1A">
                    <a:alpha val="70000"/>
                  </a:srgbClr>
                </a:solidFill>
                <a:latin typeface="PingFang SC"/>
                <a:ea typeface="PingFang SC"/>
              </a:rPr>
              <a:t>南至</a:t>
            </a:r>
            <a:r>
              <a:rPr lang="en-US" sz="1125">
                <a:solidFill>
                  <a:srgbClr val="1A1A1A">
                    <a:alpha val="70000"/>
                  </a:srgbClr>
                </a:solidFill>
                <a:latin typeface="PingFang SC"/>
                <a:ea typeface="PingFang SC"/>
              </a:rPr>
              <a:t> ……</a:t>
            </a:r>
            <a:r>
              <a:rPr lang="en-US" sz="975">
                <a:solidFill>
                  <a:srgbClr val="1A1A1A">
                    <a:alpha val="45000"/>
                  </a:srgbClr>
                </a:solidFill>
                <a:latin typeface="PingFang SC"/>
                <a:ea typeface="PingFang SC"/>
              </a:rPr>
              <a:t>· </a:t>
            </a:r>
            <a:r>
              <a:rPr lang="zh-CN" sz="975">
                <a:solidFill>
                  <a:srgbClr val="1A1A1A">
                    <a:alpha val="45000"/>
                  </a:srgbClr>
                </a:solidFill>
                <a:latin typeface="PingFang SC"/>
                <a:ea typeface="PingFang SC"/>
              </a:rPr>
              <a:t>用于地理范围描写</a:t>
            </a:r>
            <a:endParaRPr/>
          </a:p>
        </p:txBody>
      </p:sp>
      <p:sp>
        <p:nvSpPr>
          <p:cNvPr id="533" name=""/>
          <p:cNvSpPr/>
          <p:nvPr/>
        </p:nvSpPr>
        <p:spPr>
          <a:xfrm rot="0" flipH="0" flipV="0">
            <a:off x="857250" y="1114425"/>
            <a:ext cx="3048000" cy="1905000"/>
          </a:xfrm>
          <a:prstGeom prst="roundRect">
            <a:avLst>
              <a:gd name="adj" fmla="val 8000"/>
            </a:avLst>
          </a:prstGeom>
          <a:solidFill>
            <a:srgbClr val="F97316">
              <a:alpha val="8000"/>
            </a:srgbClr>
          </a:solidFill>
          <a:ln/>
        </p:spPr>
        <p:txBody>
          <a:bodyPr/>
          <a:p/>
        </p:txBody>
      </p:sp>
      <p:sp>
        <p:nvSpPr>
          <p:cNvPr id="534" name=""/>
          <p:cNvSpPr/>
          <p:nvPr/>
        </p:nvSpPr>
        <p:spPr>
          <a:xfrm rot="0" flipH="0" flipV="0">
            <a:off x="1428750" y="1457325"/>
            <a:ext cx="533400" cy="114300"/>
          </a:xfrm>
          <a:prstGeom prst="roundRect">
            <a:avLst>
              <a:gd name="adj" fmla="val 16667"/>
            </a:avLst>
          </a:prstGeom>
          <a:solidFill>
            <a:srgbClr val="F97316"/>
          </a:solidFill>
          <a:ln/>
        </p:spPr>
        <p:txBody>
          <a:bodyPr/>
          <a:p/>
        </p:txBody>
      </p:sp>
      <p:sp>
        <p:nvSpPr>
          <p:cNvPr id="535" name=""/>
          <p:cNvSpPr/>
          <p:nvPr/>
        </p:nvSpPr>
        <p:spPr>
          <a:xfrm rot="0" flipH="0" flipV="0">
            <a:off x="1638300" y="2009775"/>
            <a:ext cx="114300" cy="114300"/>
          </a:xfrm>
          <a:custGeom>
            <a:pathLst>
              <a:path w="12" h="12">
                <a:moveTo>
                  <a:pt x="6" y="0"/>
                </a:moveTo>
                <a:lnTo>
                  <a:pt x="6" y="0"/>
                </a:lnTo>
                <a:cubicBezTo>
                  <a:pt x="9" y="0"/>
                  <a:pt x="12" y="3"/>
                  <a:pt x="12" y="6"/>
                </a:cubicBezTo>
                <a:lnTo>
                  <a:pt x="12" y="6"/>
                </a:lnTo>
                <a:cubicBezTo>
                  <a:pt x="12" y="9"/>
                  <a:pt x="9" y="12"/>
                  <a:pt x="6" y="12"/>
                </a:cubicBezTo>
                <a:lnTo>
                  <a:pt x="6" y="12"/>
                </a:lnTo>
                <a:cubicBezTo>
                  <a:pt x="3" y="12"/>
                  <a:pt x="0" y="9"/>
                  <a:pt x="0" y="6"/>
                </a:cubicBezTo>
                <a:lnTo>
                  <a:pt x="0" y="6"/>
                </a:lnTo>
                <a:cubicBezTo>
                  <a:pt x="0" y="3"/>
                  <a:pt x="3" y="0"/>
                  <a:pt x="6" y="0"/>
                </a:cubicBezTo>
                <a:close/>
              </a:path>
            </a:pathLst>
          </a:custGeom>
          <a:solidFill>
            <a:srgbClr val="1A1A1A"/>
          </a:solidFill>
          <a:ln/>
        </p:spPr>
        <p:txBody>
          <a:bodyPr/>
          <a:p/>
        </p:txBody>
      </p:sp>
      <p:sp>
        <p:nvSpPr>
          <p:cNvPr id="536" name=""/>
          <p:cNvSpPr/>
          <p:nvPr/>
        </p:nvSpPr>
        <p:spPr>
          <a:xfrm rot="0" flipH="0" flipV="0">
            <a:off x="1428750" y="2562225"/>
            <a:ext cx="533400" cy="114300"/>
          </a:xfrm>
          <a:prstGeom prst="roundRect">
            <a:avLst>
              <a:gd name="adj" fmla="val 16667"/>
            </a:avLst>
          </a:prstGeom>
          <a:solidFill>
            <a:srgbClr val="F97316"/>
          </a:solidFill>
          <a:ln/>
        </p:spPr>
        <p:txBody>
          <a:bodyPr/>
          <a:p/>
        </p:txBody>
      </p:sp>
      <p:sp>
        <p:nvSpPr>
          <p:cNvPr id="537" name=""/>
          <p:cNvSpPr/>
          <p:nvPr/>
        </p:nvSpPr>
        <p:spPr>
          <a:xfrm rot="0" flipH="0" flipV="0">
            <a:off x="1695450" y="1571625"/>
            <a:ext cx="533400" cy="419100"/>
          </a:xfrm>
          <a:custGeom>
            <a:pathLst>
              <a:path w="56" h="44">
                <a:moveTo>
                  <a:pt x="0" y="0"/>
                </a:moveTo>
                <a:lnTo>
                  <a:pt x="28" y="44"/>
                </a:lnTo>
                <a:lnTo>
                  <a:pt x="28" y="44"/>
                </a:lnTo>
                <a:lnTo>
                  <a:pt x="0" y="44"/>
                </a:lnTo>
                <a:close/>
              </a:path>
            </a:pathLst>
          </a:custGeom>
          <a:solidFill>
            <a:srgbClr val="FFFFFF">
              <a:alpha val="0"/>
            </a:srgbClr>
          </a:solidFill>
          <a:ln/>
        </p:spPr>
        <p:txBody>
          <a:bodyPr/>
          <a:p/>
        </p:txBody>
      </p:sp>
      <p:sp>
        <p:nvSpPr>
          <p:cNvPr id="538" name=""/>
          <p:cNvSpPr/>
          <p:nvPr/>
        </p:nvSpPr>
        <p:spPr>
          <a:xfrm rot="0" flipH="0" flipV="0">
            <a:off x="1695450" y="1571625"/>
            <a:ext cx="533400" cy="419100"/>
          </a:xfrm>
          <a:custGeom>
            <a:pathLst>
              <a:path w="56" h="44">
                <a:moveTo>
                  <a:pt x="28" y="44"/>
                </a:moveTo>
                <a:lnTo>
                  <a:pt x="56" y="0"/>
                </a:lnTo>
                <a:lnTo>
                  <a:pt x="56" y="44"/>
                </a:lnTo>
                <a:lnTo>
                  <a:pt x="28" y="44"/>
                </a:lnTo>
                <a:close/>
              </a:path>
            </a:pathLst>
          </a:custGeom>
          <a:solidFill>
            <a:srgbClr val="FFFFFF">
              <a:alpha val="0"/>
            </a:srgbClr>
          </a:solidFill>
          <a:ln/>
        </p:spPr>
        <p:txBody>
          <a:bodyPr/>
          <a:p/>
        </p:txBody>
      </p:sp>
      <p:sp>
        <p:nvSpPr>
          <p:cNvPr id="539" name=""/>
          <p:cNvSpPr/>
          <p:nvPr/>
        </p:nvSpPr>
        <p:spPr>
          <a:xfrm rot="0" flipH="0" flipV="0">
            <a:off x="1695450" y="1571625"/>
            <a:ext cx="533400" cy="419100"/>
          </a:xfrm>
          <a:custGeom>
            <a:pathLst>
              <a:path w="56" h="44">
                <a:moveTo>
                  <a:pt x="0" y="0"/>
                </a:moveTo>
                <a:lnTo>
                  <a:pt x="56" y="0"/>
                </a:lnTo>
                <a:lnTo>
                  <a:pt x="28" y="44"/>
                </a:lnTo>
                <a:lnTo>
                  <a:pt x="28" y="44"/>
                </a:lnTo>
                <a:close/>
              </a:path>
            </a:pathLst>
          </a:custGeom>
          <a:solidFill>
            <a:srgbClr val="F97316">
              <a:alpha val="85000"/>
            </a:srgbClr>
          </a:solidFill>
          <a:ln/>
        </p:spPr>
        <p:txBody>
          <a:bodyPr/>
          <a:p/>
        </p:txBody>
      </p:sp>
      <p:sp>
        <p:nvSpPr>
          <p:cNvPr id="540" name=""/>
          <p:cNvSpPr/>
          <p:nvPr/>
        </p:nvSpPr>
        <p:spPr>
          <a:xfrm rot="0" flipH="0" flipV="0">
            <a:off x="1695450" y="2143125"/>
            <a:ext cx="533400" cy="419100"/>
          </a:xfrm>
          <a:custGeom>
            <a:pathLst>
              <a:path w="56" h="44">
                <a:moveTo>
                  <a:pt x="0" y="0"/>
                </a:moveTo>
                <a:lnTo>
                  <a:pt x="28" y="0"/>
                </a:lnTo>
                <a:lnTo>
                  <a:pt x="28" y="0"/>
                </a:lnTo>
                <a:lnTo>
                  <a:pt x="0" y="44"/>
                </a:lnTo>
                <a:close/>
              </a:path>
            </a:pathLst>
          </a:custGeom>
          <a:solidFill>
            <a:srgbClr val="FFFFFF">
              <a:alpha val="0"/>
            </a:srgbClr>
          </a:solidFill>
          <a:ln/>
        </p:spPr>
        <p:txBody>
          <a:bodyPr/>
          <a:p/>
        </p:txBody>
      </p:sp>
      <p:sp>
        <p:nvSpPr>
          <p:cNvPr id="541" name=""/>
          <p:cNvSpPr/>
          <p:nvPr/>
        </p:nvSpPr>
        <p:spPr>
          <a:xfrm rot="0" flipH="0" flipV="0">
            <a:off x="1695450" y="2143125"/>
            <a:ext cx="533400" cy="419100"/>
          </a:xfrm>
          <a:custGeom>
            <a:pathLst>
              <a:path w="56" h="44">
                <a:moveTo>
                  <a:pt x="28" y="0"/>
                </a:moveTo>
                <a:lnTo>
                  <a:pt x="56" y="0"/>
                </a:lnTo>
                <a:lnTo>
                  <a:pt x="56" y="44"/>
                </a:lnTo>
                <a:lnTo>
                  <a:pt x="28" y="0"/>
                </a:lnTo>
                <a:close/>
              </a:path>
            </a:pathLst>
          </a:custGeom>
          <a:solidFill>
            <a:srgbClr val="FFFFFF">
              <a:alpha val="0"/>
            </a:srgbClr>
          </a:solidFill>
          <a:ln/>
        </p:spPr>
        <p:txBody>
          <a:bodyPr/>
          <a:p/>
        </p:txBody>
      </p:sp>
      <p:sp>
        <p:nvSpPr>
          <p:cNvPr id="542" name=""/>
          <p:cNvSpPr/>
          <p:nvPr/>
        </p:nvSpPr>
        <p:spPr>
          <a:xfrm rot="0" flipH="0" flipV="0">
            <a:off x="1695450" y="2143125"/>
            <a:ext cx="533400" cy="419100"/>
          </a:xfrm>
          <a:custGeom>
            <a:pathLst>
              <a:path w="56" h="44">
                <a:moveTo>
                  <a:pt x="28" y="0"/>
                </a:moveTo>
                <a:lnTo>
                  <a:pt x="28" y="0"/>
                </a:lnTo>
                <a:lnTo>
                  <a:pt x="56" y="44"/>
                </a:lnTo>
                <a:lnTo>
                  <a:pt x="0" y="44"/>
                </a:lnTo>
                <a:close/>
              </a:path>
            </a:pathLst>
          </a:custGeom>
          <a:solidFill>
            <a:srgbClr val="F97316">
              <a:alpha val="85000"/>
            </a:srgbClr>
          </a:solidFill>
          <a:ln/>
        </p:spPr>
        <p:txBody>
          <a:bodyPr/>
          <a:p/>
        </p:txBody>
      </p:sp>
      <p:sp>
        <p:nvSpPr>
          <p:cNvPr id="543" name=""/>
          <p:cNvSpPr/>
          <p:nvPr/>
        </p:nvSpPr>
        <p:spPr>
          <a:xfrm rot="0" flipH="0" flipV="0">
            <a:off x="2114550" y="1457325"/>
            <a:ext cx="1219200" cy="1219200"/>
          </a:xfrm>
          <a:custGeom>
            <a:pathLst>
              <a:path w="128" h="128">
                <a:moveTo>
                  <a:pt x="64" y="0"/>
                </a:moveTo>
                <a:lnTo>
                  <a:pt x="64" y="0"/>
                </a:lnTo>
                <a:cubicBezTo>
                  <a:pt x="99" y="0"/>
                  <a:pt x="128" y="29"/>
                  <a:pt x="128" y="64"/>
                </a:cubicBezTo>
                <a:lnTo>
                  <a:pt x="128" y="64"/>
                </a:lnTo>
                <a:cubicBezTo>
                  <a:pt x="128" y="99"/>
                  <a:pt x="99" y="128"/>
                  <a:pt x="64" y="128"/>
                </a:cubicBezTo>
                <a:lnTo>
                  <a:pt x="64" y="128"/>
                </a:lnTo>
                <a:cubicBezTo>
                  <a:pt x="29" y="128"/>
                  <a:pt x="0" y="99"/>
                  <a:pt x="0" y="64"/>
                </a:cubicBezTo>
                <a:lnTo>
                  <a:pt x="0" y="64"/>
                </a:lnTo>
                <a:cubicBezTo>
                  <a:pt x="0" y="29"/>
                  <a:pt x="29" y="0"/>
                  <a:pt x="64" y="0"/>
                </a:cubicBezTo>
                <a:close/>
              </a:path>
            </a:pathLst>
          </a:custGeom>
          <a:solidFill>
            <a:srgbClr val="FFFFFF"/>
          </a:solidFill>
          <a:ln w="38100">
            <a:solidFill>
              <a:srgbClr val="EC4899"/>
            </a:solidFill>
            <a:prstDash val="solid"/>
          </a:ln>
        </p:spPr>
        <p:txBody>
          <a:bodyPr/>
          <a:p/>
        </p:txBody>
      </p:sp>
      <p:sp>
        <p:nvSpPr>
          <p:cNvPr id="544" name="" descr="{&quot;isTemplate&quot;:true,&quot;type&quot;:&quot;text&quot;}"/>
          <p:cNvSpPr txBox="1"/>
          <p:nvPr/>
        </p:nvSpPr>
        <p:spPr>
          <a:xfrm rot="0" flipH="0" flipV="0">
            <a:off x="2647950" y="1685925"/>
            <a:ext cx="104775" cy="161925"/>
          </a:xfrm>
          <a:prstGeom prst="rect"/>
        </p:spPr>
        <p:txBody>
          <a:bodyPr wrap="none" lIns="0" tIns="0" rIns="0" bIns="0"/>
          <a:p>
            <a:pPr>
              <a:lnSpc>
                <a:spcPct val="100000"/>
              </a:lnSpc>
            </a:pPr>
            <a:r>
              <a:rPr lang="en-US" sz="1050" b="1">
                <a:solidFill>
                  <a:srgbClr val="EC4899"/>
                </a:solidFill>
                <a:latin typeface="Helvetica Neue"/>
                <a:ea typeface="Helvetica Neue"/>
              </a:rPr>
              <a:t>N</a:t>
            </a:r>
            <a:endParaRPr/>
          </a:p>
        </p:txBody>
      </p:sp>
      <p:sp>
        <p:nvSpPr>
          <p:cNvPr id="545" name=""/>
          <p:cNvSpPr/>
          <p:nvPr/>
        </p:nvSpPr>
        <p:spPr>
          <a:xfrm rot="0" flipH="0" flipV="0">
            <a:off x="2686050" y="1838325"/>
            <a:ext cx="152400" cy="266700"/>
          </a:xfrm>
          <a:custGeom>
            <a:pathLst>
              <a:path w="16" h="28">
                <a:moveTo>
                  <a:pt x="0" y="0"/>
                </a:moveTo>
                <a:lnTo>
                  <a:pt x="8" y="0"/>
                </a:lnTo>
                <a:lnTo>
                  <a:pt x="8" y="0"/>
                </a:lnTo>
                <a:lnTo>
                  <a:pt x="0" y="28"/>
                </a:lnTo>
                <a:close/>
              </a:path>
            </a:pathLst>
          </a:custGeom>
          <a:solidFill>
            <a:srgbClr val="FFFFFF">
              <a:alpha val="0"/>
            </a:srgbClr>
          </a:solidFill>
          <a:ln/>
        </p:spPr>
        <p:txBody>
          <a:bodyPr/>
          <a:p/>
        </p:txBody>
      </p:sp>
      <p:sp>
        <p:nvSpPr>
          <p:cNvPr id="546" name=""/>
          <p:cNvSpPr/>
          <p:nvPr/>
        </p:nvSpPr>
        <p:spPr>
          <a:xfrm rot="0" flipH="0" flipV="0">
            <a:off x="2686050" y="1838325"/>
            <a:ext cx="152400" cy="266700"/>
          </a:xfrm>
          <a:custGeom>
            <a:pathLst>
              <a:path w="16" h="28">
                <a:moveTo>
                  <a:pt x="8" y="0"/>
                </a:moveTo>
                <a:lnTo>
                  <a:pt x="16" y="0"/>
                </a:lnTo>
                <a:lnTo>
                  <a:pt x="16" y="28"/>
                </a:lnTo>
                <a:lnTo>
                  <a:pt x="8" y="0"/>
                </a:lnTo>
                <a:close/>
              </a:path>
            </a:pathLst>
          </a:custGeom>
          <a:solidFill>
            <a:srgbClr val="FFFFFF">
              <a:alpha val="0"/>
            </a:srgbClr>
          </a:solidFill>
          <a:ln/>
        </p:spPr>
        <p:txBody>
          <a:bodyPr/>
          <a:p/>
        </p:txBody>
      </p:sp>
      <p:sp>
        <p:nvSpPr>
          <p:cNvPr id="547" name=""/>
          <p:cNvSpPr/>
          <p:nvPr/>
        </p:nvSpPr>
        <p:spPr>
          <a:xfrm rot="0" flipH="0" flipV="0">
            <a:off x="2686050" y="1838325"/>
            <a:ext cx="152400" cy="266700"/>
          </a:xfrm>
          <a:custGeom>
            <a:pathLst>
              <a:path w="16" h="28">
                <a:moveTo>
                  <a:pt x="8" y="0"/>
                </a:moveTo>
                <a:lnTo>
                  <a:pt x="8" y="0"/>
                </a:lnTo>
                <a:lnTo>
                  <a:pt x="16" y="28"/>
                </a:lnTo>
                <a:lnTo>
                  <a:pt x="0" y="28"/>
                </a:lnTo>
                <a:close/>
              </a:path>
            </a:pathLst>
          </a:custGeom>
          <a:solidFill>
            <a:srgbClr val="EC4899"/>
          </a:solidFill>
          <a:ln/>
        </p:spPr>
        <p:txBody>
          <a:bodyPr/>
          <a:p/>
        </p:txBody>
      </p:sp>
      <p:sp>
        <p:nvSpPr>
          <p:cNvPr id="548" name=""/>
          <p:cNvSpPr/>
          <p:nvPr/>
        </p:nvSpPr>
        <p:spPr>
          <a:xfrm rot="0" flipH="0" flipV="0">
            <a:off x="2686050" y="2105025"/>
            <a:ext cx="152400" cy="266700"/>
          </a:xfrm>
          <a:custGeom>
            <a:pathLst>
              <a:path w="16" h="28">
                <a:moveTo>
                  <a:pt x="0" y="0"/>
                </a:moveTo>
                <a:lnTo>
                  <a:pt x="8" y="28"/>
                </a:lnTo>
                <a:lnTo>
                  <a:pt x="8" y="28"/>
                </a:lnTo>
                <a:lnTo>
                  <a:pt x="0" y="28"/>
                </a:lnTo>
                <a:close/>
              </a:path>
            </a:pathLst>
          </a:custGeom>
          <a:solidFill>
            <a:srgbClr val="FFFFFF">
              <a:alpha val="0"/>
            </a:srgbClr>
          </a:solidFill>
          <a:ln/>
        </p:spPr>
        <p:txBody>
          <a:bodyPr/>
          <a:p/>
        </p:txBody>
      </p:sp>
      <p:sp>
        <p:nvSpPr>
          <p:cNvPr id="549" name=""/>
          <p:cNvSpPr/>
          <p:nvPr/>
        </p:nvSpPr>
        <p:spPr>
          <a:xfrm rot="0" flipH="0" flipV="0">
            <a:off x="2686050" y="2105025"/>
            <a:ext cx="152400" cy="266700"/>
          </a:xfrm>
          <a:custGeom>
            <a:pathLst>
              <a:path w="16" h="28">
                <a:moveTo>
                  <a:pt x="8" y="28"/>
                </a:moveTo>
                <a:lnTo>
                  <a:pt x="16" y="0"/>
                </a:lnTo>
                <a:lnTo>
                  <a:pt x="16" y="28"/>
                </a:lnTo>
                <a:lnTo>
                  <a:pt x="8" y="28"/>
                </a:lnTo>
                <a:close/>
              </a:path>
            </a:pathLst>
          </a:custGeom>
          <a:solidFill>
            <a:srgbClr val="FFFFFF">
              <a:alpha val="0"/>
            </a:srgbClr>
          </a:solidFill>
          <a:ln/>
        </p:spPr>
        <p:txBody>
          <a:bodyPr/>
          <a:p/>
        </p:txBody>
      </p:sp>
      <p:sp>
        <p:nvSpPr>
          <p:cNvPr id="550" name=""/>
          <p:cNvSpPr/>
          <p:nvPr/>
        </p:nvSpPr>
        <p:spPr>
          <a:xfrm rot="0" flipH="0" flipV="0">
            <a:off x="2686050" y="2105025"/>
            <a:ext cx="152400" cy="266700"/>
          </a:xfrm>
          <a:custGeom>
            <a:pathLst>
              <a:path w="16" h="28">
                <a:moveTo>
                  <a:pt x="0" y="0"/>
                </a:moveTo>
                <a:lnTo>
                  <a:pt x="16" y="0"/>
                </a:lnTo>
                <a:lnTo>
                  <a:pt x="8" y="28"/>
                </a:lnTo>
                <a:lnTo>
                  <a:pt x="8" y="28"/>
                </a:lnTo>
                <a:close/>
              </a:path>
            </a:pathLst>
          </a:custGeom>
          <a:solidFill>
            <a:srgbClr val="EC4899">
              <a:alpha val="40000"/>
            </a:srgbClr>
          </a:solidFill>
          <a:ln/>
        </p:spPr>
        <p:txBody>
          <a:bodyPr/>
          <a:p/>
        </p:txBody>
      </p:sp>
      <p:sp>
        <p:nvSpPr>
          <p:cNvPr id="551" name=""/>
          <p:cNvSpPr/>
          <p:nvPr/>
        </p:nvSpPr>
        <p:spPr>
          <a:xfrm rot="0" flipH="0" flipV="0">
            <a:off x="2686050" y="2028825"/>
            <a:ext cx="76200" cy="76200"/>
          </a:xfrm>
          <a:custGeom>
            <a:pathLst>
              <a:path w="8" h="8">
                <a:moveTo>
                  <a:pt x="4" y="0"/>
                </a:moveTo>
                <a:lnTo>
                  <a:pt x="4" y="0"/>
                </a:lnTo>
                <a:cubicBezTo>
                  <a:pt x="6" y="0"/>
                  <a:pt x="8" y="2"/>
                  <a:pt x="8" y="4"/>
                </a:cubicBezTo>
                <a:lnTo>
                  <a:pt x="8" y="4"/>
                </a:lnTo>
                <a:cubicBezTo>
                  <a:pt x="8" y="6"/>
                  <a:pt x="6" y="8"/>
                  <a:pt x="4" y="8"/>
                </a:cubicBezTo>
                <a:lnTo>
                  <a:pt x="4" y="8"/>
                </a:lnTo>
                <a:cubicBezTo>
                  <a:pt x="2" y="8"/>
                  <a:pt x="0" y="6"/>
                  <a:pt x="0" y="4"/>
                </a:cubicBezTo>
                <a:lnTo>
                  <a:pt x="0" y="4"/>
                </a:lnTo>
                <a:cubicBezTo>
                  <a:pt x="0" y="2"/>
                  <a:pt x="2" y="0"/>
                  <a:pt x="4" y="0"/>
                </a:cubicBezTo>
                <a:close/>
              </a:path>
            </a:pathLst>
          </a:custGeom>
          <a:solidFill>
            <a:srgbClr val="1A1A1A"/>
          </a:solidFill>
          <a:ln/>
        </p:spPr>
        <p:txBody>
          <a:bodyPr/>
          <a:p/>
        </p:txBody>
      </p:sp>
      <p:sp>
        <p:nvSpPr>
          <p:cNvPr id="552" name=""/>
          <p:cNvSpPr/>
          <p:nvPr/>
        </p:nvSpPr>
        <p:spPr>
          <a:xfrm rot="0" flipH="0" flipV="0">
            <a:off x="0" y="6324600"/>
            <a:ext cx="12192000" cy="533400"/>
          </a:xfrm>
          <a:custGeom>
            <a:pathLst>
              <a:path w="1280" h="56">
                <a:moveTo>
                  <a:pt x="0" y="0"/>
                </a:moveTo>
                <a:lnTo>
                  <a:pt x="1280" y="0"/>
                </a:lnTo>
                <a:lnTo>
                  <a:pt x="1280" y="1"/>
                </a:lnTo>
                <a:lnTo>
                  <a:pt x="0" y="1"/>
                </a:lnTo>
                <a:close/>
              </a:path>
            </a:pathLst>
          </a:custGeom>
          <a:solidFill>
            <a:srgbClr val="1A1A1A">
              <a:alpha val="6000"/>
            </a:srgbClr>
          </a:solidFill>
          <a:ln/>
        </p:spPr>
        <p:txBody>
          <a:bodyPr/>
          <a:p/>
        </p:txBody>
      </p:sp>
      <p:sp>
        <p:nvSpPr>
          <p:cNvPr id="553" name="" descr="{&quot;isTemplate&quot;:true,&quot;type&quot;:&quot;text&quot;}"/>
          <p:cNvSpPr txBox="1"/>
          <p:nvPr/>
        </p:nvSpPr>
        <p:spPr>
          <a:xfrm rot="0" flipH="0" flipV="0">
            <a:off x="571500" y="6524625"/>
            <a:ext cx="1485900" cy="152400"/>
          </a:xfrm>
          <a:prstGeom prst="rect"/>
        </p:spPr>
        <p:txBody>
          <a:bodyPr wrap="none" lIns="0" tIns="0" rIns="0" bIns="0"/>
          <a:p>
            <a:pPr>
              <a:lnSpc>
                <a:spcPct val="100000"/>
              </a:lnSpc>
            </a:pPr>
            <a:r>
              <a:rPr lang="zh-CN" sz="975">
                <a:solidFill>
                  <a:srgbClr val="1A1A1A">
                    <a:alpha val="45000"/>
                  </a:srgbClr>
                </a:solidFill>
                <a:latin typeface="PingFang SC"/>
                <a:ea typeface="PingFang SC"/>
              </a:rPr>
              <a:t>四级英语翻译常用句式学习</a:t>
            </a:r>
            <a:endParaRPr/>
          </a:p>
        </p:txBody>
      </p:sp>
      <p:sp>
        <p:nvSpPr>
          <p:cNvPr id="554" name="" descr="{&quot;isTemplate&quot;:true,&quot;type&quot;:&quot;text&quot;}"/>
          <p:cNvSpPr txBox="1"/>
          <p:nvPr/>
        </p:nvSpPr>
        <p:spPr>
          <a:xfrm rot="0" flipH="0" flipV="0">
            <a:off x="11239500" y="6524625"/>
            <a:ext cx="381000" cy="152400"/>
          </a:xfrm>
          <a:prstGeom prst="rect"/>
        </p:spPr>
        <p:txBody>
          <a:bodyPr wrap="none" lIns="0" tIns="0" rIns="0" bIns="0"/>
          <a:p>
            <a:pPr>
              <a:lnSpc>
                <a:spcPct val="100000"/>
              </a:lnSpc>
            </a:pPr>
            <a:r>
              <a:rPr lang="en-US" sz="975">
                <a:solidFill>
                  <a:srgbClr val="1A1A1A">
                    <a:alpha val="45000"/>
                  </a:srgbClr>
                </a:solidFill>
                <a:latin typeface="Helvetica Neue"/>
                <a:ea typeface="Helvetica Neue"/>
              </a:rPr>
              <a:t>04 / 17</a:t>
            </a:r>
            <a:endParaRPr/>
          </a:p>
        </p:txBody>
      </p:sp>
    </p:spTree>
  </p:cSld>
</p:sld>
</file>

<file path=ppt/slides/slide5.xml><?xml version="1.0" encoding="utf-8"?>
<p:sld xmlns:p="http://schemas.openxmlformats.org/presentationml/2006/main" xmlns:a="http://schemas.openxmlformats.org/drawingml/2006/main">
  <p:cSld>
    <p:spTree>
      <p:nvGrpSpPr>
        <p:cNvPr id="555" name="" descr="&lt;Slide&gt;&#13;&#10;    &lt;Box style={{&#13;&#10;        width: '1280px', height: '720px',&#13;&#10;        background: '#FAF7F2',&#13;&#10;        padding: '24px 60px',&#13;&#10;        position: 'relative',&#13;&#10;    }}&gt;&#13;&#10;        {/* A 标题块 */}&#13;&#10;        &lt;Box style={{&#13;&#10;            display: 'flex', flexDirection: 'row', alignItems: 'center', gap: 14,&#13;&#10;            marginBottom: 6,&#13;&#10;        }}&gt;&#13;&#10;            &lt;Box style={{ width: 6, height: 32, background: '#F97316', borderRadius: 3 }} /&gt;&#13;&#10;            &lt;Text style={{&#13;&#10;                fontFamily: 'PingFang SC, Microsoft YaHei, sans-serif',&#13;&#10;                fontSize: 32, color: '#1A1A1A', fontWeight: 'bold',&#13;&#10;            }}&gt;&#13;&#10;                数量与倍数表达&#13;&#10;            &lt;/Text&gt;&#13;&#10;            &lt;Text style={{&#13;&#10;                fontFamily: 'Helvetica Neue, Arial, sans-serif',&#13;&#10;                fontSize: 14, color: '#F97316', fontWeight: 600,&#13;&#10;                letterSpacing: 2, marginLeft: 8,&#13;&#10;            }}&gt;&#13;&#10;                QUANTITY &amp; RATIO&#13;&#10;            &lt;/Text&gt;&#13;&#10;        &lt;/Box&gt;&#13;&#10;        &lt;Text style={{&#13;&#10;            fontFamily: 'PingFang SC, Microsoft YaHei, sans-serif',&#13;&#10;            fontSize: 16, color: 'rgba(26,26,26,0.55)', marginBottom: 16,&#13;&#10;        }}&gt;&#13;&#10;            描述规模/比例/倍数时，直接套用这 5 个句式 —— 阅卷最易拿分的小项&#13;&#10;        &lt;/Text&gt;&#13;&#10;&#13;&#10;        {/* B 主区：左 60% 句式卡 / 右 40% 装饰 + 提示 */}&#13;&#10;        &lt;Box style={{&#13;&#10;            display: 'flex', flexDirection: 'row', gap: 32, marginTop: 4,&#13;&#10;        }}&gt;&#13;&#10;            {/* 左侧 5 句式 */}&#13;&#10;            &lt;Box style={{&#13;&#10;                flex: 1.5, display: 'flex', flexDirection: 'column', gap: 12,&#13;&#10;            }}&gt;&#13;&#10;                {[&#13;&#10;                    {&#13;&#10;                        en: 'a large amount of + 不可数名词',&#13;&#10;                        zh: '大量的 ……',&#13;&#10;                        tip: '修饰不可数，a large number of 修饰可数',&#13;&#10;                    },&#13;&#10;                    {&#13;&#10;                        en: 'The number of ... has dramatically increased in recent years.',&#13;&#10;                        zh: '近年来 …… 的数量大幅增长',&#13;&#10;                        tip: 'drastically / sharply / steadily 可替换',&#13;&#10;                    },&#13;&#10;                    {&#13;&#10;                        en: '倍数词 + as + adj./adv. + as',&#13;&#10;                        zh: '是 …… 的多少倍',&#13;&#10;                        tip: 'twice / three times / four times ... as ... as',&#13;&#10;                    },&#13;&#10;                    {&#13;&#10;                        en: 'one of the + adj./adv. 最高级 + 复数名词',&#13;&#10;                        zh: '最 …… 之一',&#13;&#10;                        tip: 'one of the most famous / important / popular ...',&#13;&#10;                    },&#13;&#10;                    {&#13;&#10;                        en: '... account(s) for a significant proportion of ...',&#13;&#10;                        zh: '…… 占相当大的比例',&#13;&#10;                        tip: '常用于数据描述段尾',&#13;&#10;                    },&#13;&#10;                ].map((s, i) =&gt; (&#13;&#10;                    &lt;Box key={i} style={{&#13;&#10;                        padding: '12px 18px',&#13;&#10;                        background: '#FFFFFF',&#13;&#10;                        border: '1px solid rgba(26,26,26,0.08)',&#13;&#10;                        borderLeft: '4px solid #EC4899',&#13;&#10;                        borderRadius: 8,&#13;&#10;                        display: 'flex', flexDirection: 'row', alignItems: 'center', gap: 16,&#13;&#10;                    }}&gt;&#13;&#10;                        &lt;Text style={{&#13;&#10;                            fontFamily: 'Helvetica Neue, Arial, sans-serif',&#13;&#10;                            fontSize: 12, color: 'rgba(26,26,26,0.4)', fontWeight: 'bold',&#13;&#10;                            minWidth: 20,&#13;&#10;                        }}&gt;&#13;&#10;                            0{i+1}&#13;&#10;                        &lt;/Text&gt;&#13;&#10;                        &lt;Box style={{ flex: 1, display: 'flex', flexDirection: 'column', gap: 4 }}&gt;&#13;&#10;                            &lt;Text style={{&#13;&#10;                                fontFamily: 'Helvetica Neue, Arial, sans-serif',&#13;&#10;                                fontSize: 18, color: '#1A1A1A', fontWeight: 'bold', lineHeight: 1.3,&#13;&#10;                            }}&gt;&#13;&#10;                                {s.en}&#13;&#10;                            &lt;/Text&gt;&#13;&#10;                            &lt;Text style={{&#13;&#10;                                fontFamily: 'PingFang SC, Microsoft YaHei, sans-serif',&#13;&#10;                                fontSize: 15, color: 'rgba(26,26,26,0.7)', lineHeight: 1.4,&#13;&#10;                            }}&gt;&#13;&#10;                                {s.zh}&#13;&#10;                                &lt;span style={{ color: 'rgba(26,26,26,0.45)', marginLeft: 12, fontSize: 13 }}&gt;&#13;&#10;                                    · {s.tip}&#13;&#10;                                &lt;/span&gt;&#13;&#10;                            &lt;/Text&gt;&#13;&#10;                        &lt;/Box&gt;&#13;&#10;                    &lt;/Box&gt;&#13;&#10;                ))}&#13;&#10;            &lt;/Box&gt;&#13;&#10;&#13;&#10;            {/* 右侧 40% 装饰区 */}&#13;&#10;            &lt;Box style={{&#13;&#10;                flex: 1, display: 'flex', flexDirection: 'column', gap: 16,&#13;&#10;            }}&gt;&#13;&#10;                {/* 柱状图 SVG */}&#13;&#10;                &lt;Box style={{&#13;&#10;                    width: '100%', padding: 20,&#13;&#10;                    background: '#FFFFFF',&#13;&#10;                    border: '1px solid rgba(26,26,26,0.08)',&#13;&#10;                    borderRadius: 12,&#13;&#10;                }}&gt;&#13;&#10;                    &lt;Text style={{&#13;&#10;                        fontFamily: 'PingFang SC, Microsoft YaHei, sans-serif',&#13;&#10;                        fontSize: 14, color: '#1A1A1A', fontWeight: 'bold', marginBottom: 12,&#13;&#10;                    }}&gt;&#13;&#10;                        近 5 年真题复现率&#13;&#10;                    &lt;/Text&gt;&#13;&#10;                    &lt;Box style={{&#13;&#10;                        display: 'flex', flexDirection: 'row', alignItems: 'flex-end',&#13;&#10;                        gap: 14, height: 160, paddingLeft: 4,&#13;&#10;                    }}&gt;&#13;&#10;                        {[&#13;&#10;                            { label: 'a large\namount of', h: 110, color: '#F97316' },&#13;&#10;                            { label: 'the number of\nhas increased', h: 140, color: '#EC4899' },&#13;&#10;                            { label: '倍+as+adj+as', h: 95, color: '#F97316' },&#13;&#10;                            { label: 'one of the\n最高级', h: 75, color: '#EC4899' },&#13;&#10;                            { label: 'account for', h: 60, color: '#F97316' },&#13;&#10;                        ].map((bar, i) =&gt; (&#13;&#10;                            &lt;Box key={i} style={{&#13;&#10;                                flex: 1, display: 'flex', flexDirection: 'column',&#13;&#10;                                alignItems: 'center', gap: 6, height: '100%',&#13;&#10;                            }}&gt;&#13;&#10;                                &lt;Box style={{ flex: 1, width: '100%', display: 'flex', alignItems: 'flex-end' }}&gt;&#13;&#10;                                    &lt;Box style={{&#13;&#10;                                        width: '70%', height: bar.h,&#13;&#10;                                        background: bar.color, borderRadius: '4px 4px 0 0',&#13;&#10;                                        marginLeft: '15%',&#13;&#10;                                    }} /&gt;&#13;&#10;                                &lt;/Box&gt;&#13;&#10;                                &lt;Text style={{&#13;&#10;                                    fontFamily: 'PingFang SC, Microsoft YaHei, sans-serif',&#13;&#10;                                    fontSize: 10, color: 'rgba(26,26,26,0.6)',&#13;&#10;                                    textAlign: 'center', lineHeight: 1.2,&#13;&#10;                                    whiteSpace: 'pre-line',&#13;&#10;                                }}&gt;&#13;&#10;                                    {bar.label}&#13;&#10;                                &lt;/Text&gt;&#13;&#10;                            &lt;/Box&gt;&#13;&#10;                        ))}&#13;&#10;                    &lt;/Box&gt;&#13;&#10;                    &lt;Text style={{&#13;&#10;                        fontFamily: 'PingFang SC, Microsoft YaHei, sans-serif',&#13;&#10;                        fontSize: 11, color: 'rgba(26,26,26,0.4)', marginTop: 8,&#13;&#10;                        textAlign: 'center',&#13;&#10;                    }}&gt;&#13;&#10;                        数据来源：近 5 年 CET-4 翻译真题抽样统计（相对值）&#13;&#10;                    &lt;/Text&gt;&#13;&#10;                &lt;/Box&gt;&#13;&#10;&#13;&#10;                {/* 提示卡 */}&#13;&#10;                &lt;Box style={{&#13;&#10;                    padding: 16,&#13;&#10;                    background: 'rgba(249,115,22,0.10)',&#13;&#10;                    borderLeft: '4px solid #F97316',&#13;&#10;                    borderRadius: 8,&#13;&#10;                }}&gt;&#13;&#10;                    &lt;Text style={{&#13;&#10;                        fontFamily: 'PingFang SC, Microsoft YaHei, sans-serif',&#13;&#10;                        fontSize: 14, color: '#F97316', fontWeight: 'bold', marginBottom: 6,&#13;&#10;                    }}&gt;&#13;&#10;                        速记口诀&#13;&#10;                    &lt;/Text&gt;&#13;&#10;                    &lt;Text style={{&#13;&#10;                        fontFamily: 'PingFang SC, Microsoft YaHei, sans-serif',&#13;&#10;                        fontSize: 14, color: 'rgba(26,26,26,0.8)', lineHeight: 1.6,&#13;&#10;                    }}&gt;&#13;&#10;                        数量看主语：可数→ number of；不可数→ amount of；倍数一律 as ... as&#13;&#10;                    &lt;/Text&gt;&#13;&#10;                &lt;/Box&gt;&#13;&#10;            &lt;/Box&gt;&#13;&#10;        &lt;/Box&gt;&#13;&#10;&#13;&#10;        {/* C 页脚 */}&#13;&#10;        &lt;Box style={{&#13;&#10;            position: 'absolute', bottom: 0, left: 0, right: 0,&#13;&#10;            height: 56, padding: '0 60px',&#13;&#10;            display: 'flex', flexDirection: 'row', alignItems: 'center', justifyContent: 'space-between',&#13;&#10;            borderTop: '1px solid rgba(26,26,26,0.06)',&#13;&#10;        }}&gt;&#13;&#10;            &lt;Text style={{&#13;&#10;                fontFamily: 'PingFang SC, Microsoft YaHei, sans-serif',&#13;&#10;                fontSize: 13, color: 'rgba(26,26,26,0.45)',&#13;&#10;            }}&gt;&#13;&#10;                四级英语翻译常用句式学习&#13;&#10;            &lt;/Text&gt;&#13;&#10;            &lt;Text style={{&#13;&#10;                fontFamily: 'Helvetica Neue, Arial, sans-serif',&#13;&#10;                fontSize: 13, color: 'rgba(26,26,26,0.45)', fontWeight: 500,&#13;&#10;            }}&gt;&#13;&#10;                05 / 17&#13;&#10;            &lt;/Text&gt;&#13;&#10;        &lt;/Box&gt;&#13;&#10;    &lt;/Box&gt;&#13;&#10;&lt;/Slide&gt;"/>
        <p:cNvGrpSpPr/>
        <p:nvPr/>
      </p:nvGrpSpPr>
      <p:grpSpPr>
        <a:xfrm>
          <a:off x="0" y="0"/>
          <a:ext cx="0" cy="0"/>
          <a:chOff x="0" y="0"/>
          <a:chExt cx="0" cy="0"/>
        </a:xfrm>
      </p:grpSpPr>
      <p:sp>
        <p:nvSpPr>
          <p:cNvPr id="556" name=""/>
          <p:cNvSpPr/>
          <p:nvPr/>
        </p:nvSpPr>
        <p:spPr>
          <a:xfrm rot="0" flipH="0" flipV="0">
            <a:off x="0" y="0"/>
            <a:ext cx="12192000" cy="6858000"/>
          </a:xfrm>
          <a:prstGeom prst="rect">
            <a:avLst/>
          </a:prstGeom>
          <a:solidFill>
            <a:srgbClr val="FAF7F2"/>
          </a:solidFill>
          <a:ln/>
        </p:spPr>
        <p:txBody>
          <a:bodyPr/>
          <a:p/>
        </p:txBody>
      </p:sp>
      <p:sp>
        <p:nvSpPr>
          <p:cNvPr id="557" name=""/>
          <p:cNvSpPr/>
          <p:nvPr/>
        </p:nvSpPr>
        <p:spPr>
          <a:xfrm rot="0" flipH="0" flipV="0">
            <a:off x="571500" y="266700"/>
            <a:ext cx="57150" cy="304800"/>
          </a:xfrm>
          <a:prstGeom prst="roundRect">
            <a:avLst>
              <a:gd name="adj" fmla="val 50000"/>
            </a:avLst>
          </a:prstGeom>
          <a:solidFill>
            <a:srgbClr val="F97316"/>
          </a:solidFill>
          <a:ln/>
        </p:spPr>
        <p:txBody>
          <a:bodyPr/>
          <a:p/>
        </p:txBody>
      </p:sp>
      <p:sp>
        <p:nvSpPr>
          <p:cNvPr id="558" name="" descr="{&quot;isTemplate&quot;:true,&quot;type&quot;:&quot;text&quot;}"/>
          <p:cNvSpPr txBox="1"/>
          <p:nvPr/>
        </p:nvSpPr>
        <p:spPr>
          <a:xfrm rot="0" flipH="0" flipV="0">
            <a:off x="762000" y="228600"/>
            <a:ext cx="2133600" cy="371475"/>
          </a:xfrm>
          <a:prstGeom prst="rect"/>
        </p:spPr>
        <p:txBody>
          <a:bodyPr wrap="none" lIns="0" tIns="0" rIns="0" bIns="0"/>
          <a:p>
            <a:pPr>
              <a:lnSpc>
                <a:spcPct val="100000"/>
              </a:lnSpc>
            </a:pPr>
            <a:r>
              <a:rPr lang="zh-CN" sz="2400" b="1">
                <a:solidFill>
                  <a:srgbClr val="1A1A1A"/>
                </a:solidFill>
                <a:latin typeface="PingFang SC"/>
                <a:ea typeface="PingFang SC"/>
              </a:rPr>
              <a:t>数量与倍数表达</a:t>
            </a:r>
            <a:endParaRPr/>
          </a:p>
        </p:txBody>
      </p:sp>
      <p:sp>
        <p:nvSpPr>
          <p:cNvPr id="559" name="" descr="{&quot;isTemplate&quot;:true,&quot;type&quot;:&quot;text&quot;}"/>
          <p:cNvSpPr txBox="1"/>
          <p:nvPr/>
        </p:nvSpPr>
        <p:spPr>
          <a:xfrm rot="0" flipH="0" flipV="0">
            <a:off x="3105150" y="333375"/>
            <a:ext cx="1571625" cy="161925"/>
          </a:xfrm>
          <a:prstGeom prst="rect"/>
        </p:spPr>
        <p:txBody>
          <a:bodyPr wrap="none" lIns="0" tIns="0" rIns="0" bIns="0"/>
          <a:p>
            <a:pPr>
              <a:lnSpc>
                <a:spcPct val="100000"/>
              </a:lnSpc>
            </a:pPr>
            <a:r>
              <a:rPr lang="en-US" sz="1050" b="1" spc="150">
                <a:solidFill>
                  <a:srgbClr val="F97316"/>
                </a:solidFill>
                <a:latin typeface="Helvetica Neue"/>
                <a:ea typeface="Helvetica Neue"/>
              </a:rPr>
              <a:t>QUANTITY &amp; RATIO</a:t>
            </a:r>
            <a:endParaRPr/>
          </a:p>
        </p:txBody>
      </p:sp>
      <p:sp>
        <p:nvSpPr>
          <p:cNvPr id="560" name="" descr="{&quot;isTemplate&quot;:true,&quot;type&quot;:&quot;text&quot;}"/>
          <p:cNvSpPr txBox="1"/>
          <p:nvPr/>
        </p:nvSpPr>
        <p:spPr>
          <a:xfrm rot="0" flipH="0" flipV="0">
            <a:off x="571500" y="657225"/>
            <a:ext cx="11049000" cy="190500"/>
          </a:xfrm>
          <a:prstGeom prst="rect"/>
        </p:spPr>
        <p:txBody>
          <a:bodyPr wrap="none" lIns="0" tIns="0" rIns="0" bIns="0"/>
          <a:p>
            <a:pPr>
              <a:lnSpc>
                <a:spcPct val="100000"/>
              </a:lnSpc>
            </a:pPr>
            <a:r>
              <a:rPr lang="zh-CN" sz="1200">
                <a:solidFill>
                  <a:srgbClr val="1A1A1A">
                    <a:alpha val="55000"/>
                  </a:srgbClr>
                </a:solidFill>
                <a:latin typeface="PingFang SC"/>
                <a:ea typeface="PingFang SC"/>
              </a:rPr>
              <a:t>描述规模</a:t>
            </a:r>
            <a:r>
              <a:rPr lang="en-US" sz="1200">
                <a:solidFill>
                  <a:srgbClr val="1A1A1A">
                    <a:alpha val="55000"/>
                  </a:srgbClr>
                </a:solidFill>
                <a:latin typeface="PingFang SC"/>
                <a:ea typeface="PingFang SC"/>
              </a:rPr>
              <a:t>/</a:t>
            </a:r>
            <a:r>
              <a:rPr lang="zh-CN" sz="1200">
                <a:solidFill>
                  <a:srgbClr val="1A1A1A">
                    <a:alpha val="55000"/>
                  </a:srgbClr>
                </a:solidFill>
                <a:latin typeface="PingFang SC"/>
                <a:ea typeface="PingFang SC"/>
              </a:rPr>
              <a:t>比例</a:t>
            </a:r>
            <a:r>
              <a:rPr lang="en-US" sz="1200">
                <a:solidFill>
                  <a:srgbClr val="1A1A1A">
                    <a:alpha val="55000"/>
                  </a:srgbClr>
                </a:solidFill>
                <a:latin typeface="PingFang SC"/>
                <a:ea typeface="PingFang SC"/>
              </a:rPr>
              <a:t>/</a:t>
            </a:r>
            <a:r>
              <a:rPr lang="zh-CN" sz="1200">
                <a:solidFill>
                  <a:srgbClr val="1A1A1A">
                    <a:alpha val="55000"/>
                  </a:srgbClr>
                </a:solidFill>
                <a:latin typeface="PingFang SC"/>
                <a:ea typeface="PingFang SC"/>
              </a:rPr>
              <a:t>倍数时，直接套用这</a:t>
            </a:r>
            <a:r>
              <a:rPr lang="en-US" sz="1200">
                <a:solidFill>
                  <a:srgbClr val="1A1A1A">
                    <a:alpha val="55000"/>
                  </a:srgbClr>
                </a:solidFill>
                <a:latin typeface="PingFang SC"/>
                <a:ea typeface="PingFang SC"/>
              </a:rPr>
              <a:t> 5 </a:t>
            </a:r>
            <a:r>
              <a:rPr lang="zh-CN" sz="1200">
                <a:solidFill>
                  <a:srgbClr val="1A1A1A">
                    <a:alpha val="55000"/>
                  </a:srgbClr>
                </a:solidFill>
                <a:latin typeface="PingFang SC"/>
                <a:ea typeface="PingFang SC"/>
              </a:rPr>
              <a:t>个句式</a:t>
            </a:r>
            <a:r>
              <a:rPr lang="en-US" sz="1200">
                <a:solidFill>
                  <a:srgbClr val="1A1A1A">
                    <a:alpha val="55000"/>
                  </a:srgbClr>
                </a:solidFill>
                <a:latin typeface="PingFang SC"/>
                <a:ea typeface="PingFang SC"/>
              </a:rPr>
              <a:t> —— </a:t>
            </a:r>
            <a:r>
              <a:rPr lang="zh-CN" sz="1200">
                <a:solidFill>
                  <a:srgbClr val="1A1A1A">
                    <a:alpha val="55000"/>
                  </a:srgbClr>
                </a:solidFill>
                <a:latin typeface="PingFang SC"/>
                <a:ea typeface="PingFang SC"/>
              </a:rPr>
              <a:t>阅卷最易拿分的小项</a:t>
            </a:r>
            <a:endParaRPr/>
          </a:p>
        </p:txBody>
      </p:sp>
      <p:sp>
        <p:nvSpPr>
          <p:cNvPr id="561" name=""/>
          <p:cNvSpPr/>
          <p:nvPr/>
        </p:nvSpPr>
        <p:spPr>
          <a:xfrm rot="0" flipH="0" flipV="0">
            <a:off x="609600" y="1038225"/>
            <a:ext cx="6448425" cy="790575"/>
          </a:xfrm>
          <a:prstGeom prst="roundRect">
            <a:avLst>
              <a:gd name="adj" fmla="val 9639"/>
            </a:avLst>
          </a:prstGeom>
          <a:solidFill>
            <a:srgbClr val="FFFFFF"/>
          </a:solidFill>
          <a:ln/>
        </p:spPr>
        <p:txBody>
          <a:bodyPr/>
          <a:p/>
        </p:txBody>
      </p:sp>
      <p:sp>
        <p:nvSpPr>
          <p:cNvPr id="562" name=""/>
          <p:cNvSpPr/>
          <p:nvPr/>
        </p:nvSpPr>
        <p:spPr>
          <a:xfrm rot="0" flipH="0" flipV="0">
            <a:off x="609600" y="1038225"/>
            <a:ext cx="6448425" cy="790575"/>
          </a:xfrm>
          <a:custGeom>
            <a:pathLst>
              <a:path w="677" h="83">
                <a:moveTo>
                  <a:pt x="8" y="0"/>
                </a:moveTo>
                <a:cubicBezTo>
                  <a:pt x="6" y="0"/>
                  <a:pt x="4" y="2"/>
                  <a:pt x="4" y="4"/>
                </a:cubicBezTo>
                <a:lnTo>
                  <a:pt x="4" y="79"/>
                </a:lnTo>
                <a:cubicBezTo>
                  <a:pt x="4" y="81"/>
                  <a:pt x="5" y="83"/>
                  <a:pt x="7" y="83"/>
                </a:cubicBezTo>
                <a:cubicBezTo>
                  <a:pt x="3" y="83"/>
                  <a:pt x="0" y="79"/>
                  <a:pt x="0" y="75"/>
                </a:cubicBezTo>
                <a:lnTo>
                  <a:pt x="0" y="8"/>
                </a:lnTo>
                <a:cubicBezTo>
                  <a:pt x="0" y="4"/>
                  <a:pt x="3" y="0"/>
                  <a:pt x="8" y="0"/>
                </a:cubicBezTo>
                <a:close/>
              </a:path>
            </a:pathLst>
          </a:custGeom>
          <a:solidFill>
            <a:srgbClr val="EC4899"/>
          </a:solidFill>
          <a:ln/>
        </p:spPr>
        <p:txBody>
          <a:bodyPr/>
          <a:p/>
        </p:txBody>
      </p:sp>
      <p:sp>
        <p:nvSpPr>
          <p:cNvPr id="563" name="" descr="{&quot;isTemplate&quot;:true,&quot;type&quot;:&quot;text&quot;}"/>
          <p:cNvSpPr txBox="1"/>
          <p:nvPr/>
        </p:nvSpPr>
        <p:spPr>
          <a:xfrm rot="0" flipH="0" flipV="0">
            <a:off x="781050" y="136207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1</a:t>
            </a:r>
            <a:endParaRPr/>
          </a:p>
        </p:txBody>
      </p:sp>
      <p:sp>
        <p:nvSpPr>
          <p:cNvPr id="564" name="" descr="{&quot;isTemplate&quot;:true,&quot;type&quot;:&quot;text&quot;}"/>
          <p:cNvSpPr txBox="1"/>
          <p:nvPr/>
        </p:nvSpPr>
        <p:spPr>
          <a:xfrm rot="0" flipH="0" flipV="0">
            <a:off x="1123950" y="1152525"/>
            <a:ext cx="5724525" cy="276225"/>
          </a:xfrm>
          <a:prstGeom prst="rect"/>
        </p:spPr>
        <p:txBody>
          <a:bodyPr wrap="none" lIns="0" tIns="0" rIns="0" bIns="0"/>
          <a:p>
            <a:pPr>
              <a:lnSpc>
                <a:spcPct val="130000"/>
              </a:lnSpc>
            </a:pPr>
            <a:r>
              <a:rPr lang="en-US" sz="1350" b="1">
                <a:solidFill>
                  <a:srgbClr val="1A1A1A"/>
                </a:solidFill>
                <a:latin typeface="Helvetica Neue"/>
                <a:ea typeface="Helvetica Neue"/>
              </a:rPr>
              <a:t>a large amount of + </a:t>
            </a:r>
            <a:r>
              <a:rPr lang="zh-CN" sz="1350" b="1">
                <a:solidFill>
                  <a:srgbClr val="1A1A1A"/>
                </a:solidFill>
                <a:latin typeface="Helvetica Neue"/>
                <a:ea typeface="Helvetica Neue"/>
              </a:rPr>
              <a:t>不可数名词</a:t>
            </a:r>
            <a:endParaRPr/>
          </a:p>
        </p:txBody>
      </p:sp>
      <p:sp>
        <p:nvSpPr>
          <p:cNvPr id="565" name="" descr="{&quot;isTemplate&quot;:true,&quot;type&quot;:&quot;text&quot;}"/>
          <p:cNvSpPr txBox="1"/>
          <p:nvPr/>
        </p:nvSpPr>
        <p:spPr>
          <a:xfrm rot="0" flipH="0" flipV="0">
            <a:off x="1123950" y="1466850"/>
            <a:ext cx="5724525" cy="247650"/>
          </a:xfrm>
          <a:prstGeom prst="rect"/>
        </p:spPr>
        <p:txBody>
          <a:bodyPr wrap="none" lIns="0" tIns="0" rIns="0" bIns="0"/>
          <a:p>
            <a:pPr>
              <a:lnSpc>
                <a:spcPct val="140000"/>
              </a:lnSpc>
            </a:pPr>
            <a:r>
              <a:rPr lang="zh-CN" sz="1125">
                <a:solidFill>
                  <a:srgbClr val="1A1A1A">
                    <a:alpha val="70000"/>
                  </a:srgbClr>
                </a:solidFill>
                <a:latin typeface="PingFang SC"/>
                <a:ea typeface="PingFang SC"/>
              </a:rPr>
              <a:t>大量的</a:t>
            </a:r>
            <a:r>
              <a:rPr lang="en-US" sz="1125">
                <a:solidFill>
                  <a:srgbClr val="1A1A1A">
                    <a:alpha val="70000"/>
                  </a:srgbClr>
                </a:solidFill>
                <a:latin typeface="PingFang SC"/>
                <a:ea typeface="PingFang SC"/>
              </a:rPr>
              <a:t> ……</a:t>
            </a:r>
            <a:r>
              <a:rPr lang="en-US" sz="975">
                <a:solidFill>
                  <a:srgbClr val="1A1A1A">
                    <a:alpha val="45000"/>
                  </a:srgbClr>
                </a:solidFill>
                <a:latin typeface="PingFang SC"/>
                <a:ea typeface="PingFang SC"/>
              </a:rPr>
              <a:t>· </a:t>
            </a:r>
            <a:r>
              <a:rPr lang="zh-CN" sz="975">
                <a:solidFill>
                  <a:srgbClr val="1A1A1A">
                    <a:alpha val="45000"/>
                  </a:srgbClr>
                </a:solidFill>
                <a:latin typeface="PingFang SC"/>
                <a:ea typeface="PingFang SC"/>
              </a:rPr>
              <a:t>修饰不可数，</a:t>
            </a:r>
            <a:r>
              <a:rPr lang="en-US" sz="975">
                <a:solidFill>
                  <a:srgbClr val="1A1A1A">
                    <a:alpha val="45000"/>
                  </a:srgbClr>
                </a:solidFill>
                <a:latin typeface="PingFang SC"/>
                <a:ea typeface="PingFang SC"/>
              </a:rPr>
              <a:t>a large number of </a:t>
            </a:r>
            <a:r>
              <a:rPr lang="zh-CN" sz="975">
                <a:solidFill>
                  <a:srgbClr val="1A1A1A">
                    <a:alpha val="45000"/>
                  </a:srgbClr>
                </a:solidFill>
                <a:latin typeface="PingFang SC"/>
                <a:ea typeface="PingFang SC"/>
              </a:rPr>
              <a:t>修饰可数</a:t>
            </a:r>
            <a:endParaRPr/>
          </a:p>
        </p:txBody>
      </p:sp>
      <p:sp>
        <p:nvSpPr>
          <p:cNvPr id="566" name=""/>
          <p:cNvSpPr/>
          <p:nvPr/>
        </p:nvSpPr>
        <p:spPr>
          <a:xfrm rot="0" flipH="0" flipV="0">
            <a:off x="609600" y="1943100"/>
            <a:ext cx="6448425" cy="790575"/>
          </a:xfrm>
          <a:prstGeom prst="roundRect">
            <a:avLst>
              <a:gd name="adj" fmla="val 9639"/>
            </a:avLst>
          </a:prstGeom>
          <a:solidFill>
            <a:srgbClr val="FFFFFF"/>
          </a:solidFill>
          <a:ln/>
        </p:spPr>
        <p:txBody>
          <a:bodyPr/>
          <a:p/>
        </p:txBody>
      </p:sp>
      <p:sp>
        <p:nvSpPr>
          <p:cNvPr id="567" name=""/>
          <p:cNvSpPr/>
          <p:nvPr/>
        </p:nvSpPr>
        <p:spPr>
          <a:xfrm rot="0" flipH="0" flipV="0">
            <a:off x="609600" y="1943100"/>
            <a:ext cx="6448425" cy="790575"/>
          </a:xfrm>
          <a:custGeom>
            <a:pathLst>
              <a:path w="677" h="83">
                <a:moveTo>
                  <a:pt x="8" y="0"/>
                </a:moveTo>
                <a:cubicBezTo>
                  <a:pt x="6" y="0"/>
                  <a:pt x="4" y="2"/>
                  <a:pt x="4" y="4"/>
                </a:cubicBezTo>
                <a:lnTo>
                  <a:pt x="4" y="79"/>
                </a:lnTo>
                <a:cubicBezTo>
                  <a:pt x="4" y="81"/>
                  <a:pt x="5" y="83"/>
                  <a:pt x="7" y="83"/>
                </a:cubicBezTo>
                <a:cubicBezTo>
                  <a:pt x="3" y="83"/>
                  <a:pt x="0" y="79"/>
                  <a:pt x="0" y="75"/>
                </a:cubicBezTo>
                <a:lnTo>
                  <a:pt x="0" y="8"/>
                </a:lnTo>
                <a:cubicBezTo>
                  <a:pt x="0" y="4"/>
                  <a:pt x="3" y="0"/>
                  <a:pt x="8" y="0"/>
                </a:cubicBezTo>
                <a:close/>
              </a:path>
            </a:pathLst>
          </a:custGeom>
          <a:solidFill>
            <a:srgbClr val="EC4899"/>
          </a:solidFill>
          <a:ln/>
        </p:spPr>
        <p:txBody>
          <a:bodyPr/>
          <a:p/>
        </p:txBody>
      </p:sp>
      <p:sp>
        <p:nvSpPr>
          <p:cNvPr id="568" name="" descr="{&quot;isTemplate&quot;:true,&quot;type&quot;:&quot;text&quot;}"/>
          <p:cNvSpPr txBox="1"/>
          <p:nvPr/>
        </p:nvSpPr>
        <p:spPr>
          <a:xfrm rot="0" flipH="0" flipV="0">
            <a:off x="781050" y="2266950"/>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2</a:t>
            </a:r>
            <a:endParaRPr/>
          </a:p>
        </p:txBody>
      </p:sp>
      <p:sp>
        <p:nvSpPr>
          <p:cNvPr id="569" name="" descr="{&quot;isTemplate&quot;:true,&quot;type&quot;:&quot;text&quot;}"/>
          <p:cNvSpPr txBox="1"/>
          <p:nvPr/>
        </p:nvSpPr>
        <p:spPr>
          <a:xfrm rot="0" flipH="0" flipV="0">
            <a:off x="1123950" y="2057400"/>
            <a:ext cx="5724525" cy="276225"/>
          </a:xfrm>
          <a:prstGeom prst="rect"/>
        </p:spPr>
        <p:txBody>
          <a:bodyPr wrap="none" lIns="0" tIns="0" rIns="0" bIns="0"/>
          <a:p>
            <a:pPr>
              <a:lnSpc>
                <a:spcPct val="130000"/>
              </a:lnSpc>
            </a:pPr>
            <a:r>
              <a:rPr lang="en-US" sz="1350" b="1">
                <a:solidFill>
                  <a:srgbClr val="1A1A1A"/>
                </a:solidFill>
                <a:latin typeface="Helvetica Neue"/>
                <a:ea typeface="Helvetica Neue"/>
              </a:rPr>
              <a:t>The number of ... has dramatically increased in recent years.</a:t>
            </a:r>
            <a:endParaRPr/>
          </a:p>
        </p:txBody>
      </p:sp>
      <p:sp>
        <p:nvSpPr>
          <p:cNvPr id="570" name="" descr="{&quot;isTemplate&quot;:true,&quot;type&quot;:&quot;text&quot;}"/>
          <p:cNvSpPr txBox="1"/>
          <p:nvPr/>
        </p:nvSpPr>
        <p:spPr>
          <a:xfrm rot="0" flipH="0" flipV="0">
            <a:off x="1123950" y="2371725"/>
            <a:ext cx="5724525" cy="247650"/>
          </a:xfrm>
          <a:prstGeom prst="rect"/>
        </p:spPr>
        <p:txBody>
          <a:bodyPr wrap="none" lIns="0" tIns="0" rIns="0" bIns="0"/>
          <a:p>
            <a:pPr>
              <a:lnSpc>
                <a:spcPct val="140000"/>
              </a:lnSpc>
            </a:pPr>
            <a:r>
              <a:rPr lang="zh-CN" sz="1125">
                <a:solidFill>
                  <a:srgbClr val="1A1A1A">
                    <a:alpha val="70000"/>
                  </a:srgbClr>
                </a:solidFill>
                <a:latin typeface="PingFang SC"/>
                <a:ea typeface="PingFang SC"/>
              </a:rPr>
              <a:t>近年来</a:t>
            </a:r>
            <a:r>
              <a:rPr lang="en-US" sz="1125">
                <a:solidFill>
                  <a:srgbClr val="1A1A1A">
                    <a:alpha val="70000"/>
                  </a:srgbClr>
                </a:solidFill>
                <a:latin typeface="PingFang SC"/>
                <a:ea typeface="PingFang SC"/>
              </a:rPr>
              <a:t> …… </a:t>
            </a:r>
            <a:r>
              <a:rPr lang="zh-CN" sz="1125">
                <a:solidFill>
                  <a:srgbClr val="1A1A1A">
                    <a:alpha val="70000"/>
                  </a:srgbClr>
                </a:solidFill>
                <a:latin typeface="PingFang SC"/>
                <a:ea typeface="PingFang SC"/>
              </a:rPr>
              <a:t>的数量大幅增长</a:t>
            </a:r>
            <a:r>
              <a:rPr lang="en-US" sz="975">
                <a:solidFill>
                  <a:srgbClr val="1A1A1A">
                    <a:alpha val="45000"/>
                  </a:srgbClr>
                </a:solidFill>
                <a:latin typeface="PingFang SC"/>
                <a:ea typeface="PingFang SC"/>
              </a:rPr>
              <a:t>· </a:t>
            </a:r>
            <a:r>
              <a:rPr lang="en-US" sz="975">
                <a:solidFill>
                  <a:srgbClr val="1A1A1A">
                    <a:alpha val="45000"/>
                  </a:srgbClr>
                </a:solidFill>
                <a:latin typeface="PingFang SC"/>
                <a:ea typeface="PingFang SC"/>
              </a:rPr>
              <a:t>drastically / sharply / steadily </a:t>
            </a:r>
            <a:r>
              <a:rPr lang="zh-CN" sz="975">
                <a:solidFill>
                  <a:srgbClr val="1A1A1A">
                    <a:alpha val="45000"/>
                  </a:srgbClr>
                </a:solidFill>
                <a:latin typeface="PingFang SC"/>
                <a:ea typeface="PingFang SC"/>
              </a:rPr>
              <a:t>可替换</a:t>
            </a:r>
            <a:endParaRPr/>
          </a:p>
        </p:txBody>
      </p:sp>
      <p:sp>
        <p:nvSpPr>
          <p:cNvPr id="571" name=""/>
          <p:cNvSpPr/>
          <p:nvPr/>
        </p:nvSpPr>
        <p:spPr>
          <a:xfrm rot="0" flipH="0" flipV="0">
            <a:off x="609600" y="2847975"/>
            <a:ext cx="6448425" cy="790575"/>
          </a:xfrm>
          <a:prstGeom prst="roundRect">
            <a:avLst>
              <a:gd name="adj" fmla="val 9639"/>
            </a:avLst>
          </a:prstGeom>
          <a:solidFill>
            <a:srgbClr val="FFFFFF"/>
          </a:solidFill>
          <a:ln/>
        </p:spPr>
        <p:txBody>
          <a:bodyPr/>
          <a:p/>
        </p:txBody>
      </p:sp>
      <p:sp>
        <p:nvSpPr>
          <p:cNvPr id="572" name=""/>
          <p:cNvSpPr/>
          <p:nvPr/>
        </p:nvSpPr>
        <p:spPr>
          <a:xfrm rot="0" flipH="0" flipV="0">
            <a:off x="609600" y="2847975"/>
            <a:ext cx="6448425" cy="790575"/>
          </a:xfrm>
          <a:custGeom>
            <a:pathLst>
              <a:path w="677" h="83">
                <a:moveTo>
                  <a:pt x="8" y="0"/>
                </a:moveTo>
                <a:cubicBezTo>
                  <a:pt x="6" y="0"/>
                  <a:pt x="4" y="2"/>
                  <a:pt x="4" y="4"/>
                </a:cubicBezTo>
                <a:lnTo>
                  <a:pt x="4" y="79"/>
                </a:lnTo>
                <a:cubicBezTo>
                  <a:pt x="4" y="81"/>
                  <a:pt x="5" y="83"/>
                  <a:pt x="7" y="83"/>
                </a:cubicBezTo>
                <a:cubicBezTo>
                  <a:pt x="3" y="83"/>
                  <a:pt x="0" y="79"/>
                  <a:pt x="0" y="75"/>
                </a:cubicBezTo>
                <a:lnTo>
                  <a:pt x="0" y="8"/>
                </a:lnTo>
                <a:cubicBezTo>
                  <a:pt x="0" y="4"/>
                  <a:pt x="3" y="0"/>
                  <a:pt x="8" y="0"/>
                </a:cubicBezTo>
                <a:close/>
              </a:path>
            </a:pathLst>
          </a:custGeom>
          <a:solidFill>
            <a:srgbClr val="EC4899"/>
          </a:solidFill>
          <a:ln/>
        </p:spPr>
        <p:txBody>
          <a:bodyPr/>
          <a:p/>
        </p:txBody>
      </p:sp>
      <p:sp>
        <p:nvSpPr>
          <p:cNvPr id="573" name="" descr="{&quot;isTemplate&quot;:true,&quot;type&quot;:&quot;text&quot;}"/>
          <p:cNvSpPr txBox="1"/>
          <p:nvPr/>
        </p:nvSpPr>
        <p:spPr>
          <a:xfrm rot="0" flipH="0" flipV="0">
            <a:off x="781050" y="317182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3</a:t>
            </a:r>
            <a:endParaRPr/>
          </a:p>
        </p:txBody>
      </p:sp>
      <p:sp>
        <p:nvSpPr>
          <p:cNvPr id="574" name="" descr="{&quot;isTemplate&quot;:true,&quot;type&quot;:&quot;text&quot;}"/>
          <p:cNvSpPr txBox="1"/>
          <p:nvPr/>
        </p:nvSpPr>
        <p:spPr>
          <a:xfrm rot="0" flipH="0" flipV="0">
            <a:off x="1123950" y="2962275"/>
            <a:ext cx="5724525" cy="276225"/>
          </a:xfrm>
          <a:prstGeom prst="rect"/>
        </p:spPr>
        <p:txBody>
          <a:bodyPr wrap="none" lIns="0" tIns="0" rIns="0" bIns="0"/>
          <a:p>
            <a:pPr>
              <a:lnSpc>
                <a:spcPct val="130000"/>
              </a:lnSpc>
            </a:pPr>
            <a:r>
              <a:rPr lang="zh-CN" sz="1350" b="1">
                <a:solidFill>
                  <a:srgbClr val="1A1A1A"/>
                </a:solidFill>
                <a:latin typeface="Helvetica Neue"/>
                <a:ea typeface="Helvetica Neue"/>
              </a:rPr>
              <a:t>倍数词</a:t>
            </a:r>
            <a:r>
              <a:rPr lang="en-US" sz="1350" b="1">
                <a:solidFill>
                  <a:srgbClr val="1A1A1A"/>
                </a:solidFill>
                <a:latin typeface="Helvetica Neue"/>
                <a:ea typeface="Helvetica Neue"/>
              </a:rPr>
              <a:t> + as + adj./adv. + as</a:t>
            </a:r>
            <a:endParaRPr/>
          </a:p>
        </p:txBody>
      </p:sp>
      <p:sp>
        <p:nvSpPr>
          <p:cNvPr id="575" name="" descr="{&quot;isTemplate&quot;:true,&quot;type&quot;:&quot;text&quot;}"/>
          <p:cNvSpPr txBox="1"/>
          <p:nvPr/>
        </p:nvSpPr>
        <p:spPr>
          <a:xfrm rot="0" flipH="0" flipV="0">
            <a:off x="1123950" y="3276600"/>
            <a:ext cx="5724525" cy="247650"/>
          </a:xfrm>
          <a:prstGeom prst="rect"/>
        </p:spPr>
        <p:txBody>
          <a:bodyPr wrap="none" lIns="0" tIns="0" rIns="0" bIns="0"/>
          <a:p>
            <a:pPr>
              <a:lnSpc>
                <a:spcPct val="140000"/>
              </a:lnSpc>
            </a:pPr>
            <a:r>
              <a:rPr lang="zh-CN" sz="1125">
                <a:solidFill>
                  <a:srgbClr val="1A1A1A">
                    <a:alpha val="70000"/>
                  </a:srgbClr>
                </a:solidFill>
                <a:latin typeface="PingFang SC"/>
                <a:ea typeface="PingFang SC"/>
              </a:rPr>
              <a:t>是</a:t>
            </a:r>
            <a:r>
              <a:rPr lang="en-US" sz="1125">
                <a:solidFill>
                  <a:srgbClr val="1A1A1A">
                    <a:alpha val="70000"/>
                  </a:srgbClr>
                </a:solidFill>
                <a:latin typeface="PingFang SC"/>
                <a:ea typeface="PingFang SC"/>
              </a:rPr>
              <a:t> …… </a:t>
            </a:r>
            <a:r>
              <a:rPr lang="zh-CN" sz="1125">
                <a:solidFill>
                  <a:srgbClr val="1A1A1A">
                    <a:alpha val="70000"/>
                  </a:srgbClr>
                </a:solidFill>
                <a:latin typeface="PingFang SC"/>
                <a:ea typeface="PingFang SC"/>
              </a:rPr>
              <a:t>的多少倍</a:t>
            </a:r>
            <a:r>
              <a:rPr lang="en-US" sz="975">
                <a:solidFill>
                  <a:srgbClr val="1A1A1A">
                    <a:alpha val="45000"/>
                  </a:srgbClr>
                </a:solidFill>
                <a:latin typeface="PingFang SC"/>
                <a:ea typeface="PingFang SC"/>
              </a:rPr>
              <a:t>· </a:t>
            </a:r>
            <a:r>
              <a:rPr lang="en-US" sz="975">
                <a:solidFill>
                  <a:srgbClr val="1A1A1A">
                    <a:alpha val="45000"/>
                  </a:srgbClr>
                </a:solidFill>
                <a:latin typeface="PingFang SC"/>
                <a:ea typeface="PingFang SC"/>
              </a:rPr>
              <a:t>twice / three times / four times ... as ... as</a:t>
            </a:r>
            <a:endParaRPr/>
          </a:p>
        </p:txBody>
      </p:sp>
      <p:sp>
        <p:nvSpPr>
          <p:cNvPr id="576" name=""/>
          <p:cNvSpPr/>
          <p:nvPr/>
        </p:nvSpPr>
        <p:spPr>
          <a:xfrm rot="0" flipH="0" flipV="0">
            <a:off x="609600" y="3752850"/>
            <a:ext cx="6448425" cy="790575"/>
          </a:xfrm>
          <a:prstGeom prst="roundRect">
            <a:avLst>
              <a:gd name="adj" fmla="val 9639"/>
            </a:avLst>
          </a:prstGeom>
          <a:solidFill>
            <a:srgbClr val="FFFFFF"/>
          </a:solidFill>
          <a:ln/>
        </p:spPr>
        <p:txBody>
          <a:bodyPr/>
          <a:p/>
        </p:txBody>
      </p:sp>
      <p:sp>
        <p:nvSpPr>
          <p:cNvPr id="577" name=""/>
          <p:cNvSpPr/>
          <p:nvPr/>
        </p:nvSpPr>
        <p:spPr>
          <a:xfrm rot="0" flipH="0" flipV="0">
            <a:off x="609600" y="3752850"/>
            <a:ext cx="6448425" cy="790575"/>
          </a:xfrm>
          <a:custGeom>
            <a:pathLst>
              <a:path w="677" h="83">
                <a:moveTo>
                  <a:pt x="8" y="0"/>
                </a:moveTo>
                <a:cubicBezTo>
                  <a:pt x="6" y="0"/>
                  <a:pt x="4" y="2"/>
                  <a:pt x="4" y="4"/>
                </a:cubicBezTo>
                <a:lnTo>
                  <a:pt x="4" y="79"/>
                </a:lnTo>
                <a:cubicBezTo>
                  <a:pt x="4" y="81"/>
                  <a:pt x="5" y="83"/>
                  <a:pt x="7" y="83"/>
                </a:cubicBezTo>
                <a:cubicBezTo>
                  <a:pt x="3" y="83"/>
                  <a:pt x="0" y="79"/>
                  <a:pt x="0" y="75"/>
                </a:cubicBezTo>
                <a:lnTo>
                  <a:pt x="0" y="8"/>
                </a:lnTo>
                <a:cubicBezTo>
                  <a:pt x="0" y="4"/>
                  <a:pt x="3" y="0"/>
                  <a:pt x="8" y="0"/>
                </a:cubicBezTo>
                <a:close/>
              </a:path>
            </a:pathLst>
          </a:custGeom>
          <a:solidFill>
            <a:srgbClr val="EC4899"/>
          </a:solidFill>
          <a:ln/>
        </p:spPr>
        <p:txBody>
          <a:bodyPr/>
          <a:p/>
        </p:txBody>
      </p:sp>
      <p:sp>
        <p:nvSpPr>
          <p:cNvPr id="578" name="" descr="{&quot;isTemplate&quot;:true,&quot;type&quot;:&quot;text&quot;}"/>
          <p:cNvSpPr txBox="1"/>
          <p:nvPr/>
        </p:nvSpPr>
        <p:spPr>
          <a:xfrm rot="0" flipH="0" flipV="0">
            <a:off x="781050" y="4076700"/>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4</a:t>
            </a:r>
            <a:endParaRPr/>
          </a:p>
        </p:txBody>
      </p:sp>
      <p:sp>
        <p:nvSpPr>
          <p:cNvPr id="579" name="" descr="{&quot;isTemplate&quot;:true,&quot;type&quot;:&quot;text&quot;}"/>
          <p:cNvSpPr txBox="1"/>
          <p:nvPr/>
        </p:nvSpPr>
        <p:spPr>
          <a:xfrm rot="0" flipH="0" flipV="0">
            <a:off x="1123950" y="3867150"/>
            <a:ext cx="5724525" cy="276225"/>
          </a:xfrm>
          <a:prstGeom prst="rect"/>
        </p:spPr>
        <p:txBody>
          <a:bodyPr wrap="none" lIns="0" tIns="0" rIns="0" bIns="0"/>
          <a:p>
            <a:pPr>
              <a:lnSpc>
                <a:spcPct val="130000"/>
              </a:lnSpc>
            </a:pPr>
            <a:r>
              <a:rPr lang="en-US" sz="1350" b="1">
                <a:solidFill>
                  <a:srgbClr val="1A1A1A"/>
                </a:solidFill>
                <a:latin typeface="Helvetica Neue"/>
                <a:ea typeface="Helvetica Neue"/>
              </a:rPr>
              <a:t>one of the + adj./adv. </a:t>
            </a:r>
            <a:r>
              <a:rPr lang="zh-CN" sz="1350" b="1">
                <a:solidFill>
                  <a:srgbClr val="1A1A1A"/>
                </a:solidFill>
                <a:latin typeface="Helvetica Neue"/>
                <a:ea typeface="Helvetica Neue"/>
              </a:rPr>
              <a:t>最高级</a:t>
            </a:r>
            <a:r>
              <a:rPr lang="en-US" sz="1350" b="1">
                <a:solidFill>
                  <a:srgbClr val="1A1A1A"/>
                </a:solidFill>
                <a:latin typeface="Helvetica Neue"/>
                <a:ea typeface="Helvetica Neue"/>
              </a:rPr>
              <a:t> + </a:t>
            </a:r>
            <a:r>
              <a:rPr lang="zh-CN" sz="1350" b="1">
                <a:solidFill>
                  <a:srgbClr val="1A1A1A"/>
                </a:solidFill>
                <a:latin typeface="Helvetica Neue"/>
                <a:ea typeface="Helvetica Neue"/>
              </a:rPr>
              <a:t>复数名词</a:t>
            </a:r>
            <a:endParaRPr/>
          </a:p>
        </p:txBody>
      </p:sp>
      <p:sp>
        <p:nvSpPr>
          <p:cNvPr id="580" name="" descr="{&quot;isTemplate&quot;:true,&quot;type&quot;:&quot;text&quot;}"/>
          <p:cNvSpPr txBox="1"/>
          <p:nvPr/>
        </p:nvSpPr>
        <p:spPr>
          <a:xfrm rot="0" flipH="0" flipV="0">
            <a:off x="1123950" y="4181475"/>
            <a:ext cx="5724525" cy="247650"/>
          </a:xfrm>
          <a:prstGeom prst="rect"/>
        </p:spPr>
        <p:txBody>
          <a:bodyPr wrap="none" lIns="0" tIns="0" rIns="0" bIns="0"/>
          <a:p>
            <a:pPr>
              <a:lnSpc>
                <a:spcPct val="140000"/>
              </a:lnSpc>
            </a:pPr>
            <a:r>
              <a:rPr lang="zh-CN" sz="1125">
                <a:solidFill>
                  <a:srgbClr val="1A1A1A">
                    <a:alpha val="70000"/>
                  </a:srgbClr>
                </a:solidFill>
                <a:latin typeface="PingFang SC"/>
                <a:ea typeface="PingFang SC"/>
              </a:rPr>
              <a:t>最</a:t>
            </a:r>
            <a:r>
              <a:rPr lang="en-US" sz="1125">
                <a:solidFill>
                  <a:srgbClr val="1A1A1A">
                    <a:alpha val="70000"/>
                  </a:srgbClr>
                </a:solidFill>
                <a:latin typeface="PingFang SC"/>
                <a:ea typeface="PingFang SC"/>
              </a:rPr>
              <a:t> …… </a:t>
            </a:r>
            <a:r>
              <a:rPr lang="zh-CN" sz="1125">
                <a:solidFill>
                  <a:srgbClr val="1A1A1A">
                    <a:alpha val="70000"/>
                  </a:srgbClr>
                </a:solidFill>
                <a:latin typeface="PingFang SC"/>
                <a:ea typeface="PingFang SC"/>
              </a:rPr>
              <a:t>之一</a:t>
            </a:r>
            <a:r>
              <a:rPr lang="en-US" sz="975">
                <a:solidFill>
                  <a:srgbClr val="1A1A1A">
                    <a:alpha val="45000"/>
                  </a:srgbClr>
                </a:solidFill>
                <a:latin typeface="PingFang SC"/>
                <a:ea typeface="PingFang SC"/>
              </a:rPr>
              <a:t>· </a:t>
            </a:r>
            <a:r>
              <a:rPr lang="en-US" sz="975">
                <a:solidFill>
                  <a:srgbClr val="1A1A1A">
                    <a:alpha val="45000"/>
                  </a:srgbClr>
                </a:solidFill>
                <a:latin typeface="PingFang SC"/>
                <a:ea typeface="PingFang SC"/>
              </a:rPr>
              <a:t>one of the most famous / important / popular ...</a:t>
            </a:r>
            <a:endParaRPr/>
          </a:p>
        </p:txBody>
      </p:sp>
      <p:sp>
        <p:nvSpPr>
          <p:cNvPr id="581" name=""/>
          <p:cNvSpPr/>
          <p:nvPr/>
        </p:nvSpPr>
        <p:spPr>
          <a:xfrm rot="0" flipH="0" flipV="0">
            <a:off x="609600" y="4657725"/>
            <a:ext cx="6448425" cy="790575"/>
          </a:xfrm>
          <a:prstGeom prst="roundRect">
            <a:avLst>
              <a:gd name="adj" fmla="val 9639"/>
            </a:avLst>
          </a:prstGeom>
          <a:solidFill>
            <a:srgbClr val="FFFFFF"/>
          </a:solidFill>
          <a:ln/>
        </p:spPr>
        <p:txBody>
          <a:bodyPr/>
          <a:p/>
        </p:txBody>
      </p:sp>
      <p:sp>
        <p:nvSpPr>
          <p:cNvPr id="582" name=""/>
          <p:cNvSpPr/>
          <p:nvPr/>
        </p:nvSpPr>
        <p:spPr>
          <a:xfrm rot="0" flipH="0" flipV="0">
            <a:off x="609600" y="4657725"/>
            <a:ext cx="6448425" cy="790575"/>
          </a:xfrm>
          <a:custGeom>
            <a:pathLst>
              <a:path w="677" h="83">
                <a:moveTo>
                  <a:pt x="8" y="0"/>
                </a:moveTo>
                <a:cubicBezTo>
                  <a:pt x="6" y="0"/>
                  <a:pt x="4" y="2"/>
                  <a:pt x="4" y="4"/>
                </a:cubicBezTo>
                <a:lnTo>
                  <a:pt x="4" y="79"/>
                </a:lnTo>
                <a:cubicBezTo>
                  <a:pt x="4" y="81"/>
                  <a:pt x="5" y="83"/>
                  <a:pt x="7" y="83"/>
                </a:cubicBezTo>
                <a:cubicBezTo>
                  <a:pt x="3" y="83"/>
                  <a:pt x="0" y="79"/>
                  <a:pt x="0" y="75"/>
                </a:cubicBezTo>
                <a:lnTo>
                  <a:pt x="0" y="8"/>
                </a:lnTo>
                <a:cubicBezTo>
                  <a:pt x="0" y="4"/>
                  <a:pt x="3" y="0"/>
                  <a:pt x="8" y="0"/>
                </a:cubicBezTo>
                <a:close/>
              </a:path>
            </a:pathLst>
          </a:custGeom>
          <a:solidFill>
            <a:srgbClr val="EC4899"/>
          </a:solidFill>
          <a:ln/>
        </p:spPr>
        <p:txBody>
          <a:bodyPr/>
          <a:p/>
        </p:txBody>
      </p:sp>
      <p:sp>
        <p:nvSpPr>
          <p:cNvPr id="583" name="" descr="{&quot;isTemplate&quot;:true,&quot;type&quot;:&quot;text&quot;}"/>
          <p:cNvSpPr txBox="1"/>
          <p:nvPr/>
        </p:nvSpPr>
        <p:spPr>
          <a:xfrm rot="0" flipH="0" flipV="0">
            <a:off x="781050" y="498157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5</a:t>
            </a:r>
            <a:endParaRPr/>
          </a:p>
        </p:txBody>
      </p:sp>
      <p:sp>
        <p:nvSpPr>
          <p:cNvPr id="584" name="" descr="{&quot;isTemplate&quot;:true,&quot;type&quot;:&quot;text&quot;}"/>
          <p:cNvSpPr txBox="1"/>
          <p:nvPr/>
        </p:nvSpPr>
        <p:spPr>
          <a:xfrm rot="0" flipH="0" flipV="0">
            <a:off x="1123950" y="4772025"/>
            <a:ext cx="5724525" cy="276225"/>
          </a:xfrm>
          <a:prstGeom prst="rect"/>
        </p:spPr>
        <p:txBody>
          <a:bodyPr wrap="none" lIns="0" tIns="0" rIns="0" bIns="0"/>
          <a:p>
            <a:pPr>
              <a:lnSpc>
                <a:spcPct val="130000"/>
              </a:lnSpc>
            </a:pPr>
            <a:r>
              <a:rPr lang="en-US" sz="1350" b="1">
                <a:solidFill>
                  <a:srgbClr val="1A1A1A"/>
                </a:solidFill>
                <a:latin typeface="Helvetica Neue"/>
                <a:ea typeface="Helvetica Neue"/>
              </a:rPr>
              <a:t>... account(s) for a significant proportion of ...</a:t>
            </a:r>
            <a:endParaRPr/>
          </a:p>
        </p:txBody>
      </p:sp>
      <p:sp>
        <p:nvSpPr>
          <p:cNvPr id="585" name="" descr="{&quot;isTemplate&quot;:true,&quot;type&quot;:&quot;text&quot;}"/>
          <p:cNvSpPr txBox="1"/>
          <p:nvPr/>
        </p:nvSpPr>
        <p:spPr>
          <a:xfrm rot="0" flipH="0" flipV="0">
            <a:off x="1123950" y="5086350"/>
            <a:ext cx="5724525" cy="247650"/>
          </a:xfrm>
          <a:prstGeom prst="rect"/>
        </p:spPr>
        <p:txBody>
          <a:bodyPr wrap="none" lIns="0" tIns="0" rIns="0" bIns="0"/>
          <a:p>
            <a:pPr>
              <a:lnSpc>
                <a:spcPct val="140000"/>
              </a:lnSpc>
            </a:pPr>
            <a:r>
              <a:rPr lang="en-US" sz="1125">
                <a:solidFill>
                  <a:srgbClr val="1A1A1A">
                    <a:alpha val="70000"/>
                  </a:srgbClr>
                </a:solidFill>
                <a:latin typeface="PingFang SC"/>
                <a:ea typeface="PingFang SC"/>
              </a:rPr>
              <a:t>…… </a:t>
            </a:r>
            <a:r>
              <a:rPr lang="zh-CN" sz="1125">
                <a:solidFill>
                  <a:srgbClr val="1A1A1A">
                    <a:alpha val="70000"/>
                  </a:srgbClr>
                </a:solidFill>
                <a:latin typeface="PingFang SC"/>
                <a:ea typeface="PingFang SC"/>
              </a:rPr>
              <a:t>占相当大的比例</a:t>
            </a:r>
            <a:r>
              <a:rPr lang="en-US" sz="975">
                <a:solidFill>
                  <a:srgbClr val="1A1A1A">
                    <a:alpha val="45000"/>
                  </a:srgbClr>
                </a:solidFill>
                <a:latin typeface="PingFang SC"/>
                <a:ea typeface="PingFang SC"/>
              </a:rPr>
              <a:t>· </a:t>
            </a:r>
            <a:r>
              <a:rPr lang="zh-CN" sz="975">
                <a:solidFill>
                  <a:srgbClr val="1A1A1A">
                    <a:alpha val="45000"/>
                  </a:srgbClr>
                </a:solidFill>
                <a:latin typeface="PingFang SC"/>
                <a:ea typeface="PingFang SC"/>
              </a:rPr>
              <a:t>常用于数据描述段尾</a:t>
            </a:r>
            <a:endParaRPr/>
          </a:p>
        </p:txBody>
      </p:sp>
      <p:sp>
        <p:nvSpPr>
          <p:cNvPr id="586" name=""/>
          <p:cNvSpPr/>
          <p:nvPr/>
        </p:nvSpPr>
        <p:spPr>
          <a:xfrm rot="0" flipH="0" flipV="0">
            <a:off x="7324725" y="1038225"/>
            <a:ext cx="4295775" cy="2390775"/>
          </a:xfrm>
          <a:prstGeom prst="roundRect">
            <a:avLst>
              <a:gd name="adj" fmla="val 4781"/>
            </a:avLst>
          </a:prstGeom>
          <a:solidFill>
            <a:srgbClr val="FFFFFF"/>
          </a:solidFill>
          <a:ln w="12700">
            <a:solidFill>
              <a:srgbClr val="1A1A1A">
                <a:alpha val="8000"/>
              </a:srgbClr>
            </a:solidFill>
            <a:prstDash val="solid"/>
          </a:ln>
        </p:spPr>
        <p:txBody>
          <a:bodyPr/>
          <a:p/>
        </p:txBody>
      </p:sp>
      <p:sp>
        <p:nvSpPr>
          <p:cNvPr id="587" name="" descr="{&quot;isTemplate&quot;:true,&quot;type&quot;:&quot;text&quot;}"/>
          <p:cNvSpPr txBox="1"/>
          <p:nvPr/>
        </p:nvSpPr>
        <p:spPr>
          <a:xfrm rot="0" flipH="0" flipV="0">
            <a:off x="7515225" y="1228725"/>
            <a:ext cx="3914775" cy="161925"/>
          </a:xfrm>
          <a:prstGeom prst="rect"/>
        </p:spPr>
        <p:txBody>
          <a:bodyPr wrap="none" lIns="0" tIns="0" rIns="0" bIns="0"/>
          <a:p>
            <a:pPr>
              <a:lnSpc>
                <a:spcPct val="100000"/>
              </a:lnSpc>
            </a:pPr>
            <a:r>
              <a:rPr lang="zh-CN" sz="1050" b="1">
                <a:solidFill>
                  <a:srgbClr val="1A1A1A"/>
                </a:solidFill>
                <a:latin typeface="PingFang SC"/>
                <a:ea typeface="PingFang SC"/>
              </a:rPr>
              <a:t>近</a:t>
            </a:r>
            <a:r>
              <a:rPr lang="en-US" sz="1050" b="1">
                <a:solidFill>
                  <a:srgbClr val="1A1A1A"/>
                </a:solidFill>
                <a:latin typeface="PingFang SC"/>
                <a:ea typeface="PingFang SC"/>
              </a:rPr>
              <a:t> 5 </a:t>
            </a:r>
            <a:r>
              <a:rPr lang="zh-CN" sz="1050" b="1">
                <a:solidFill>
                  <a:srgbClr val="1A1A1A"/>
                </a:solidFill>
                <a:latin typeface="PingFang SC"/>
                <a:ea typeface="PingFang SC"/>
              </a:rPr>
              <a:t>年真题复现率</a:t>
            </a:r>
            <a:endParaRPr/>
          </a:p>
        </p:txBody>
      </p:sp>
      <p:sp>
        <p:nvSpPr>
          <p:cNvPr id="588" name=""/>
          <p:cNvSpPr/>
          <p:nvPr/>
        </p:nvSpPr>
        <p:spPr>
          <a:xfrm rot="0" flipH="0" flipV="0">
            <a:off x="7658100" y="1647825"/>
            <a:ext cx="466725" cy="1047750"/>
          </a:xfrm>
          <a:custGeom>
            <a:pathLst>
              <a:path w="49" h="110">
                <a:moveTo>
                  <a:pt x="4" y="0"/>
                </a:moveTo>
                <a:lnTo>
                  <a:pt x="45" y="0"/>
                </a:lnTo>
                <a:cubicBezTo>
                  <a:pt x="47" y="0"/>
                  <a:pt x="49" y="2"/>
                  <a:pt x="49" y="4"/>
                </a:cubicBezTo>
                <a:lnTo>
                  <a:pt x="49" y="110"/>
                </a:lnTo>
                <a:lnTo>
                  <a:pt x="49" y="110"/>
                </a:lnTo>
                <a:lnTo>
                  <a:pt x="0" y="110"/>
                </a:lnTo>
                <a:lnTo>
                  <a:pt x="0" y="110"/>
                </a:lnTo>
                <a:lnTo>
                  <a:pt x="0" y="4"/>
                </a:lnTo>
                <a:cubicBezTo>
                  <a:pt x="0" y="2"/>
                  <a:pt x="2" y="0"/>
                  <a:pt x="4" y="0"/>
                </a:cubicBezTo>
                <a:close/>
              </a:path>
            </a:pathLst>
          </a:custGeom>
          <a:solidFill>
            <a:srgbClr val="F97316"/>
          </a:solidFill>
          <a:ln/>
        </p:spPr>
        <p:txBody>
          <a:bodyPr/>
          <a:p/>
        </p:txBody>
      </p:sp>
      <p:sp>
        <p:nvSpPr>
          <p:cNvPr id="589" name="" descr="{&quot;isTemplate&quot;:true,&quot;type&quot;:&quot;text&quot;}"/>
          <p:cNvSpPr txBox="1"/>
          <p:nvPr/>
        </p:nvSpPr>
        <p:spPr>
          <a:xfrm rot="0" flipH="0" flipV="0">
            <a:off x="7648575" y="2752725"/>
            <a:ext cx="476250" cy="276225"/>
          </a:xfrm>
          <a:prstGeom prst="rect"/>
        </p:spPr>
        <p:txBody>
          <a:bodyPr wrap="none" lIns="0" tIns="0" rIns="0" bIns="0"/>
          <a:p>
            <a:pPr algn="ctr">
              <a:lnSpc>
                <a:spcPct val="120000"/>
              </a:lnSpc>
            </a:pPr>
            <a:r>
              <a:rPr lang="en-US" sz="750">
                <a:solidFill>
                  <a:srgbClr val="1A1A1A">
                    <a:alpha val="60000"/>
                  </a:srgbClr>
                </a:solidFill>
                <a:latin typeface="PingFang SC"/>
                <a:ea typeface="PingFang SC"/>
              </a:rPr>
              <a:t>a large
amount of</a:t>
            </a:r>
            <a:endParaRPr/>
          </a:p>
        </p:txBody>
      </p:sp>
      <p:sp>
        <p:nvSpPr>
          <p:cNvPr id="590" name=""/>
          <p:cNvSpPr/>
          <p:nvPr/>
        </p:nvSpPr>
        <p:spPr>
          <a:xfrm rot="0" flipH="0" flipV="0">
            <a:off x="8458200" y="1504950"/>
            <a:ext cx="466725" cy="1333500"/>
          </a:xfrm>
          <a:custGeom>
            <a:pathLst>
              <a:path w="49" h="140">
                <a:moveTo>
                  <a:pt x="4" y="0"/>
                </a:moveTo>
                <a:lnTo>
                  <a:pt x="45" y="0"/>
                </a:lnTo>
                <a:cubicBezTo>
                  <a:pt x="47" y="0"/>
                  <a:pt x="49" y="2"/>
                  <a:pt x="49" y="4"/>
                </a:cubicBezTo>
                <a:lnTo>
                  <a:pt x="49" y="140"/>
                </a:lnTo>
                <a:lnTo>
                  <a:pt x="49" y="140"/>
                </a:lnTo>
                <a:lnTo>
                  <a:pt x="0" y="140"/>
                </a:lnTo>
                <a:lnTo>
                  <a:pt x="0" y="140"/>
                </a:lnTo>
                <a:lnTo>
                  <a:pt x="0" y="4"/>
                </a:lnTo>
                <a:cubicBezTo>
                  <a:pt x="0" y="2"/>
                  <a:pt x="2" y="0"/>
                  <a:pt x="4" y="0"/>
                </a:cubicBezTo>
                <a:close/>
              </a:path>
            </a:pathLst>
          </a:custGeom>
          <a:solidFill>
            <a:srgbClr val="EC4899"/>
          </a:solidFill>
          <a:ln/>
        </p:spPr>
        <p:txBody>
          <a:bodyPr/>
          <a:p/>
        </p:txBody>
      </p:sp>
      <p:sp>
        <p:nvSpPr>
          <p:cNvPr id="591" name="" descr="{&quot;isTemplate&quot;:true,&quot;type&quot;:&quot;text&quot;}"/>
          <p:cNvSpPr txBox="1"/>
          <p:nvPr/>
        </p:nvSpPr>
        <p:spPr>
          <a:xfrm rot="0" flipH="0" flipV="0">
            <a:off x="8362950" y="2895600"/>
            <a:ext cx="657225" cy="276225"/>
          </a:xfrm>
          <a:prstGeom prst="rect"/>
        </p:spPr>
        <p:txBody>
          <a:bodyPr wrap="none" lIns="0" tIns="0" rIns="0" bIns="0"/>
          <a:p>
            <a:pPr algn="ctr">
              <a:lnSpc>
                <a:spcPct val="120000"/>
              </a:lnSpc>
            </a:pPr>
            <a:r>
              <a:rPr lang="en-US" sz="750">
                <a:solidFill>
                  <a:srgbClr val="1A1A1A">
                    <a:alpha val="60000"/>
                  </a:srgbClr>
                </a:solidFill>
                <a:latin typeface="PingFang SC"/>
                <a:ea typeface="PingFang SC"/>
              </a:rPr>
              <a:t>the number of
has increased</a:t>
            </a:r>
            <a:endParaRPr/>
          </a:p>
        </p:txBody>
      </p:sp>
      <p:sp>
        <p:nvSpPr>
          <p:cNvPr id="592" name=""/>
          <p:cNvSpPr/>
          <p:nvPr/>
        </p:nvSpPr>
        <p:spPr>
          <a:xfrm rot="0" flipH="0" flipV="0">
            <a:off x="9258300" y="1924050"/>
            <a:ext cx="466725" cy="904875"/>
          </a:xfrm>
          <a:custGeom>
            <a:pathLst>
              <a:path w="49" h="95">
                <a:moveTo>
                  <a:pt x="4" y="0"/>
                </a:moveTo>
                <a:lnTo>
                  <a:pt x="45" y="0"/>
                </a:lnTo>
                <a:cubicBezTo>
                  <a:pt x="47" y="0"/>
                  <a:pt x="49" y="2"/>
                  <a:pt x="49" y="4"/>
                </a:cubicBezTo>
                <a:lnTo>
                  <a:pt x="49" y="95"/>
                </a:lnTo>
                <a:lnTo>
                  <a:pt x="49" y="95"/>
                </a:lnTo>
                <a:lnTo>
                  <a:pt x="0" y="95"/>
                </a:lnTo>
                <a:lnTo>
                  <a:pt x="0" y="95"/>
                </a:lnTo>
                <a:lnTo>
                  <a:pt x="0" y="4"/>
                </a:lnTo>
                <a:cubicBezTo>
                  <a:pt x="0" y="2"/>
                  <a:pt x="2" y="0"/>
                  <a:pt x="4" y="0"/>
                </a:cubicBezTo>
                <a:close/>
              </a:path>
            </a:pathLst>
          </a:custGeom>
          <a:solidFill>
            <a:srgbClr val="F97316"/>
          </a:solidFill>
          <a:ln/>
        </p:spPr>
        <p:txBody>
          <a:bodyPr/>
          <a:p/>
        </p:txBody>
      </p:sp>
      <p:sp>
        <p:nvSpPr>
          <p:cNvPr id="593" name="" descr="{&quot;isTemplate&quot;:true,&quot;type&quot;:&quot;text&quot;}"/>
          <p:cNvSpPr txBox="1"/>
          <p:nvPr/>
        </p:nvSpPr>
        <p:spPr>
          <a:xfrm rot="0" flipH="0" flipV="0">
            <a:off x="9172575" y="2886075"/>
            <a:ext cx="647700" cy="142875"/>
          </a:xfrm>
          <a:prstGeom prst="rect"/>
        </p:spPr>
        <p:txBody>
          <a:bodyPr wrap="none" lIns="0" tIns="0" rIns="0" bIns="0"/>
          <a:p>
            <a:pPr algn="ctr">
              <a:lnSpc>
                <a:spcPct val="120000"/>
              </a:lnSpc>
            </a:pPr>
            <a:r>
              <a:rPr lang="zh-CN" sz="750">
                <a:solidFill>
                  <a:srgbClr val="1A1A1A">
                    <a:alpha val="60000"/>
                  </a:srgbClr>
                </a:solidFill>
                <a:latin typeface="PingFang SC"/>
                <a:ea typeface="PingFang SC"/>
              </a:rPr>
              <a:t>倍</a:t>
            </a:r>
            <a:r>
              <a:rPr lang="en-US" sz="750">
                <a:solidFill>
                  <a:srgbClr val="1A1A1A">
                    <a:alpha val="60000"/>
                  </a:srgbClr>
                </a:solidFill>
                <a:latin typeface="PingFang SC"/>
                <a:ea typeface="PingFang SC"/>
              </a:rPr>
              <a:t>+as+adj+as</a:t>
            </a:r>
            <a:endParaRPr/>
          </a:p>
        </p:txBody>
      </p:sp>
      <p:sp>
        <p:nvSpPr>
          <p:cNvPr id="594" name=""/>
          <p:cNvSpPr/>
          <p:nvPr/>
        </p:nvSpPr>
        <p:spPr>
          <a:xfrm rot="0" flipH="0" flipV="0">
            <a:off x="10067925" y="1981200"/>
            <a:ext cx="466725" cy="714375"/>
          </a:xfrm>
          <a:custGeom>
            <a:pathLst>
              <a:path w="49" h="75">
                <a:moveTo>
                  <a:pt x="4" y="0"/>
                </a:moveTo>
                <a:lnTo>
                  <a:pt x="45" y="0"/>
                </a:lnTo>
                <a:cubicBezTo>
                  <a:pt x="47" y="0"/>
                  <a:pt x="49" y="2"/>
                  <a:pt x="49" y="4"/>
                </a:cubicBezTo>
                <a:lnTo>
                  <a:pt x="49" y="75"/>
                </a:lnTo>
                <a:lnTo>
                  <a:pt x="49" y="75"/>
                </a:lnTo>
                <a:lnTo>
                  <a:pt x="0" y="75"/>
                </a:lnTo>
                <a:lnTo>
                  <a:pt x="0" y="75"/>
                </a:lnTo>
                <a:lnTo>
                  <a:pt x="0" y="4"/>
                </a:lnTo>
                <a:cubicBezTo>
                  <a:pt x="0" y="2"/>
                  <a:pt x="2" y="0"/>
                  <a:pt x="4" y="0"/>
                </a:cubicBezTo>
                <a:close/>
              </a:path>
            </a:pathLst>
          </a:custGeom>
          <a:solidFill>
            <a:srgbClr val="EC4899"/>
          </a:solidFill>
          <a:ln/>
        </p:spPr>
        <p:txBody>
          <a:bodyPr/>
          <a:p/>
        </p:txBody>
      </p:sp>
      <p:sp>
        <p:nvSpPr>
          <p:cNvPr id="595" name="" descr="{&quot;isTemplate&quot;:true,&quot;type&quot;:&quot;text&quot;}"/>
          <p:cNvSpPr txBox="1"/>
          <p:nvPr/>
        </p:nvSpPr>
        <p:spPr>
          <a:xfrm rot="0" flipH="0" flipV="0">
            <a:off x="10058400" y="2752725"/>
            <a:ext cx="476250" cy="276225"/>
          </a:xfrm>
          <a:prstGeom prst="rect"/>
        </p:spPr>
        <p:txBody>
          <a:bodyPr wrap="none" lIns="0" tIns="0" rIns="0" bIns="0"/>
          <a:p>
            <a:pPr algn="ctr">
              <a:lnSpc>
                <a:spcPct val="120000"/>
              </a:lnSpc>
            </a:pPr>
            <a:r>
              <a:rPr lang="en-US" sz="750">
                <a:solidFill>
                  <a:srgbClr val="1A1A1A">
                    <a:alpha val="60000"/>
                  </a:srgbClr>
                </a:solidFill>
                <a:latin typeface="PingFang SC"/>
                <a:ea typeface="PingFang SC"/>
              </a:rPr>
              <a:t>one of the
</a:t>
            </a:r>
            <a:r>
              <a:rPr lang="zh-CN" sz="750">
                <a:solidFill>
                  <a:srgbClr val="1A1A1A">
                    <a:alpha val="60000"/>
                  </a:srgbClr>
                </a:solidFill>
                <a:latin typeface="PingFang SC"/>
                <a:ea typeface="PingFang SC"/>
              </a:rPr>
              <a:t>最高级</a:t>
            </a:r>
            <a:endParaRPr/>
          </a:p>
        </p:txBody>
      </p:sp>
      <p:sp>
        <p:nvSpPr>
          <p:cNvPr id="596" name=""/>
          <p:cNvSpPr/>
          <p:nvPr/>
        </p:nvSpPr>
        <p:spPr>
          <a:xfrm rot="0" flipH="0" flipV="0">
            <a:off x="10868025" y="2257425"/>
            <a:ext cx="466725" cy="571500"/>
          </a:xfrm>
          <a:custGeom>
            <a:pathLst>
              <a:path w="49" h="60">
                <a:moveTo>
                  <a:pt x="4" y="0"/>
                </a:moveTo>
                <a:lnTo>
                  <a:pt x="45" y="0"/>
                </a:lnTo>
                <a:cubicBezTo>
                  <a:pt x="47" y="0"/>
                  <a:pt x="49" y="2"/>
                  <a:pt x="49" y="4"/>
                </a:cubicBezTo>
                <a:lnTo>
                  <a:pt x="49" y="60"/>
                </a:lnTo>
                <a:lnTo>
                  <a:pt x="49" y="60"/>
                </a:lnTo>
                <a:lnTo>
                  <a:pt x="0" y="60"/>
                </a:lnTo>
                <a:lnTo>
                  <a:pt x="0" y="60"/>
                </a:lnTo>
                <a:lnTo>
                  <a:pt x="0" y="4"/>
                </a:lnTo>
                <a:cubicBezTo>
                  <a:pt x="0" y="2"/>
                  <a:pt x="2" y="0"/>
                  <a:pt x="4" y="0"/>
                </a:cubicBezTo>
                <a:close/>
              </a:path>
            </a:pathLst>
          </a:custGeom>
          <a:solidFill>
            <a:srgbClr val="F97316"/>
          </a:solidFill>
          <a:ln/>
        </p:spPr>
        <p:txBody>
          <a:bodyPr/>
          <a:p/>
        </p:txBody>
      </p:sp>
      <p:sp>
        <p:nvSpPr>
          <p:cNvPr id="597" name="" descr="{&quot;isTemplate&quot;:true,&quot;type&quot;:&quot;text&quot;}"/>
          <p:cNvSpPr txBox="1"/>
          <p:nvPr/>
        </p:nvSpPr>
        <p:spPr>
          <a:xfrm rot="0" flipH="0" flipV="0">
            <a:off x="10839450" y="2886075"/>
            <a:ext cx="523875" cy="142875"/>
          </a:xfrm>
          <a:prstGeom prst="rect"/>
        </p:spPr>
        <p:txBody>
          <a:bodyPr wrap="none" lIns="0" tIns="0" rIns="0" bIns="0"/>
          <a:p>
            <a:pPr algn="ctr">
              <a:lnSpc>
                <a:spcPct val="120000"/>
              </a:lnSpc>
            </a:pPr>
            <a:r>
              <a:rPr lang="en-US" sz="750">
                <a:solidFill>
                  <a:srgbClr val="1A1A1A">
                    <a:alpha val="60000"/>
                  </a:srgbClr>
                </a:solidFill>
                <a:latin typeface="PingFang SC"/>
                <a:ea typeface="PingFang SC"/>
              </a:rPr>
              <a:t>account for</a:t>
            </a:r>
            <a:endParaRPr/>
          </a:p>
        </p:txBody>
      </p:sp>
      <p:sp>
        <p:nvSpPr>
          <p:cNvPr id="598" name="" descr="{&quot;isTemplate&quot;:true,&quot;type&quot;:&quot;text&quot;}"/>
          <p:cNvSpPr txBox="1"/>
          <p:nvPr/>
        </p:nvSpPr>
        <p:spPr>
          <a:xfrm rot="0" flipH="0" flipV="0">
            <a:off x="7515225" y="3105150"/>
            <a:ext cx="3914775" cy="133350"/>
          </a:xfrm>
          <a:prstGeom prst="rect"/>
        </p:spPr>
        <p:txBody>
          <a:bodyPr wrap="none" lIns="0" tIns="0" rIns="0" bIns="0"/>
          <a:p>
            <a:pPr algn="ctr">
              <a:lnSpc>
                <a:spcPct val="100000"/>
              </a:lnSpc>
            </a:pPr>
            <a:r>
              <a:rPr lang="zh-CN" sz="825">
                <a:solidFill>
                  <a:srgbClr val="1A1A1A">
                    <a:alpha val="40000"/>
                  </a:srgbClr>
                </a:solidFill>
                <a:latin typeface="PingFang SC"/>
                <a:ea typeface="PingFang SC"/>
              </a:rPr>
              <a:t>数据来源：近</a:t>
            </a:r>
            <a:r>
              <a:rPr lang="en-US" sz="825">
                <a:solidFill>
                  <a:srgbClr val="1A1A1A">
                    <a:alpha val="40000"/>
                  </a:srgbClr>
                </a:solidFill>
                <a:latin typeface="PingFang SC"/>
                <a:ea typeface="PingFang SC"/>
              </a:rPr>
              <a:t> 5 </a:t>
            </a:r>
            <a:r>
              <a:rPr lang="zh-CN" sz="825">
                <a:solidFill>
                  <a:srgbClr val="1A1A1A">
                    <a:alpha val="40000"/>
                  </a:srgbClr>
                </a:solidFill>
                <a:latin typeface="PingFang SC"/>
                <a:ea typeface="PingFang SC"/>
              </a:rPr>
              <a:t>年</a:t>
            </a:r>
            <a:r>
              <a:rPr lang="en-US" sz="825">
                <a:solidFill>
                  <a:srgbClr val="1A1A1A">
                    <a:alpha val="40000"/>
                  </a:srgbClr>
                </a:solidFill>
                <a:latin typeface="PingFang SC"/>
                <a:ea typeface="PingFang SC"/>
              </a:rPr>
              <a:t> CET-4 </a:t>
            </a:r>
            <a:r>
              <a:rPr lang="zh-CN" sz="825">
                <a:solidFill>
                  <a:srgbClr val="1A1A1A">
                    <a:alpha val="40000"/>
                  </a:srgbClr>
                </a:solidFill>
                <a:latin typeface="PingFang SC"/>
                <a:ea typeface="PingFang SC"/>
              </a:rPr>
              <a:t>翻译真题抽样统计（相对值）</a:t>
            </a:r>
            <a:endParaRPr/>
          </a:p>
        </p:txBody>
      </p:sp>
      <p:sp>
        <p:nvSpPr>
          <p:cNvPr id="599" name=""/>
          <p:cNvSpPr/>
          <p:nvPr/>
        </p:nvSpPr>
        <p:spPr>
          <a:xfrm rot="0" flipH="0" flipV="0">
            <a:off x="7362825" y="3581400"/>
            <a:ext cx="4295775" cy="1038225"/>
          </a:xfrm>
          <a:prstGeom prst="roundRect">
            <a:avLst>
              <a:gd name="adj" fmla="val 7339"/>
            </a:avLst>
          </a:prstGeom>
          <a:solidFill>
            <a:srgbClr val="F97316">
              <a:alpha val="10000"/>
            </a:srgbClr>
          </a:solidFill>
          <a:ln/>
        </p:spPr>
        <p:txBody>
          <a:bodyPr/>
          <a:p/>
        </p:txBody>
      </p:sp>
      <p:sp>
        <p:nvSpPr>
          <p:cNvPr id="600" name=""/>
          <p:cNvSpPr/>
          <p:nvPr/>
        </p:nvSpPr>
        <p:spPr>
          <a:xfrm rot="0" flipH="0" flipV="0">
            <a:off x="7362825" y="3581400"/>
            <a:ext cx="4295775" cy="1038225"/>
          </a:xfrm>
          <a:custGeom>
            <a:pathLst>
              <a:path w="451" h="109">
                <a:moveTo>
                  <a:pt x="8" y="0"/>
                </a:moveTo>
                <a:cubicBezTo>
                  <a:pt x="6" y="0"/>
                  <a:pt x="4" y="2"/>
                  <a:pt x="4" y="4"/>
                </a:cubicBezTo>
                <a:lnTo>
                  <a:pt x="4" y="105"/>
                </a:lnTo>
                <a:cubicBezTo>
                  <a:pt x="4" y="107"/>
                  <a:pt x="5" y="109"/>
                  <a:pt x="7" y="109"/>
                </a:cubicBezTo>
                <a:cubicBezTo>
                  <a:pt x="3" y="109"/>
                  <a:pt x="0" y="105"/>
                  <a:pt x="0" y="101"/>
                </a:cubicBezTo>
                <a:lnTo>
                  <a:pt x="0" y="8"/>
                </a:lnTo>
                <a:cubicBezTo>
                  <a:pt x="0" y="4"/>
                  <a:pt x="3" y="0"/>
                  <a:pt x="8" y="0"/>
                </a:cubicBezTo>
                <a:close/>
              </a:path>
            </a:pathLst>
          </a:custGeom>
          <a:solidFill>
            <a:srgbClr val="F97316"/>
          </a:solidFill>
          <a:ln/>
        </p:spPr>
        <p:txBody>
          <a:bodyPr/>
          <a:p/>
        </p:txBody>
      </p:sp>
      <p:sp>
        <p:nvSpPr>
          <p:cNvPr id="601" name="" descr="{&quot;isTemplate&quot;:true,&quot;type&quot;:&quot;text&quot;}"/>
          <p:cNvSpPr txBox="1"/>
          <p:nvPr/>
        </p:nvSpPr>
        <p:spPr>
          <a:xfrm rot="0" flipH="0" flipV="0">
            <a:off x="7515225" y="3733800"/>
            <a:ext cx="3952875" cy="161925"/>
          </a:xfrm>
          <a:prstGeom prst="rect"/>
        </p:spPr>
        <p:txBody>
          <a:bodyPr wrap="none" lIns="0" tIns="0" rIns="0" bIns="0"/>
          <a:p>
            <a:pPr>
              <a:lnSpc>
                <a:spcPct val="100000"/>
              </a:lnSpc>
            </a:pPr>
            <a:r>
              <a:rPr lang="zh-CN" sz="1050" b="1">
                <a:solidFill>
                  <a:srgbClr val="F97316"/>
                </a:solidFill>
                <a:latin typeface="PingFang SC"/>
                <a:ea typeface="PingFang SC"/>
              </a:rPr>
              <a:t>速记口诀</a:t>
            </a:r>
            <a:endParaRPr/>
          </a:p>
        </p:txBody>
      </p:sp>
      <p:sp>
        <p:nvSpPr>
          <p:cNvPr id="602" name="" descr="{&quot;isTemplate&quot;:true,&quot;type&quot;:&quot;text&quot;}"/>
          <p:cNvSpPr txBox="1"/>
          <p:nvPr/>
        </p:nvSpPr>
        <p:spPr>
          <a:xfrm rot="0" flipH="0" flipV="0">
            <a:off x="7515225" y="3952875"/>
            <a:ext cx="3952875" cy="514350"/>
          </a:xfrm>
          <a:prstGeom prst="rect"/>
        </p:spPr>
        <p:txBody>
          <a:bodyPr wrap="square" lIns="0" tIns="0" rIns="0" bIns="0">
            <a:normAutofit/>
          </a:bodyPr>
          <a:p>
            <a:pPr>
              <a:lnSpc>
                <a:spcPct val="160000"/>
              </a:lnSpc>
            </a:pPr>
            <a:r>
              <a:rPr lang="zh-CN" sz="1050">
                <a:solidFill>
                  <a:srgbClr val="1A1A1A">
                    <a:alpha val="80000"/>
                  </a:srgbClr>
                </a:solidFill>
                <a:latin typeface="PingFang SC"/>
                <a:ea typeface="PingFang SC"/>
              </a:rPr>
              <a:t>数量看主语：可数→</a:t>
            </a:r>
            <a:r>
              <a:rPr lang="en-US" sz="1050">
                <a:solidFill>
                  <a:srgbClr val="1A1A1A">
                    <a:alpha val="80000"/>
                  </a:srgbClr>
                </a:solidFill>
                <a:latin typeface="PingFang SC"/>
                <a:ea typeface="PingFang SC"/>
              </a:rPr>
              <a:t> number of</a:t>
            </a:r>
            <a:r>
              <a:rPr lang="zh-CN" sz="1050">
                <a:solidFill>
                  <a:srgbClr val="1A1A1A">
                    <a:alpha val="80000"/>
                  </a:srgbClr>
                </a:solidFill>
                <a:latin typeface="PingFang SC"/>
                <a:ea typeface="PingFang SC"/>
              </a:rPr>
              <a:t>；不可数→</a:t>
            </a:r>
            <a:r>
              <a:rPr lang="en-US" sz="1050">
                <a:solidFill>
                  <a:srgbClr val="1A1A1A">
                    <a:alpha val="80000"/>
                  </a:srgbClr>
                </a:solidFill>
                <a:latin typeface="PingFang SC"/>
                <a:ea typeface="PingFang SC"/>
              </a:rPr>
              <a:t> amount of</a:t>
            </a:r>
            <a:r>
              <a:rPr lang="zh-CN" sz="1050">
                <a:solidFill>
                  <a:srgbClr val="1A1A1A">
                    <a:alpha val="80000"/>
                  </a:srgbClr>
                </a:solidFill>
                <a:latin typeface="PingFang SC"/>
                <a:ea typeface="PingFang SC"/>
              </a:rPr>
              <a:t>；倍数一律</a:t>
            </a:r>
            <a:r>
              <a:rPr lang="en-US" sz="1050">
                <a:solidFill>
                  <a:srgbClr val="1A1A1A">
                    <a:alpha val="80000"/>
                  </a:srgbClr>
                </a:solidFill>
                <a:latin typeface="PingFang SC"/>
                <a:ea typeface="PingFang SC"/>
              </a:rPr>
              <a:t> as ... as</a:t>
            </a:r>
            <a:endParaRPr/>
          </a:p>
        </p:txBody>
      </p:sp>
      <p:sp>
        <p:nvSpPr>
          <p:cNvPr id="603" name=""/>
          <p:cNvSpPr/>
          <p:nvPr/>
        </p:nvSpPr>
        <p:spPr>
          <a:xfrm rot="0" flipH="0" flipV="0">
            <a:off x="0" y="6324600"/>
            <a:ext cx="12192000" cy="533400"/>
          </a:xfrm>
          <a:custGeom>
            <a:pathLst>
              <a:path w="1280" h="56">
                <a:moveTo>
                  <a:pt x="0" y="0"/>
                </a:moveTo>
                <a:lnTo>
                  <a:pt x="1280" y="0"/>
                </a:lnTo>
                <a:lnTo>
                  <a:pt x="1280" y="1"/>
                </a:lnTo>
                <a:lnTo>
                  <a:pt x="0" y="1"/>
                </a:lnTo>
                <a:close/>
              </a:path>
            </a:pathLst>
          </a:custGeom>
          <a:solidFill>
            <a:srgbClr val="1A1A1A">
              <a:alpha val="6000"/>
            </a:srgbClr>
          </a:solidFill>
          <a:ln/>
        </p:spPr>
        <p:txBody>
          <a:bodyPr/>
          <a:p/>
        </p:txBody>
      </p:sp>
      <p:sp>
        <p:nvSpPr>
          <p:cNvPr id="604" name="" descr="{&quot;isTemplate&quot;:true,&quot;type&quot;:&quot;text&quot;}"/>
          <p:cNvSpPr txBox="1"/>
          <p:nvPr/>
        </p:nvSpPr>
        <p:spPr>
          <a:xfrm rot="0" flipH="0" flipV="0">
            <a:off x="571500" y="6524625"/>
            <a:ext cx="1485900" cy="152400"/>
          </a:xfrm>
          <a:prstGeom prst="rect"/>
        </p:spPr>
        <p:txBody>
          <a:bodyPr wrap="none" lIns="0" tIns="0" rIns="0" bIns="0"/>
          <a:p>
            <a:pPr>
              <a:lnSpc>
                <a:spcPct val="100000"/>
              </a:lnSpc>
            </a:pPr>
            <a:r>
              <a:rPr lang="zh-CN" sz="975">
                <a:solidFill>
                  <a:srgbClr val="1A1A1A">
                    <a:alpha val="45000"/>
                  </a:srgbClr>
                </a:solidFill>
                <a:latin typeface="PingFang SC"/>
                <a:ea typeface="PingFang SC"/>
              </a:rPr>
              <a:t>四级英语翻译常用句式学习</a:t>
            </a:r>
            <a:endParaRPr/>
          </a:p>
        </p:txBody>
      </p:sp>
      <p:sp>
        <p:nvSpPr>
          <p:cNvPr id="605" name="" descr="{&quot;isTemplate&quot;:true,&quot;type&quot;:&quot;text&quot;}"/>
          <p:cNvSpPr txBox="1"/>
          <p:nvPr/>
        </p:nvSpPr>
        <p:spPr>
          <a:xfrm rot="0" flipH="0" flipV="0">
            <a:off x="11239500" y="6524625"/>
            <a:ext cx="381000" cy="152400"/>
          </a:xfrm>
          <a:prstGeom prst="rect"/>
        </p:spPr>
        <p:txBody>
          <a:bodyPr wrap="none" lIns="0" tIns="0" rIns="0" bIns="0"/>
          <a:p>
            <a:pPr>
              <a:lnSpc>
                <a:spcPct val="100000"/>
              </a:lnSpc>
            </a:pPr>
            <a:r>
              <a:rPr lang="en-US" sz="975">
                <a:solidFill>
                  <a:srgbClr val="1A1A1A">
                    <a:alpha val="45000"/>
                  </a:srgbClr>
                </a:solidFill>
                <a:latin typeface="Helvetica Neue"/>
                <a:ea typeface="Helvetica Neue"/>
              </a:rPr>
              <a:t>05 / 17</a:t>
            </a:r>
            <a:endParaRPr/>
          </a:p>
        </p:txBody>
      </p:sp>
    </p:spTree>
  </p:cSld>
</p:sld>
</file>

<file path=ppt/slides/slide6.xml><?xml version="1.0" encoding="utf-8"?>
<p:sld xmlns:p="http://schemas.openxmlformats.org/presentationml/2006/main" xmlns:a="http://schemas.openxmlformats.org/drawingml/2006/main">
  <p:cSld>
    <p:spTree>
      <p:nvGrpSpPr>
        <p:cNvPr id="606" name="" descr="&lt;Slide&gt;&#13;&#10;    &lt;Box style={{&#13;&#10;        width: '1280px', height: '720px',&#13;&#10;        background: '#FAF7F2',&#13;&#10;        padding: '24px 60px',&#13;&#10;        position: 'relative',&#13;&#10;        overflow: 'hidden',&#13;&#10;    }}&gt;&#13;&#10;        &lt;Box style={{&#13;&#10;            position: 'absolute', top: '-60px', right: '-60px',&#13;&#10;            width: '260px', height: '260px',&#13;&#10;            background: 'linear-gradient(135deg, #EC4899 0%, #F97316 100%)',&#13;&#10;            borderRadius: '50%', opacity: 0.12,&#13;&#10;        }} /&gt;&#13;&#10;        &lt;Box style={{&#13;&#10;            position: 'absolute', bottom: '80px', left: '60px',&#13;&#10;            width: '120px', height: '3px', background: '#EC4899', borderRadius: 2,&#13;&#10;        }} /&gt;&#13;&#10;&#13;&#10;        &lt;Text style={{&#13;&#10;            fontFamily: 'Helvetica Neue, Arial, sans-serif',&#13;&#10;            fontSize: 16, color: '#EC4899', fontWeight: 600,&#13;&#10;            letterSpacing: 4, marginTop: 16, marginBottom: 8,&#13;&#10;        }}&gt;&#13;&#10;            CHAPTER 02&#13;&#10;        &lt;/Text&gt;&#13;&#10;        &lt;Text style={{&#13;&#10;            fontFamily: 'PingFang SC, Microsoft YaHei, sans-serif',&#13;&#10;            fontSize: 18, color: 'rgba(26,26,26,0.55)',&#13;&#10;            fontWeight: 500, marginBottom: 60,&#13;&#10;        }}&gt;&#13;&#10;            四级翻译 · 第 2 章&#13;&#10;        &lt;/Text&gt;&#13;&#10;&#13;&#10;        &lt;Box style={{&#13;&#10;            display: 'flex', flexDirection: 'row', alignItems: 'center',&#13;&#10;            gap: 80, marginTop: 24,&#13;&#10;        }}&gt;&#13;&#10;            &lt;Text style={{&#13;&#10;                fontFamily: 'Helvetica Neue, Arial, sans-serif',&#13;&#10;                fontSize: 240, color: '#EC4899',&#13;&#10;                fontWeight: 'bold', lineHeight: 1,&#13;&#10;                backgroundImage: 'linear-gradient(135deg, #EC4899 0%, #F97316 100%)',&#13;&#10;                backgroundClip: 'text',&#13;&#10;            }}&gt;&#13;&#10;                02&#13;&#10;            &lt;/Text&gt;&#13;&#10;            &lt;Box style={{ flex: 1, display: 'flex', flexDirection: 'column', gap: 16 }}&gt;&#13;&#10;                &lt;Text style={{&#13;&#10;                    fontFamily: 'PingFang SC, Microsoft YaHei, sans-serif',&#13;&#10;                    fontSize: 64, color: '#1A1A1A', fontWeight: 'bold', lineHeight: 1.1,&#13;&#10;                }}&gt;&#13;&#10;                    逻辑关系&#13;&#10;                &lt;/Text&gt;&#13;&#10;                &lt;Text style={{&#13;&#10;                    fontFamily: 'Helvetica Neue, Arial, sans-serif',&#13;&#10;                    fontSize: 22, color: 'rgba(26,26,26,0.55)', fontWeight: 500,&#13;&#10;                    letterSpacing: 2,&#13;&#10;                }}&gt;&#13;&#10;                    Logic &amp; Relations · 把短句串成长句&#13;&#10;                &lt;/Text&gt;&#13;&#10;                &lt;Box style={{&#13;&#10;                    width: 60, height: 4, background: '#EC4899', borderRadius: 2,&#13;&#10;                    marginTop: 8,&#13;&#10;                }} /&gt;&#13;&#10;                &lt;Text style={{&#13;&#10;                    fontFamily: 'PingFang SC, Microsoft YaHei, sans-serif',&#13;&#10;                    fontSize: 18, color: 'rgba(26,26,26,0.7)', lineHeight: 1.7,&#13;&#10;                    marginTop: 16,&#13;&#10;                }}&gt;&#13;&#10;                    涵盖因果递进、强调感叹、对比选择、限定范围&#13;&#10;                    &lt;br /&gt;&#13;&#10;                    让译文的逻辑关系一眼可读&#13;&#10;                &lt;/Text&gt;&#13;&#10;            &lt;/Box&gt;&#13;&#10;        &lt;/Box&gt;&#13;&#10;&#13;&#10;        &lt;Box style={{&#13;&#10;            position: 'absolute', bottom: 60, left: 60, right: 60,&#13;&#10;            display: 'flex', flexDirection: 'row', alignItems: 'center',&#13;&#10;            justifyContent: 'space-between',&#13;&#10;            paddingTop: 20,&#13;&#10;            borderTop: '1px solid rgba(26,26,26,0.10)',&#13;&#10;        }}&gt;&#13;&#10;            &lt;Text style={{&#13;&#10;                fontFamily: 'PingFang SC, Microsoft YaHei, sans-serif',&#13;&#10;                fontSize: 14, color: 'rgba(26,26,26,0.45)',&#13;&#10;            }}&gt;&#13;&#10;                逻辑关系 · 19 个核心句式&#13;&#10;            &lt;/Text&gt;&#13;&#10;            &lt;Text style={{&#13;&#10;                fontFamily: 'Helvetica Neue, Arial, sans-serif',&#13;&#10;                fontSize: 14, color: 'rgba(26,26,26,0.45)', fontWeight: 500,&#13;&#10;            }}&gt;&#13;&#10;                06 / 17&#13;&#10;            &lt;/Text&gt;&#13;&#10;        &lt;/Box&gt;&#13;&#10;    &lt;/Box&gt;&#13;&#10;&lt;/Slide&gt;"/>
        <p:cNvGrpSpPr/>
        <p:nvPr/>
      </p:nvGrpSpPr>
      <p:grpSpPr>
        <a:xfrm>
          <a:off x="0" y="0"/>
          <a:ext cx="0" cy="0"/>
          <a:chOff x="0" y="0"/>
          <a:chExt cx="0" cy="0"/>
        </a:xfrm>
      </p:grpSpPr>
      <p:sp>
        <p:nvSpPr>
          <p:cNvPr id="607" name=""/>
          <p:cNvSpPr/>
          <p:nvPr/>
        </p:nvSpPr>
        <p:spPr>
          <a:xfrm rot="0" flipH="0" flipV="0">
            <a:off x="0" y="0"/>
            <a:ext cx="12192000" cy="6858000"/>
          </a:xfrm>
          <a:prstGeom prst="rect">
            <a:avLst/>
          </a:prstGeom>
          <a:solidFill>
            <a:srgbClr val="FAF7F2"/>
          </a:solidFill>
          <a:ln/>
        </p:spPr>
        <p:txBody>
          <a:bodyPr/>
          <a:p/>
        </p:txBody>
      </p:sp>
      <p:sp>
        <p:nvSpPr>
          <p:cNvPr id="608" name="" descr="{&quot;isTemplate&quot;:true,&quot;type&quot;:&quot;text&quot;}"/>
          <p:cNvSpPr txBox="1"/>
          <p:nvPr/>
        </p:nvSpPr>
        <p:spPr>
          <a:xfrm rot="0" flipH="0" flipV="0">
            <a:off x="571500" y="381000"/>
            <a:ext cx="11049000" cy="190500"/>
          </a:xfrm>
          <a:prstGeom prst="rect"/>
        </p:spPr>
        <p:txBody>
          <a:bodyPr wrap="none" lIns="0" tIns="0" rIns="0" bIns="0"/>
          <a:p>
            <a:pPr>
              <a:lnSpc>
                <a:spcPct val="100000"/>
              </a:lnSpc>
            </a:pPr>
            <a:r>
              <a:rPr lang="en-US" sz="1200" b="1" spc="300">
                <a:solidFill>
                  <a:srgbClr val="EC4899"/>
                </a:solidFill>
                <a:latin typeface="Helvetica Neue"/>
                <a:ea typeface="Helvetica Neue"/>
              </a:rPr>
              <a:t>CHAPTER 02</a:t>
            </a:r>
            <a:endParaRPr/>
          </a:p>
        </p:txBody>
      </p:sp>
      <p:sp>
        <p:nvSpPr>
          <p:cNvPr id="609" name="" descr="{&quot;isTemplate&quot;:true,&quot;type&quot;:&quot;text&quot;}"/>
          <p:cNvSpPr txBox="1"/>
          <p:nvPr/>
        </p:nvSpPr>
        <p:spPr>
          <a:xfrm rot="0" flipH="0" flipV="0">
            <a:off x="571500" y="647700"/>
            <a:ext cx="11049000" cy="209550"/>
          </a:xfrm>
          <a:prstGeom prst="rect"/>
        </p:spPr>
        <p:txBody>
          <a:bodyPr wrap="none" lIns="0" tIns="0" rIns="0" bIns="0"/>
          <a:p>
            <a:pPr>
              <a:lnSpc>
                <a:spcPct val="100000"/>
              </a:lnSpc>
            </a:pPr>
            <a:r>
              <a:rPr lang="zh-CN" sz="1350">
                <a:solidFill>
                  <a:srgbClr val="1A1A1A">
                    <a:alpha val="55000"/>
                  </a:srgbClr>
                </a:solidFill>
                <a:latin typeface="PingFang SC"/>
                <a:ea typeface="PingFang SC"/>
              </a:rPr>
              <a:t>四级翻译</a:t>
            </a:r>
            <a:r>
              <a:rPr lang="en-US" sz="1350">
                <a:solidFill>
                  <a:srgbClr val="1A1A1A">
                    <a:alpha val="55000"/>
                  </a:srgbClr>
                </a:solidFill>
                <a:latin typeface="PingFang SC"/>
                <a:ea typeface="PingFang SC"/>
              </a:rPr>
              <a:t> · </a:t>
            </a:r>
            <a:r>
              <a:rPr lang="zh-CN" sz="1350">
                <a:solidFill>
                  <a:srgbClr val="1A1A1A">
                    <a:alpha val="55000"/>
                  </a:srgbClr>
                </a:solidFill>
                <a:latin typeface="PingFang SC"/>
                <a:ea typeface="PingFang SC"/>
              </a:rPr>
              <a:t>第</a:t>
            </a:r>
            <a:r>
              <a:rPr lang="en-US" sz="1350">
                <a:solidFill>
                  <a:srgbClr val="1A1A1A">
                    <a:alpha val="55000"/>
                  </a:srgbClr>
                </a:solidFill>
                <a:latin typeface="PingFang SC"/>
                <a:ea typeface="PingFang SC"/>
              </a:rPr>
              <a:t> 2 </a:t>
            </a:r>
            <a:r>
              <a:rPr lang="zh-CN" sz="1350">
                <a:solidFill>
                  <a:srgbClr val="1A1A1A">
                    <a:alpha val="55000"/>
                  </a:srgbClr>
                </a:solidFill>
                <a:latin typeface="PingFang SC"/>
                <a:ea typeface="PingFang SC"/>
              </a:rPr>
              <a:t>章</a:t>
            </a:r>
            <a:endParaRPr/>
          </a:p>
        </p:txBody>
      </p:sp>
      <p:sp>
        <p:nvSpPr>
          <p:cNvPr id="610" name="" descr="{&quot;isTemplate&quot;:true,&quot;type&quot;:&quot;text&quot;}"/>
          <p:cNvSpPr txBox="1"/>
          <p:nvPr/>
        </p:nvSpPr>
        <p:spPr>
          <a:xfrm rot="0" flipH="0" flipV="0">
            <a:off x="571500" y="1657350"/>
            <a:ext cx="2543175" cy="2743200"/>
          </a:xfrm>
          <a:prstGeom prst="rect"/>
        </p:spPr>
        <p:txBody>
          <a:bodyPr wrap="none" lIns="0" tIns="0" rIns="0" bIns="0"/>
          <a:p>
            <a:pPr>
              <a:lnSpc>
                <a:spcPct val="100000"/>
              </a:lnSpc>
            </a:pPr>
            <a:r>
              <a:rPr lang="en-US" sz="18000" b="1">
                <a:gradFill>
                  <a:gsLst>
                    <a:gs pos="0">
                      <a:srgbClr val="EC4899"/>
                    </a:gs>
                    <a:gs pos="100000">
                      <a:srgbClr val="F97316"/>
                    </a:gs>
                  </a:gsLst>
                  <a:lin ang="2700000" scaled="1"/>
                </a:gradFill>
                <a:latin typeface="Helvetica Neue"/>
                <a:ea typeface="Helvetica Neue"/>
              </a:rPr>
              <a:t>02</a:t>
            </a:r>
            <a:endParaRPr/>
          </a:p>
        </p:txBody>
      </p:sp>
      <p:sp>
        <p:nvSpPr>
          <p:cNvPr id="611" name="" descr="{&quot;isTemplate&quot;:true,&quot;type&quot;:&quot;text&quot;}"/>
          <p:cNvSpPr txBox="1"/>
          <p:nvPr/>
        </p:nvSpPr>
        <p:spPr>
          <a:xfrm rot="0" flipH="0" flipV="0">
            <a:off x="3876675" y="1781175"/>
            <a:ext cx="7743825" cy="809625"/>
          </a:xfrm>
          <a:prstGeom prst="rect"/>
        </p:spPr>
        <p:txBody>
          <a:bodyPr wrap="none" lIns="0" tIns="0" rIns="0" bIns="0"/>
          <a:p>
            <a:pPr>
              <a:lnSpc>
                <a:spcPct val="110000"/>
              </a:lnSpc>
            </a:pPr>
            <a:r>
              <a:rPr lang="zh-CN" sz="4800" b="1">
                <a:solidFill>
                  <a:srgbClr val="1A1A1A"/>
                </a:solidFill>
                <a:latin typeface="PingFang SC"/>
                <a:ea typeface="PingFang SC"/>
              </a:rPr>
              <a:t>逻辑关系</a:t>
            </a:r>
            <a:endParaRPr/>
          </a:p>
        </p:txBody>
      </p:sp>
      <p:sp>
        <p:nvSpPr>
          <p:cNvPr id="612" name="" descr="{&quot;isTemplate&quot;:true,&quot;type&quot;:&quot;text&quot;}"/>
          <p:cNvSpPr txBox="1"/>
          <p:nvPr/>
        </p:nvSpPr>
        <p:spPr>
          <a:xfrm rot="0" flipH="0" flipV="0">
            <a:off x="3876675" y="2743200"/>
            <a:ext cx="7743825" cy="257175"/>
          </a:xfrm>
          <a:prstGeom prst="rect"/>
        </p:spPr>
        <p:txBody>
          <a:bodyPr wrap="none" lIns="0" tIns="0" rIns="0" bIns="0"/>
          <a:p>
            <a:pPr>
              <a:lnSpc>
                <a:spcPct val="100000"/>
              </a:lnSpc>
            </a:pPr>
            <a:r>
              <a:rPr lang="en-US" sz="1650" spc="150">
                <a:solidFill>
                  <a:srgbClr val="1A1A1A">
                    <a:alpha val="55000"/>
                  </a:srgbClr>
                </a:solidFill>
                <a:latin typeface="Helvetica Neue"/>
                <a:ea typeface="Helvetica Neue"/>
              </a:rPr>
              <a:t>Logic &amp; Relations · </a:t>
            </a:r>
            <a:r>
              <a:rPr lang="zh-CN" sz="1650" spc="150">
                <a:solidFill>
                  <a:srgbClr val="1A1A1A">
                    <a:alpha val="55000"/>
                  </a:srgbClr>
                </a:solidFill>
                <a:latin typeface="Helvetica Neue"/>
                <a:ea typeface="Helvetica Neue"/>
              </a:rPr>
              <a:t>把短句串成长句</a:t>
            </a:r>
            <a:endParaRPr/>
          </a:p>
        </p:txBody>
      </p:sp>
      <p:sp>
        <p:nvSpPr>
          <p:cNvPr id="613" name=""/>
          <p:cNvSpPr/>
          <p:nvPr/>
        </p:nvSpPr>
        <p:spPr>
          <a:xfrm rot="0" flipH="0" flipV="0">
            <a:off x="3876675" y="3228975"/>
            <a:ext cx="571500" cy="38100"/>
          </a:xfrm>
          <a:prstGeom prst="roundRect">
            <a:avLst>
              <a:gd name="adj" fmla="val 50000"/>
            </a:avLst>
          </a:prstGeom>
          <a:solidFill>
            <a:srgbClr val="EC4899"/>
          </a:solidFill>
          <a:ln/>
        </p:spPr>
        <p:txBody>
          <a:bodyPr/>
          <a:p/>
        </p:txBody>
      </p:sp>
      <p:sp>
        <p:nvSpPr>
          <p:cNvPr id="614" name="" descr="{&quot;isTemplate&quot;:true,&quot;type&quot;:&quot;text&quot;}"/>
          <p:cNvSpPr txBox="1"/>
          <p:nvPr/>
        </p:nvSpPr>
        <p:spPr>
          <a:xfrm rot="0" flipH="0" flipV="0">
            <a:off x="3876675" y="3571875"/>
            <a:ext cx="7743825" cy="704850"/>
          </a:xfrm>
          <a:prstGeom prst="rect"/>
        </p:spPr>
        <p:txBody>
          <a:bodyPr wrap="none" lIns="0" tIns="0" rIns="0" bIns="0"/>
          <a:p>
            <a:pPr>
              <a:lnSpc>
                <a:spcPct val="170000"/>
              </a:lnSpc>
            </a:pPr>
            <a:r>
              <a:rPr lang="zh-CN" sz="1350">
                <a:solidFill>
                  <a:srgbClr val="1A1A1A">
                    <a:alpha val="70000"/>
                  </a:srgbClr>
                </a:solidFill>
                <a:latin typeface="PingFang SC"/>
                <a:ea typeface="PingFang SC"/>
              </a:rPr>
              <a:t>涵盖因果递进、强调感叹、对比选择、限定范围</a:t>
            </a:r>
            <a:endParaRPr/>
          </a:p>
          <a:p>
            <a:pPr>
              <a:lnSpc>
                <a:spcPct val="170000"/>
              </a:lnSpc>
            </a:pPr>
            <a:r>
              <a:rPr lang="zh-CN" sz="1350">
                <a:solidFill>
                  <a:srgbClr val="1A1A1A">
                    <a:alpha val="70000"/>
                  </a:srgbClr>
                </a:solidFill>
                <a:latin typeface="PingFang SC"/>
                <a:ea typeface="PingFang SC"/>
              </a:rPr>
              <a:t>让译文的逻辑关系一眼可读</a:t>
            </a:r>
            <a:endParaRPr/>
          </a:p>
        </p:txBody>
      </p:sp>
      <p:sp>
        <p:nvSpPr>
          <p:cNvPr id="615" name=""/>
          <p:cNvSpPr/>
          <p:nvPr/>
        </p:nvSpPr>
        <p:spPr>
          <a:xfrm rot="0" flipH="0" flipV="0">
            <a:off x="10287000" y="-571500"/>
            <a:ext cx="2476500" cy="2476500"/>
          </a:xfrm>
          <a:custGeom>
            <a:pathLst>
              <a:path w="260" h="260">
                <a:moveTo>
                  <a:pt x="200" y="240"/>
                </a:moveTo>
                <a:cubicBezTo>
                  <a:pt x="149" y="272"/>
                  <a:pt x="81" y="265"/>
                  <a:pt x="38" y="222"/>
                </a:cubicBezTo>
                <a:cubicBezTo>
                  <a:pt x="-5" y="179"/>
                  <a:pt x="-12" y="111"/>
                  <a:pt x="20" y="60"/>
                </a:cubicBezTo>
                <a:lnTo>
                  <a:pt x="200" y="60"/>
                </a:lnTo>
                <a:close/>
              </a:path>
            </a:pathLst>
          </a:custGeom>
          <a:gradFill>
            <a:gsLst>
              <a:gs pos="0">
                <a:srgbClr val="EC4899">
                  <a:alpha val="12000"/>
                </a:srgbClr>
              </a:gs>
              <a:gs pos="100000">
                <a:srgbClr val="F97316">
                  <a:alpha val="12000"/>
                </a:srgbClr>
              </a:gs>
            </a:gsLst>
            <a:lin ang="2700000" scaled="1"/>
          </a:gradFill>
          <a:ln/>
        </p:spPr>
        <p:txBody>
          <a:bodyPr/>
          <a:p/>
        </p:txBody>
      </p:sp>
      <p:sp>
        <p:nvSpPr>
          <p:cNvPr id="616" name=""/>
          <p:cNvSpPr/>
          <p:nvPr/>
        </p:nvSpPr>
        <p:spPr>
          <a:xfrm rot="0" flipH="0" flipV="0">
            <a:off x="571500" y="6067425"/>
            <a:ext cx="1143000" cy="28575"/>
          </a:xfrm>
          <a:prstGeom prst="roundRect">
            <a:avLst>
              <a:gd name="adj" fmla="val 66667"/>
            </a:avLst>
          </a:prstGeom>
          <a:solidFill>
            <a:srgbClr val="EC4899"/>
          </a:solidFill>
          <a:ln/>
        </p:spPr>
        <p:txBody>
          <a:bodyPr/>
          <a:p/>
        </p:txBody>
      </p:sp>
      <p:sp>
        <p:nvSpPr>
          <p:cNvPr id="617" name=""/>
          <p:cNvSpPr/>
          <p:nvPr/>
        </p:nvSpPr>
        <p:spPr>
          <a:xfrm rot="0" flipH="0" flipV="0">
            <a:off x="571500" y="5924550"/>
            <a:ext cx="11049000" cy="371475"/>
          </a:xfrm>
          <a:custGeom>
            <a:pathLst>
              <a:path w="1160" h="39">
                <a:moveTo>
                  <a:pt x="0" y="0"/>
                </a:moveTo>
                <a:lnTo>
                  <a:pt x="1160" y="0"/>
                </a:lnTo>
                <a:lnTo>
                  <a:pt x="1160" y="1"/>
                </a:lnTo>
                <a:lnTo>
                  <a:pt x="0" y="1"/>
                </a:lnTo>
                <a:close/>
              </a:path>
            </a:pathLst>
          </a:custGeom>
          <a:solidFill>
            <a:srgbClr val="1A1A1A">
              <a:alpha val="10000"/>
            </a:srgbClr>
          </a:solidFill>
          <a:ln/>
        </p:spPr>
        <p:txBody>
          <a:bodyPr/>
          <a:p/>
        </p:txBody>
      </p:sp>
      <p:sp>
        <p:nvSpPr>
          <p:cNvPr id="618" name="" descr="{&quot;isTemplate&quot;:true,&quot;type&quot;:&quot;text&quot;}"/>
          <p:cNvSpPr txBox="1"/>
          <p:nvPr/>
        </p:nvSpPr>
        <p:spPr>
          <a:xfrm rot="0" flipH="0" flipV="0">
            <a:off x="571500" y="6124575"/>
            <a:ext cx="1514475" cy="161925"/>
          </a:xfrm>
          <a:prstGeom prst="rect"/>
        </p:spPr>
        <p:txBody>
          <a:bodyPr wrap="none" lIns="0" tIns="0" rIns="0" bIns="0"/>
          <a:p>
            <a:pPr>
              <a:lnSpc>
                <a:spcPct val="100000"/>
              </a:lnSpc>
            </a:pPr>
            <a:r>
              <a:rPr lang="zh-CN" sz="1050">
                <a:solidFill>
                  <a:srgbClr val="1A1A1A">
                    <a:alpha val="45000"/>
                  </a:srgbClr>
                </a:solidFill>
                <a:latin typeface="PingFang SC"/>
                <a:ea typeface="PingFang SC"/>
              </a:rPr>
              <a:t>逻辑关系</a:t>
            </a:r>
            <a:r>
              <a:rPr lang="en-US" sz="1050">
                <a:solidFill>
                  <a:srgbClr val="1A1A1A">
                    <a:alpha val="45000"/>
                  </a:srgbClr>
                </a:solidFill>
                <a:latin typeface="PingFang SC"/>
                <a:ea typeface="PingFang SC"/>
              </a:rPr>
              <a:t> · 19 </a:t>
            </a:r>
            <a:r>
              <a:rPr lang="zh-CN" sz="1050">
                <a:solidFill>
                  <a:srgbClr val="1A1A1A">
                    <a:alpha val="45000"/>
                  </a:srgbClr>
                </a:solidFill>
                <a:latin typeface="PingFang SC"/>
                <a:ea typeface="PingFang SC"/>
              </a:rPr>
              <a:t>个核心句式</a:t>
            </a:r>
            <a:endParaRPr/>
          </a:p>
        </p:txBody>
      </p:sp>
      <p:sp>
        <p:nvSpPr>
          <p:cNvPr id="619" name="" descr="{&quot;isTemplate&quot;:true,&quot;type&quot;:&quot;text&quot;}"/>
          <p:cNvSpPr txBox="1"/>
          <p:nvPr/>
        </p:nvSpPr>
        <p:spPr>
          <a:xfrm rot="0" flipH="0" flipV="0">
            <a:off x="11210925" y="6124575"/>
            <a:ext cx="409575" cy="161925"/>
          </a:xfrm>
          <a:prstGeom prst="rect"/>
        </p:spPr>
        <p:txBody>
          <a:bodyPr wrap="none" lIns="0" tIns="0" rIns="0" bIns="0"/>
          <a:p>
            <a:pPr>
              <a:lnSpc>
                <a:spcPct val="100000"/>
              </a:lnSpc>
            </a:pPr>
            <a:r>
              <a:rPr lang="en-US" sz="1050">
                <a:solidFill>
                  <a:srgbClr val="1A1A1A">
                    <a:alpha val="45000"/>
                  </a:srgbClr>
                </a:solidFill>
                <a:latin typeface="Helvetica Neue"/>
                <a:ea typeface="Helvetica Neue"/>
              </a:rPr>
              <a:t>06 / 17</a:t>
            </a:r>
            <a:endParaRPr/>
          </a:p>
        </p:txBody>
      </p:sp>
    </p:spTree>
  </p:cSld>
</p:sld>
</file>

<file path=ppt/slides/slide7.xml><?xml version="1.0" encoding="utf-8"?>
<p:sld xmlns:p="http://schemas.openxmlformats.org/presentationml/2006/main" xmlns:a="http://schemas.openxmlformats.org/drawingml/2006/main">
  <p:cSld>
    <p:spTree>
      <p:nvGrpSpPr>
        <p:cNvPr id="620" name="" descr="&lt;Slide&gt;&#13;&#10;    &lt;Box style={{&#13;&#10;        width: '1280px', height: '720px',&#13;&#10;        background: '#FAF7F2',&#13;&#10;        padding: '24px 60px',&#13;&#10;        position: 'relative',&#13;&#10;    }}&gt;&#13;&#10;        {/* A 标题块 */}&#13;&#10;        &lt;Box style={{&#13;&#10;            display: 'flex', flexDirection: 'row', alignItems: 'center', gap: 14,&#13;&#10;            marginBottom: 6,&#13;&#10;        }}&gt;&#13;&#10;            &lt;Box style={{ width: 6, height: 32, background: '#EC4899', borderRadius: 3 }} /&gt;&#13;&#10;            &lt;Text style={{&#13;&#10;                fontFamily: 'PingFang SC, Microsoft YaHei, sans-serif',&#13;&#10;                fontSize: 32, color: '#1A1A1A', fontWeight: 'bold',&#13;&#10;            }}&gt;&#13;&#10;                因果递进与程度表达&#13;&#10;            &lt;/Text&gt;&#13;&#10;            &lt;Text style={{&#13;&#10;                fontFamily: 'Helvetica Neue, Arial, sans-serif',&#13;&#10;                fontSize: 14, color: '#EC4899', fontWeight: 600,&#13;&#10;                letterSpacing: 2, marginLeft: 8,&#13;&#10;            }}&gt;&#13;&#10;                CAUSE &amp; EFFECT&#13;&#10;            &lt;/Text&gt;&#13;&#10;        &lt;/Box&gt;&#13;&#10;        &lt;Text style={{&#13;&#10;            fontFamily: 'PingFang SC, Microsoft YaHei, sans-serif',&#13;&#10;            fontSize: 16, color: 'rgba(26,26,26,0.55)', marginBottom: 16,&#13;&#10;        }}&gt;&#13;&#10;            解释「为什么」与「到什么程度」时使用 —— 译文最易显得有深度的两个维度&#13;&#10;        &lt;/Text&gt;&#13;&#10;&#13;&#10;        {/* B 主区：左 65% 句式 / 右 35% 因果链 + 提示 */}&#13;&#10;        &lt;Box style={{&#13;&#10;            display: 'flex', flexDirection: 'row', gap: 28, marginTop: 4,&#13;&#10;        }}&gt;&#13;&#10;            {/* 左侧 6 句式 */}&#13;&#10;            &lt;Box style={{&#13;&#10;                flex: 1.85, display: 'flex', flexDirection: 'column', gap: 10,&#13;&#10;            }}&gt;&#13;&#10;                {[&#13;&#10;                    {&#13;&#10;                        en: 'with the development of + 名词',&#13;&#10;                        zh: '随着 …… 的发展',&#13;&#10;                        tip: '开篇万金油，几乎逢题可用',&#13;&#10;                    },&#13;&#10;                    {&#13;&#10;                        en: 'due to / owing to + 名词',&#13;&#10;                        zh: '由于 / 因为',&#13;&#10;                        tip: '后接名词或动名词，不可接句子',&#13;&#10;                    },&#13;&#10;                    {&#13;&#10;                        en: '... contribute(s) to + 名词',&#13;&#10;                        zh: '有助于 / 促进了',&#13;&#10;                        tip: '常用于收束段，强调意义',&#13;&#10;                    },&#13;&#10;                    {&#13;&#10;                        en: 'cause little damage to + 名词',&#13;&#10;                        zh: '对 …… 破坏很小',&#13;&#10;                        tip: '环保/灾害类话题高频',&#13;&#10;                    },&#13;&#10;                    {&#13;&#10;                        en: 'protect ... effectively',&#13;&#10;                        zh: '有效地保护',&#13;&#10;                        tip: 'effective / significantly 可替换',&#13;&#10;                    },&#13;&#10;                    {&#13;&#10;                        en: 'so + adj./adv. + that + 从句',&#13;&#10;                        zh: '如此 …… 以致于',&#13;&#10;                        tip: '4 级翻译最高频复合句连接器',&#13;&#10;                    },&#13;&#10;                ].map((s, i) =&gt; (&#13;&#10;                    &lt;Box key={i} style={{&#13;&#10;                        padding: '10px 18px',&#13;&#10;                        background: '#FFFFFF',&#13;&#10;                        border: '1px solid rgba(26,26,26,0.08)',&#13;&#10;                        borderLeft: '4px solid #EC4899',&#13;&#10;                        borderRadius: 8,&#13;&#10;                        display: 'flex', flexDirection: 'row', alignItems: 'center', gap: 16,&#13;&#10;                    }}&gt;&#13;&#10;                        &lt;Text style={{&#13;&#10;                            fontFamily: 'Helvetica Neue, Arial, sans-serif',&#13;&#10;                            fontSize: 12, color: 'rgba(26,26,26,0.4)', fontWeight: 'bold',&#13;&#10;                            minWidth: 20,&#13;&#10;                        }}&gt;&#13;&#10;                            0{i+1}&#13;&#10;                        &lt;/Text&gt;&#13;&#10;                        &lt;Box style={{ flex: 1, display: 'flex', flexDirection: 'column', gap: 3 }}&gt;&#13;&#10;                            &lt;Text style={{&#13;&#10;                                fontFamily: 'Helvetica Neue, Arial, sans-serif',&#13;&#10;                                fontSize: 17, color: '#1A1A1A', fontWeight: 'bold', lineHeight: 1.3,&#13;&#10;                            }}&gt;&#13;&#10;                                {s.en}&#13;&#10;                            &lt;/Text&gt;&#13;&#10;                            &lt;Text style={{&#13;&#10;                                fontFamily: 'PingFang SC, Microsoft YaHei, sans-serif',&#13;&#10;                                fontSize: 14, color: 'rgba(26,26,26,0.7)', lineHeight: 1.4,&#13;&#10;                            }}&gt;&#13;&#10;                                {s.zh}&#13;&#10;                                &lt;span style={{ color: 'rgba(26,26,26,0.45)', marginLeft: 12, fontSize: 12 }}&gt;&#13;&#10;                                    · {s.tip}&#13;&#10;                                &lt;/span&gt;&#13;&#10;                            &lt;/Text&gt;&#13;&#10;                        &lt;/Box&gt;&#13;&#10;                    &lt;/Box&gt;&#13;&#10;                ))}&#13;&#10;            &lt;/Box&gt;&#13;&#10;&#13;&#10;            {/* 右侧 35% 因果链 + 关键洞察 */}&#13;&#10;            &lt;Box style={{&#13;&#10;                flex: 1, display: 'flex', flexDirection: 'column', gap: 16,&#13;&#10;            }}&gt;&#13;&#10;                {/* 因果链图 */}&#13;&#10;                &lt;Box style={{&#13;&#10;                    width: '100%', padding: 20,&#13;&#10;                    background: '#FFFFFF',&#13;&#10;                    border: '1px solid rgba(26,26,26,0.08)',&#13;&#10;                    borderRadius: 12,&#13;&#10;                }}&gt;&#13;&#10;                    &lt;Text style={{&#13;&#10;                        fontFamily: 'PingFang SC, Microsoft YaHei, sans-serif',&#13;&#10;                        fontSize: 14, color: '#1A1A1A', fontWeight: 'bold', marginBottom: 16,&#13;&#10;                    }}&gt;&#13;&#10;                        因果链 · 翻译骨架&#13;&#10;                    &lt;/Text&gt;&#13;&#10;                    &lt;Box style={{&#13;&#10;                        display: 'flex', flexDirection: 'column', gap: 10,&#13;&#10;                        alignItems: 'center',&#13;&#10;                    }}&gt;&#13;&#10;                        &lt;Box style={{&#13;&#10;                            padding: '10px 16px', background: 'rgba(249,115,22,0.10)',&#13;&#10;                            border: '1px solid #F97316', borderRadius: 6, width: '80%',&#13;&#10;                        }}&gt;&#13;&#10;                            &lt;Text style={{&#13;&#10;                                fontFamily: 'PingFang SC, Microsoft YaHei, sans-serif',&#13;&#10;                                fontSize: 13, color: '#1A1A1A', textAlign: 'center',&#13;&#10;                            }}&gt;&#13;&#10;                                with the development of ...&#13;&#10;                            &lt;/Text&gt;&#13;&#10;                        &lt;/Box&gt;&#13;&#10;                        &lt;Text style={{ fontSize: 18, color: '#F97316', fontWeight: 'bold' }}&gt;↓&lt;/Text&gt;&#13;&#10;                        &lt;Box style={{&#13;&#10;                            padding: '10px 16px', background: '#FFFFFF',&#13;&#10;                            border: '1px solid #EC4899', borderRadius: 6, width: '80%',&#13;&#10;                        }}&gt;&#13;&#10;                            &lt;Text style={{&#13;&#10;                                fontFamily: 'PingFang SC, Microsoft YaHei, sans-serif',&#13;&#10;                                fontSize: 13, color: '#1A1A1A', textAlign: 'center',&#13;&#10;                            }}&gt;&#13;&#10;                                ... contribute(s) to ...&#13;&#10;                            &lt;/Text&gt;&#13;&#10;                        &lt;/Box&gt;&#13;&#10;                        &lt;Text style={{ fontSize: 18, color: '#EC4899', fontWeight: 'bold' }}&gt;↓&lt;/Text&gt;&#13;&#10;                        &lt;Box style={{&#13;&#10;                            padding: '10px 16px', background: 'rgba(236,72,153,0.10)',&#13;&#10;                            border: '1px solid #EC4899', borderRadius: 6, width: '80%',&#13;&#10;                        }}&gt;&#13;&#10;                            &lt;Text style={{&#13;&#10;                                fontFamily: 'PingFang SC, Microsoft YaHei, sans-serif',&#13;&#10;                                fontSize: 13, color: '#1A1A1A', textAlign: 'center',&#13;&#10;                            }}&gt;&#13;&#10;                                so ... that ...&#13;&#10;                            &lt;/Text&gt;&#13;&#10;                        &lt;/Box&gt;&#13;&#10;                    &lt;/Box&gt;&#13;&#10;                &lt;/Box&gt;&#13;&#10;&#13;&#10;                {/* 关键洞察 */}&#13;&#10;                &lt;Box style={{&#13;&#10;                    padding: 16,&#13;&#10;                    background: 'rgba(236,72,153,0.08)',&#13;&#10;                    borderLeft: '4px solid #EC4899',&#13;&#10;                    borderRadius: 8,&#13;&#10;                }}&gt;&#13;&#10;                    &lt;Text style={{&#13;&#10;                        fontFamily: 'PingFang SC, Microsoft YaHei, sans-serif',&#13;&#10;                        fontSize: 14, color: '#EC4899', fontWeight: 'bold', marginBottom: 6,&#13;&#10;                    }}&gt;&#13;&#10;                        写作要点&#13;&#10;                    &lt;/Text&gt;&#13;&#10;                    &lt;Text style={{&#13;&#10;                        fontFamily: 'PingFang SC, Microsoft YaHei, sans-serif',&#13;&#10;                        fontSize: 13, color: 'rgba(26,26,26,0.75)', lineHeight: 1.6,&#13;&#10;                    }}&gt;&#13;&#10;                        同一段落内可叠加：开头 with the development of → 中段 contribute to → 收尾 so ... that ...，让逻辑链完整&#13;&#10;                    &lt;/Text&gt;&#13;&#10;                &lt;/Box&gt;&#13;&#10;            &lt;/Box&gt;&#13;&#10;        &lt;/Box&gt;&#13;&#10;&#13;&#10;        {/* C 页脚 */}&#13;&#10;        &lt;Box style={{&#13;&#10;            position: 'absolute', bottom: 0, left: 0, right: 0,&#13;&#10;            height: 56, padding: '0 60px',&#13;&#10;            display: 'flex', flexDirection: 'row', alignItems: 'center', justifyContent: 'space-between',&#13;&#10;            borderTop: '1px solid rgba(26,26,26,0.06)',&#13;&#10;        }}&gt;&#13;&#10;            &lt;Text style={{&#13;&#10;                fontFamily: 'PingFang SC, Microsoft YaHei, sans-serif',&#13;&#10;                fontSize: 13, color: 'rgba(26,26,26,0.45)',&#13;&#10;            }}&gt;&#13;&#10;                四级英语翻译常用句式学习&#13;&#10;            &lt;/Text&gt;&#13;&#10;            &lt;Text style={{&#13;&#10;                fontFamily: 'Helvetica Neue, Arial, sans-serif',&#13;&#10;                fontSize: 13, color: 'rgba(26,26,26,0.45)', fontWeight: 500,&#13;&#10;            }}&gt;&#13;&#10;                07 / 17&#13;&#10;            &lt;/Text&gt;&#13;&#10;        &lt;/Box&gt;&#13;&#10;    &lt;/Box&gt;&#13;&#10;&lt;/Slide&gt;"/>
        <p:cNvGrpSpPr/>
        <p:nvPr/>
      </p:nvGrpSpPr>
      <p:grpSpPr>
        <a:xfrm>
          <a:off x="0" y="0"/>
          <a:ext cx="0" cy="0"/>
          <a:chOff x="0" y="0"/>
          <a:chExt cx="0" cy="0"/>
        </a:xfrm>
      </p:grpSpPr>
      <p:sp>
        <p:nvSpPr>
          <p:cNvPr id="621" name=""/>
          <p:cNvSpPr/>
          <p:nvPr/>
        </p:nvSpPr>
        <p:spPr>
          <a:xfrm rot="0" flipH="0" flipV="0">
            <a:off x="0" y="0"/>
            <a:ext cx="12192000" cy="6858000"/>
          </a:xfrm>
          <a:prstGeom prst="rect">
            <a:avLst/>
          </a:prstGeom>
          <a:solidFill>
            <a:srgbClr val="FAF7F2"/>
          </a:solidFill>
          <a:ln/>
        </p:spPr>
        <p:txBody>
          <a:bodyPr/>
          <a:p/>
        </p:txBody>
      </p:sp>
      <p:sp>
        <p:nvSpPr>
          <p:cNvPr id="622" name=""/>
          <p:cNvSpPr/>
          <p:nvPr/>
        </p:nvSpPr>
        <p:spPr>
          <a:xfrm rot="0" flipH="0" flipV="0">
            <a:off x="571500" y="266700"/>
            <a:ext cx="57150" cy="304800"/>
          </a:xfrm>
          <a:prstGeom prst="roundRect">
            <a:avLst>
              <a:gd name="adj" fmla="val 50000"/>
            </a:avLst>
          </a:prstGeom>
          <a:solidFill>
            <a:srgbClr val="EC4899"/>
          </a:solidFill>
          <a:ln/>
        </p:spPr>
        <p:txBody>
          <a:bodyPr/>
          <a:p/>
        </p:txBody>
      </p:sp>
      <p:sp>
        <p:nvSpPr>
          <p:cNvPr id="623" name="" descr="{&quot;isTemplate&quot;:true,&quot;type&quot;:&quot;text&quot;}"/>
          <p:cNvSpPr txBox="1"/>
          <p:nvPr/>
        </p:nvSpPr>
        <p:spPr>
          <a:xfrm rot="0" flipH="0" flipV="0">
            <a:off x="762000" y="228600"/>
            <a:ext cx="2743200" cy="371475"/>
          </a:xfrm>
          <a:prstGeom prst="rect"/>
        </p:spPr>
        <p:txBody>
          <a:bodyPr wrap="none" lIns="0" tIns="0" rIns="0" bIns="0"/>
          <a:p>
            <a:pPr>
              <a:lnSpc>
                <a:spcPct val="100000"/>
              </a:lnSpc>
            </a:pPr>
            <a:r>
              <a:rPr lang="zh-CN" sz="2400" b="1">
                <a:solidFill>
                  <a:srgbClr val="1A1A1A"/>
                </a:solidFill>
                <a:latin typeface="PingFang SC"/>
                <a:ea typeface="PingFang SC"/>
              </a:rPr>
              <a:t>因果递进与程度表达</a:t>
            </a:r>
            <a:endParaRPr/>
          </a:p>
        </p:txBody>
      </p:sp>
      <p:sp>
        <p:nvSpPr>
          <p:cNvPr id="624" name="" descr="{&quot;isTemplate&quot;:true,&quot;type&quot;:&quot;text&quot;}"/>
          <p:cNvSpPr txBox="1"/>
          <p:nvPr/>
        </p:nvSpPr>
        <p:spPr>
          <a:xfrm rot="0" flipH="0" flipV="0">
            <a:off x="3714750" y="333375"/>
            <a:ext cx="1428750" cy="161925"/>
          </a:xfrm>
          <a:prstGeom prst="rect"/>
        </p:spPr>
        <p:txBody>
          <a:bodyPr wrap="none" lIns="0" tIns="0" rIns="0" bIns="0"/>
          <a:p>
            <a:pPr>
              <a:lnSpc>
                <a:spcPct val="100000"/>
              </a:lnSpc>
            </a:pPr>
            <a:r>
              <a:rPr lang="en-US" sz="1050" b="1" spc="150">
                <a:solidFill>
                  <a:srgbClr val="EC4899"/>
                </a:solidFill>
                <a:latin typeface="Helvetica Neue"/>
                <a:ea typeface="Helvetica Neue"/>
              </a:rPr>
              <a:t>CAUSE &amp; EFFECT</a:t>
            </a:r>
            <a:endParaRPr/>
          </a:p>
        </p:txBody>
      </p:sp>
      <p:sp>
        <p:nvSpPr>
          <p:cNvPr id="625" name="" descr="{&quot;isTemplate&quot;:true,&quot;type&quot;:&quot;text&quot;}"/>
          <p:cNvSpPr txBox="1"/>
          <p:nvPr/>
        </p:nvSpPr>
        <p:spPr>
          <a:xfrm rot="0" flipH="0" flipV="0">
            <a:off x="571500" y="657225"/>
            <a:ext cx="11049000" cy="190500"/>
          </a:xfrm>
          <a:prstGeom prst="rect"/>
        </p:spPr>
        <p:txBody>
          <a:bodyPr wrap="none" lIns="0" tIns="0" rIns="0" bIns="0"/>
          <a:p>
            <a:pPr>
              <a:lnSpc>
                <a:spcPct val="100000"/>
              </a:lnSpc>
            </a:pPr>
            <a:r>
              <a:rPr lang="zh-CN" sz="1200">
                <a:solidFill>
                  <a:srgbClr val="1A1A1A">
                    <a:alpha val="55000"/>
                  </a:srgbClr>
                </a:solidFill>
                <a:latin typeface="PingFang SC"/>
                <a:ea typeface="PingFang SC"/>
              </a:rPr>
              <a:t>解释「为什么」与「到什么程度」时使用</a:t>
            </a:r>
            <a:r>
              <a:rPr lang="en-US" sz="1200">
                <a:solidFill>
                  <a:srgbClr val="1A1A1A">
                    <a:alpha val="55000"/>
                  </a:srgbClr>
                </a:solidFill>
                <a:latin typeface="PingFang SC"/>
                <a:ea typeface="PingFang SC"/>
              </a:rPr>
              <a:t> —— </a:t>
            </a:r>
            <a:r>
              <a:rPr lang="zh-CN" sz="1200">
                <a:solidFill>
                  <a:srgbClr val="1A1A1A">
                    <a:alpha val="55000"/>
                  </a:srgbClr>
                </a:solidFill>
                <a:latin typeface="PingFang SC"/>
                <a:ea typeface="PingFang SC"/>
              </a:rPr>
              <a:t>译文最易显得有深度的两个维度</a:t>
            </a:r>
            <a:endParaRPr/>
          </a:p>
        </p:txBody>
      </p:sp>
      <p:sp>
        <p:nvSpPr>
          <p:cNvPr id="626" name=""/>
          <p:cNvSpPr/>
          <p:nvPr/>
        </p:nvSpPr>
        <p:spPr>
          <a:xfrm rot="0" flipH="0" flipV="0">
            <a:off x="609600" y="1038225"/>
            <a:ext cx="7000875" cy="704850"/>
          </a:xfrm>
          <a:prstGeom prst="roundRect">
            <a:avLst>
              <a:gd name="adj" fmla="val 10811"/>
            </a:avLst>
          </a:prstGeom>
          <a:solidFill>
            <a:srgbClr val="FFFFFF"/>
          </a:solidFill>
          <a:ln/>
        </p:spPr>
        <p:txBody>
          <a:bodyPr/>
          <a:p/>
        </p:txBody>
      </p:sp>
      <p:sp>
        <p:nvSpPr>
          <p:cNvPr id="627" name=""/>
          <p:cNvSpPr/>
          <p:nvPr/>
        </p:nvSpPr>
        <p:spPr>
          <a:xfrm rot="0" flipH="0" flipV="0">
            <a:off x="609600" y="1038225"/>
            <a:ext cx="7000875" cy="704850"/>
          </a:xfrm>
          <a:custGeom>
            <a:pathLst>
              <a:path w="735" h="74">
                <a:moveTo>
                  <a:pt x="8" y="0"/>
                </a:moveTo>
                <a:cubicBezTo>
                  <a:pt x="6" y="0"/>
                  <a:pt x="4" y="2"/>
                  <a:pt x="4" y="4"/>
                </a:cubicBezTo>
                <a:lnTo>
                  <a:pt x="4" y="70"/>
                </a:lnTo>
                <a:cubicBezTo>
                  <a:pt x="4" y="72"/>
                  <a:pt x="5" y="74"/>
                  <a:pt x="7" y="74"/>
                </a:cubicBezTo>
                <a:cubicBezTo>
                  <a:pt x="3" y="74"/>
                  <a:pt x="0" y="70"/>
                  <a:pt x="0" y="66"/>
                </a:cubicBezTo>
                <a:lnTo>
                  <a:pt x="0" y="8"/>
                </a:lnTo>
                <a:cubicBezTo>
                  <a:pt x="0" y="4"/>
                  <a:pt x="3" y="0"/>
                  <a:pt x="8" y="0"/>
                </a:cubicBezTo>
                <a:close/>
              </a:path>
            </a:pathLst>
          </a:custGeom>
          <a:solidFill>
            <a:srgbClr val="EC4899"/>
          </a:solidFill>
          <a:ln/>
        </p:spPr>
        <p:txBody>
          <a:bodyPr/>
          <a:p/>
        </p:txBody>
      </p:sp>
      <p:sp>
        <p:nvSpPr>
          <p:cNvPr id="628" name="" descr="{&quot;isTemplate&quot;:true,&quot;type&quot;:&quot;text&quot;}"/>
          <p:cNvSpPr txBox="1"/>
          <p:nvPr/>
        </p:nvSpPr>
        <p:spPr>
          <a:xfrm rot="0" flipH="0" flipV="0">
            <a:off x="781050" y="132397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1</a:t>
            </a:r>
            <a:endParaRPr/>
          </a:p>
        </p:txBody>
      </p:sp>
      <p:sp>
        <p:nvSpPr>
          <p:cNvPr id="629" name="" descr="{&quot;isTemplate&quot;:true,&quot;type&quot;:&quot;text&quot;}"/>
          <p:cNvSpPr txBox="1"/>
          <p:nvPr/>
        </p:nvSpPr>
        <p:spPr>
          <a:xfrm rot="0" flipH="0" flipV="0">
            <a:off x="1123950" y="1133475"/>
            <a:ext cx="6276975" cy="257175"/>
          </a:xfrm>
          <a:prstGeom prst="rect"/>
        </p:spPr>
        <p:txBody>
          <a:bodyPr wrap="none" lIns="0" tIns="0" rIns="0" bIns="0"/>
          <a:p>
            <a:pPr>
              <a:lnSpc>
                <a:spcPct val="130000"/>
              </a:lnSpc>
            </a:pPr>
            <a:r>
              <a:rPr lang="en-US" sz="1275" b="1">
                <a:solidFill>
                  <a:srgbClr val="1A1A1A"/>
                </a:solidFill>
                <a:latin typeface="Helvetica Neue"/>
                <a:ea typeface="Helvetica Neue"/>
              </a:rPr>
              <a:t>with the development of + </a:t>
            </a:r>
            <a:r>
              <a:rPr lang="zh-CN" sz="1275" b="1">
                <a:solidFill>
                  <a:srgbClr val="1A1A1A"/>
                </a:solidFill>
                <a:latin typeface="Helvetica Neue"/>
                <a:ea typeface="Helvetica Neue"/>
              </a:rPr>
              <a:t>名词</a:t>
            </a:r>
            <a:endParaRPr/>
          </a:p>
        </p:txBody>
      </p:sp>
      <p:sp>
        <p:nvSpPr>
          <p:cNvPr id="630" name="" descr="{&quot;isTemplate&quot;:true,&quot;type&quot;:&quot;text&quot;}"/>
          <p:cNvSpPr txBox="1"/>
          <p:nvPr/>
        </p:nvSpPr>
        <p:spPr>
          <a:xfrm rot="0" flipH="0" flipV="0">
            <a:off x="1123950" y="1419225"/>
            <a:ext cx="6276975" cy="228600"/>
          </a:xfrm>
          <a:prstGeom prst="rect"/>
        </p:spPr>
        <p:txBody>
          <a:bodyPr wrap="none" lIns="0" tIns="0" rIns="0" bIns="0"/>
          <a:p>
            <a:pPr>
              <a:lnSpc>
                <a:spcPct val="140000"/>
              </a:lnSpc>
            </a:pPr>
            <a:r>
              <a:rPr lang="zh-CN" sz="1050">
                <a:solidFill>
                  <a:srgbClr val="1A1A1A">
                    <a:alpha val="70000"/>
                  </a:srgbClr>
                </a:solidFill>
                <a:latin typeface="PingFang SC"/>
                <a:ea typeface="PingFang SC"/>
              </a:rPr>
              <a:t>随着</a:t>
            </a:r>
            <a:r>
              <a:rPr lang="en-US" sz="1050">
                <a:solidFill>
                  <a:srgbClr val="1A1A1A">
                    <a:alpha val="70000"/>
                  </a:srgbClr>
                </a:solidFill>
                <a:latin typeface="PingFang SC"/>
                <a:ea typeface="PingFang SC"/>
              </a:rPr>
              <a:t> …… </a:t>
            </a:r>
            <a:r>
              <a:rPr lang="zh-CN" sz="1050">
                <a:solidFill>
                  <a:srgbClr val="1A1A1A">
                    <a:alpha val="70000"/>
                  </a:srgbClr>
                </a:solidFill>
                <a:latin typeface="PingFang SC"/>
                <a:ea typeface="PingFang SC"/>
              </a:rPr>
              <a:t>的发展</a:t>
            </a:r>
            <a:r>
              <a:rPr lang="en-US" sz="900">
                <a:solidFill>
                  <a:srgbClr val="1A1A1A">
                    <a:alpha val="45000"/>
                  </a:srgbClr>
                </a:solidFill>
                <a:latin typeface="PingFang SC"/>
                <a:ea typeface="PingFang SC"/>
              </a:rPr>
              <a:t>· </a:t>
            </a:r>
            <a:r>
              <a:rPr lang="zh-CN" sz="900">
                <a:solidFill>
                  <a:srgbClr val="1A1A1A">
                    <a:alpha val="45000"/>
                  </a:srgbClr>
                </a:solidFill>
                <a:latin typeface="PingFang SC"/>
                <a:ea typeface="PingFang SC"/>
              </a:rPr>
              <a:t>开篇万金油，几乎逢题可用</a:t>
            </a:r>
            <a:endParaRPr/>
          </a:p>
        </p:txBody>
      </p:sp>
      <p:sp>
        <p:nvSpPr>
          <p:cNvPr id="631" name=""/>
          <p:cNvSpPr/>
          <p:nvPr/>
        </p:nvSpPr>
        <p:spPr>
          <a:xfrm rot="0" flipH="0" flipV="0">
            <a:off x="609600" y="1838325"/>
            <a:ext cx="7000875" cy="704850"/>
          </a:xfrm>
          <a:prstGeom prst="roundRect">
            <a:avLst>
              <a:gd name="adj" fmla="val 10811"/>
            </a:avLst>
          </a:prstGeom>
          <a:solidFill>
            <a:srgbClr val="FFFFFF"/>
          </a:solidFill>
          <a:ln/>
        </p:spPr>
        <p:txBody>
          <a:bodyPr/>
          <a:p/>
        </p:txBody>
      </p:sp>
      <p:sp>
        <p:nvSpPr>
          <p:cNvPr id="632" name=""/>
          <p:cNvSpPr/>
          <p:nvPr/>
        </p:nvSpPr>
        <p:spPr>
          <a:xfrm rot="0" flipH="0" flipV="0">
            <a:off x="609600" y="1838325"/>
            <a:ext cx="7000875" cy="704850"/>
          </a:xfrm>
          <a:custGeom>
            <a:pathLst>
              <a:path w="735" h="74">
                <a:moveTo>
                  <a:pt x="8" y="0"/>
                </a:moveTo>
                <a:cubicBezTo>
                  <a:pt x="6" y="0"/>
                  <a:pt x="4" y="2"/>
                  <a:pt x="4" y="4"/>
                </a:cubicBezTo>
                <a:lnTo>
                  <a:pt x="4" y="70"/>
                </a:lnTo>
                <a:cubicBezTo>
                  <a:pt x="4" y="72"/>
                  <a:pt x="5" y="74"/>
                  <a:pt x="7" y="74"/>
                </a:cubicBezTo>
                <a:cubicBezTo>
                  <a:pt x="3" y="74"/>
                  <a:pt x="0" y="70"/>
                  <a:pt x="0" y="66"/>
                </a:cubicBezTo>
                <a:lnTo>
                  <a:pt x="0" y="8"/>
                </a:lnTo>
                <a:cubicBezTo>
                  <a:pt x="0" y="4"/>
                  <a:pt x="3" y="0"/>
                  <a:pt x="8" y="0"/>
                </a:cubicBezTo>
                <a:close/>
              </a:path>
            </a:pathLst>
          </a:custGeom>
          <a:solidFill>
            <a:srgbClr val="EC4899"/>
          </a:solidFill>
          <a:ln/>
        </p:spPr>
        <p:txBody>
          <a:bodyPr/>
          <a:p/>
        </p:txBody>
      </p:sp>
      <p:sp>
        <p:nvSpPr>
          <p:cNvPr id="633" name="" descr="{&quot;isTemplate&quot;:true,&quot;type&quot;:&quot;text&quot;}"/>
          <p:cNvSpPr txBox="1"/>
          <p:nvPr/>
        </p:nvSpPr>
        <p:spPr>
          <a:xfrm rot="0" flipH="0" flipV="0">
            <a:off x="781050" y="212407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2</a:t>
            </a:r>
            <a:endParaRPr/>
          </a:p>
        </p:txBody>
      </p:sp>
      <p:sp>
        <p:nvSpPr>
          <p:cNvPr id="634" name="" descr="{&quot;isTemplate&quot;:true,&quot;type&quot;:&quot;text&quot;}"/>
          <p:cNvSpPr txBox="1"/>
          <p:nvPr/>
        </p:nvSpPr>
        <p:spPr>
          <a:xfrm rot="0" flipH="0" flipV="0">
            <a:off x="1123950" y="1933575"/>
            <a:ext cx="6276975" cy="257175"/>
          </a:xfrm>
          <a:prstGeom prst="rect"/>
        </p:spPr>
        <p:txBody>
          <a:bodyPr wrap="none" lIns="0" tIns="0" rIns="0" bIns="0"/>
          <a:p>
            <a:pPr>
              <a:lnSpc>
                <a:spcPct val="130000"/>
              </a:lnSpc>
            </a:pPr>
            <a:r>
              <a:rPr lang="en-US" sz="1275" b="1">
                <a:solidFill>
                  <a:srgbClr val="1A1A1A"/>
                </a:solidFill>
                <a:latin typeface="Helvetica Neue"/>
                <a:ea typeface="Helvetica Neue"/>
              </a:rPr>
              <a:t>due to / owing to + </a:t>
            </a:r>
            <a:r>
              <a:rPr lang="zh-CN" sz="1275" b="1">
                <a:solidFill>
                  <a:srgbClr val="1A1A1A"/>
                </a:solidFill>
                <a:latin typeface="Helvetica Neue"/>
                <a:ea typeface="Helvetica Neue"/>
              </a:rPr>
              <a:t>名词</a:t>
            </a:r>
            <a:endParaRPr/>
          </a:p>
        </p:txBody>
      </p:sp>
      <p:sp>
        <p:nvSpPr>
          <p:cNvPr id="635" name="" descr="{&quot;isTemplate&quot;:true,&quot;type&quot;:&quot;text&quot;}"/>
          <p:cNvSpPr txBox="1"/>
          <p:nvPr/>
        </p:nvSpPr>
        <p:spPr>
          <a:xfrm rot="0" flipH="0" flipV="0">
            <a:off x="1123950" y="2219325"/>
            <a:ext cx="6276975" cy="228600"/>
          </a:xfrm>
          <a:prstGeom prst="rect"/>
        </p:spPr>
        <p:txBody>
          <a:bodyPr wrap="none" lIns="0" tIns="0" rIns="0" bIns="0"/>
          <a:p>
            <a:pPr>
              <a:lnSpc>
                <a:spcPct val="140000"/>
              </a:lnSpc>
            </a:pPr>
            <a:r>
              <a:rPr lang="zh-CN" sz="1050">
                <a:solidFill>
                  <a:srgbClr val="1A1A1A">
                    <a:alpha val="70000"/>
                  </a:srgbClr>
                </a:solidFill>
                <a:latin typeface="PingFang SC"/>
                <a:ea typeface="PingFang SC"/>
              </a:rPr>
              <a:t>由于</a:t>
            </a:r>
            <a:r>
              <a:rPr lang="en-US" sz="1050">
                <a:solidFill>
                  <a:srgbClr val="1A1A1A">
                    <a:alpha val="70000"/>
                  </a:srgbClr>
                </a:solidFill>
                <a:latin typeface="PingFang SC"/>
                <a:ea typeface="PingFang SC"/>
              </a:rPr>
              <a:t> / </a:t>
            </a:r>
            <a:r>
              <a:rPr lang="zh-CN" sz="1050">
                <a:solidFill>
                  <a:srgbClr val="1A1A1A">
                    <a:alpha val="70000"/>
                  </a:srgbClr>
                </a:solidFill>
                <a:latin typeface="PingFang SC"/>
                <a:ea typeface="PingFang SC"/>
              </a:rPr>
              <a:t>因为</a:t>
            </a:r>
            <a:r>
              <a:rPr lang="en-US" sz="900">
                <a:solidFill>
                  <a:srgbClr val="1A1A1A">
                    <a:alpha val="45000"/>
                  </a:srgbClr>
                </a:solidFill>
                <a:latin typeface="PingFang SC"/>
                <a:ea typeface="PingFang SC"/>
              </a:rPr>
              <a:t>· </a:t>
            </a:r>
            <a:r>
              <a:rPr lang="zh-CN" sz="900">
                <a:solidFill>
                  <a:srgbClr val="1A1A1A">
                    <a:alpha val="45000"/>
                  </a:srgbClr>
                </a:solidFill>
                <a:latin typeface="PingFang SC"/>
                <a:ea typeface="PingFang SC"/>
              </a:rPr>
              <a:t>后接名词或动名词，不可接句子</a:t>
            </a:r>
            <a:endParaRPr/>
          </a:p>
        </p:txBody>
      </p:sp>
      <p:sp>
        <p:nvSpPr>
          <p:cNvPr id="636" name=""/>
          <p:cNvSpPr/>
          <p:nvPr/>
        </p:nvSpPr>
        <p:spPr>
          <a:xfrm rot="0" flipH="0" flipV="0">
            <a:off x="609600" y="2638425"/>
            <a:ext cx="7000875" cy="704850"/>
          </a:xfrm>
          <a:prstGeom prst="roundRect">
            <a:avLst>
              <a:gd name="adj" fmla="val 10811"/>
            </a:avLst>
          </a:prstGeom>
          <a:solidFill>
            <a:srgbClr val="FFFFFF"/>
          </a:solidFill>
          <a:ln/>
        </p:spPr>
        <p:txBody>
          <a:bodyPr/>
          <a:p/>
        </p:txBody>
      </p:sp>
      <p:sp>
        <p:nvSpPr>
          <p:cNvPr id="637" name=""/>
          <p:cNvSpPr/>
          <p:nvPr/>
        </p:nvSpPr>
        <p:spPr>
          <a:xfrm rot="0" flipH="0" flipV="0">
            <a:off x="609600" y="2638425"/>
            <a:ext cx="7000875" cy="704850"/>
          </a:xfrm>
          <a:custGeom>
            <a:pathLst>
              <a:path w="735" h="74">
                <a:moveTo>
                  <a:pt x="8" y="0"/>
                </a:moveTo>
                <a:cubicBezTo>
                  <a:pt x="6" y="0"/>
                  <a:pt x="4" y="2"/>
                  <a:pt x="4" y="4"/>
                </a:cubicBezTo>
                <a:lnTo>
                  <a:pt x="4" y="70"/>
                </a:lnTo>
                <a:cubicBezTo>
                  <a:pt x="4" y="72"/>
                  <a:pt x="5" y="74"/>
                  <a:pt x="7" y="74"/>
                </a:cubicBezTo>
                <a:cubicBezTo>
                  <a:pt x="3" y="74"/>
                  <a:pt x="0" y="70"/>
                  <a:pt x="0" y="66"/>
                </a:cubicBezTo>
                <a:lnTo>
                  <a:pt x="0" y="8"/>
                </a:lnTo>
                <a:cubicBezTo>
                  <a:pt x="0" y="4"/>
                  <a:pt x="3" y="0"/>
                  <a:pt x="8" y="0"/>
                </a:cubicBezTo>
                <a:close/>
              </a:path>
            </a:pathLst>
          </a:custGeom>
          <a:solidFill>
            <a:srgbClr val="EC4899"/>
          </a:solidFill>
          <a:ln/>
        </p:spPr>
        <p:txBody>
          <a:bodyPr/>
          <a:p/>
        </p:txBody>
      </p:sp>
      <p:sp>
        <p:nvSpPr>
          <p:cNvPr id="638" name="" descr="{&quot;isTemplate&quot;:true,&quot;type&quot;:&quot;text&quot;}"/>
          <p:cNvSpPr txBox="1"/>
          <p:nvPr/>
        </p:nvSpPr>
        <p:spPr>
          <a:xfrm rot="0" flipH="0" flipV="0">
            <a:off x="781050" y="292417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3</a:t>
            </a:r>
            <a:endParaRPr/>
          </a:p>
        </p:txBody>
      </p:sp>
      <p:sp>
        <p:nvSpPr>
          <p:cNvPr id="639" name="" descr="{&quot;isTemplate&quot;:true,&quot;type&quot;:&quot;text&quot;}"/>
          <p:cNvSpPr txBox="1"/>
          <p:nvPr/>
        </p:nvSpPr>
        <p:spPr>
          <a:xfrm rot="0" flipH="0" flipV="0">
            <a:off x="1123950" y="2733675"/>
            <a:ext cx="6276975" cy="257175"/>
          </a:xfrm>
          <a:prstGeom prst="rect"/>
        </p:spPr>
        <p:txBody>
          <a:bodyPr wrap="none" lIns="0" tIns="0" rIns="0" bIns="0"/>
          <a:p>
            <a:pPr>
              <a:lnSpc>
                <a:spcPct val="130000"/>
              </a:lnSpc>
            </a:pPr>
            <a:r>
              <a:rPr lang="en-US" sz="1275" b="1">
                <a:solidFill>
                  <a:srgbClr val="1A1A1A"/>
                </a:solidFill>
                <a:latin typeface="Helvetica Neue"/>
                <a:ea typeface="Helvetica Neue"/>
              </a:rPr>
              <a:t>... contribute(s) to + </a:t>
            </a:r>
            <a:r>
              <a:rPr lang="zh-CN" sz="1275" b="1">
                <a:solidFill>
                  <a:srgbClr val="1A1A1A"/>
                </a:solidFill>
                <a:latin typeface="Helvetica Neue"/>
                <a:ea typeface="Helvetica Neue"/>
              </a:rPr>
              <a:t>名词</a:t>
            </a:r>
            <a:endParaRPr/>
          </a:p>
        </p:txBody>
      </p:sp>
      <p:sp>
        <p:nvSpPr>
          <p:cNvPr id="640" name="" descr="{&quot;isTemplate&quot;:true,&quot;type&quot;:&quot;text&quot;}"/>
          <p:cNvSpPr txBox="1"/>
          <p:nvPr/>
        </p:nvSpPr>
        <p:spPr>
          <a:xfrm rot="0" flipH="0" flipV="0">
            <a:off x="1123950" y="3019425"/>
            <a:ext cx="6276975" cy="228600"/>
          </a:xfrm>
          <a:prstGeom prst="rect"/>
        </p:spPr>
        <p:txBody>
          <a:bodyPr wrap="none" lIns="0" tIns="0" rIns="0" bIns="0"/>
          <a:p>
            <a:pPr>
              <a:lnSpc>
                <a:spcPct val="140000"/>
              </a:lnSpc>
            </a:pPr>
            <a:r>
              <a:rPr lang="zh-CN" sz="1050">
                <a:solidFill>
                  <a:srgbClr val="1A1A1A">
                    <a:alpha val="70000"/>
                  </a:srgbClr>
                </a:solidFill>
                <a:latin typeface="PingFang SC"/>
                <a:ea typeface="PingFang SC"/>
              </a:rPr>
              <a:t>有助于</a:t>
            </a:r>
            <a:r>
              <a:rPr lang="en-US" sz="1050">
                <a:solidFill>
                  <a:srgbClr val="1A1A1A">
                    <a:alpha val="70000"/>
                  </a:srgbClr>
                </a:solidFill>
                <a:latin typeface="PingFang SC"/>
                <a:ea typeface="PingFang SC"/>
              </a:rPr>
              <a:t> / </a:t>
            </a:r>
            <a:r>
              <a:rPr lang="zh-CN" sz="1050">
                <a:solidFill>
                  <a:srgbClr val="1A1A1A">
                    <a:alpha val="70000"/>
                  </a:srgbClr>
                </a:solidFill>
                <a:latin typeface="PingFang SC"/>
                <a:ea typeface="PingFang SC"/>
              </a:rPr>
              <a:t>促进了</a:t>
            </a:r>
            <a:r>
              <a:rPr lang="en-US" sz="900">
                <a:solidFill>
                  <a:srgbClr val="1A1A1A">
                    <a:alpha val="45000"/>
                  </a:srgbClr>
                </a:solidFill>
                <a:latin typeface="PingFang SC"/>
                <a:ea typeface="PingFang SC"/>
              </a:rPr>
              <a:t>· </a:t>
            </a:r>
            <a:r>
              <a:rPr lang="zh-CN" sz="900">
                <a:solidFill>
                  <a:srgbClr val="1A1A1A">
                    <a:alpha val="45000"/>
                  </a:srgbClr>
                </a:solidFill>
                <a:latin typeface="PingFang SC"/>
                <a:ea typeface="PingFang SC"/>
              </a:rPr>
              <a:t>常用于收束段，强调意义</a:t>
            </a:r>
            <a:endParaRPr/>
          </a:p>
        </p:txBody>
      </p:sp>
      <p:sp>
        <p:nvSpPr>
          <p:cNvPr id="641" name=""/>
          <p:cNvSpPr/>
          <p:nvPr/>
        </p:nvSpPr>
        <p:spPr>
          <a:xfrm rot="0" flipH="0" flipV="0">
            <a:off x="609600" y="3438525"/>
            <a:ext cx="7000875" cy="704850"/>
          </a:xfrm>
          <a:prstGeom prst="roundRect">
            <a:avLst>
              <a:gd name="adj" fmla="val 10811"/>
            </a:avLst>
          </a:prstGeom>
          <a:solidFill>
            <a:srgbClr val="FFFFFF"/>
          </a:solidFill>
          <a:ln/>
        </p:spPr>
        <p:txBody>
          <a:bodyPr/>
          <a:p/>
        </p:txBody>
      </p:sp>
      <p:sp>
        <p:nvSpPr>
          <p:cNvPr id="642" name=""/>
          <p:cNvSpPr/>
          <p:nvPr/>
        </p:nvSpPr>
        <p:spPr>
          <a:xfrm rot="0" flipH="0" flipV="0">
            <a:off x="609600" y="3438525"/>
            <a:ext cx="7000875" cy="704850"/>
          </a:xfrm>
          <a:custGeom>
            <a:pathLst>
              <a:path w="735" h="74">
                <a:moveTo>
                  <a:pt x="8" y="0"/>
                </a:moveTo>
                <a:cubicBezTo>
                  <a:pt x="6" y="0"/>
                  <a:pt x="4" y="2"/>
                  <a:pt x="4" y="4"/>
                </a:cubicBezTo>
                <a:lnTo>
                  <a:pt x="4" y="70"/>
                </a:lnTo>
                <a:cubicBezTo>
                  <a:pt x="4" y="72"/>
                  <a:pt x="5" y="74"/>
                  <a:pt x="7" y="74"/>
                </a:cubicBezTo>
                <a:cubicBezTo>
                  <a:pt x="3" y="74"/>
                  <a:pt x="0" y="70"/>
                  <a:pt x="0" y="66"/>
                </a:cubicBezTo>
                <a:lnTo>
                  <a:pt x="0" y="8"/>
                </a:lnTo>
                <a:cubicBezTo>
                  <a:pt x="0" y="4"/>
                  <a:pt x="3" y="0"/>
                  <a:pt x="8" y="0"/>
                </a:cubicBezTo>
                <a:close/>
              </a:path>
            </a:pathLst>
          </a:custGeom>
          <a:solidFill>
            <a:srgbClr val="EC4899"/>
          </a:solidFill>
          <a:ln/>
        </p:spPr>
        <p:txBody>
          <a:bodyPr/>
          <a:p/>
        </p:txBody>
      </p:sp>
      <p:sp>
        <p:nvSpPr>
          <p:cNvPr id="643" name="" descr="{&quot;isTemplate&quot;:true,&quot;type&quot;:&quot;text&quot;}"/>
          <p:cNvSpPr txBox="1"/>
          <p:nvPr/>
        </p:nvSpPr>
        <p:spPr>
          <a:xfrm rot="0" flipH="0" flipV="0">
            <a:off x="781050" y="372427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4</a:t>
            </a:r>
            <a:endParaRPr/>
          </a:p>
        </p:txBody>
      </p:sp>
      <p:sp>
        <p:nvSpPr>
          <p:cNvPr id="644" name="" descr="{&quot;isTemplate&quot;:true,&quot;type&quot;:&quot;text&quot;}"/>
          <p:cNvSpPr txBox="1"/>
          <p:nvPr/>
        </p:nvSpPr>
        <p:spPr>
          <a:xfrm rot="0" flipH="0" flipV="0">
            <a:off x="1123950" y="3533775"/>
            <a:ext cx="6276975" cy="257175"/>
          </a:xfrm>
          <a:prstGeom prst="rect"/>
        </p:spPr>
        <p:txBody>
          <a:bodyPr wrap="none" lIns="0" tIns="0" rIns="0" bIns="0"/>
          <a:p>
            <a:pPr>
              <a:lnSpc>
                <a:spcPct val="130000"/>
              </a:lnSpc>
            </a:pPr>
            <a:r>
              <a:rPr lang="en-US" sz="1275" b="1">
                <a:solidFill>
                  <a:srgbClr val="1A1A1A"/>
                </a:solidFill>
                <a:latin typeface="Helvetica Neue"/>
                <a:ea typeface="Helvetica Neue"/>
              </a:rPr>
              <a:t>cause little damage to + </a:t>
            </a:r>
            <a:r>
              <a:rPr lang="zh-CN" sz="1275" b="1">
                <a:solidFill>
                  <a:srgbClr val="1A1A1A"/>
                </a:solidFill>
                <a:latin typeface="Helvetica Neue"/>
                <a:ea typeface="Helvetica Neue"/>
              </a:rPr>
              <a:t>名词</a:t>
            </a:r>
            <a:endParaRPr/>
          </a:p>
        </p:txBody>
      </p:sp>
      <p:sp>
        <p:nvSpPr>
          <p:cNvPr id="645" name="" descr="{&quot;isTemplate&quot;:true,&quot;type&quot;:&quot;text&quot;}"/>
          <p:cNvSpPr txBox="1"/>
          <p:nvPr/>
        </p:nvSpPr>
        <p:spPr>
          <a:xfrm rot="0" flipH="0" flipV="0">
            <a:off x="1123950" y="3819525"/>
            <a:ext cx="6276975" cy="228600"/>
          </a:xfrm>
          <a:prstGeom prst="rect"/>
        </p:spPr>
        <p:txBody>
          <a:bodyPr wrap="none" lIns="0" tIns="0" rIns="0" bIns="0"/>
          <a:p>
            <a:pPr>
              <a:lnSpc>
                <a:spcPct val="140000"/>
              </a:lnSpc>
            </a:pPr>
            <a:r>
              <a:rPr lang="zh-CN" sz="1050">
                <a:solidFill>
                  <a:srgbClr val="1A1A1A">
                    <a:alpha val="70000"/>
                  </a:srgbClr>
                </a:solidFill>
                <a:latin typeface="PingFang SC"/>
                <a:ea typeface="PingFang SC"/>
              </a:rPr>
              <a:t>对</a:t>
            </a:r>
            <a:r>
              <a:rPr lang="en-US" sz="1050">
                <a:solidFill>
                  <a:srgbClr val="1A1A1A">
                    <a:alpha val="70000"/>
                  </a:srgbClr>
                </a:solidFill>
                <a:latin typeface="PingFang SC"/>
                <a:ea typeface="PingFang SC"/>
              </a:rPr>
              <a:t> …… </a:t>
            </a:r>
            <a:r>
              <a:rPr lang="zh-CN" sz="1050">
                <a:solidFill>
                  <a:srgbClr val="1A1A1A">
                    <a:alpha val="70000"/>
                  </a:srgbClr>
                </a:solidFill>
                <a:latin typeface="PingFang SC"/>
                <a:ea typeface="PingFang SC"/>
              </a:rPr>
              <a:t>破坏很小</a:t>
            </a:r>
            <a:r>
              <a:rPr lang="en-US" sz="900">
                <a:solidFill>
                  <a:srgbClr val="1A1A1A">
                    <a:alpha val="45000"/>
                  </a:srgbClr>
                </a:solidFill>
                <a:latin typeface="PingFang SC"/>
                <a:ea typeface="PingFang SC"/>
              </a:rPr>
              <a:t>· </a:t>
            </a:r>
            <a:r>
              <a:rPr lang="zh-CN" sz="900">
                <a:solidFill>
                  <a:srgbClr val="1A1A1A">
                    <a:alpha val="45000"/>
                  </a:srgbClr>
                </a:solidFill>
                <a:latin typeface="PingFang SC"/>
                <a:ea typeface="PingFang SC"/>
              </a:rPr>
              <a:t>环保</a:t>
            </a:r>
            <a:r>
              <a:rPr lang="en-US" sz="900">
                <a:solidFill>
                  <a:srgbClr val="1A1A1A">
                    <a:alpha val="45000"/>
                  </a:srgbClr>
                </a:solidFill>
                <a:latin typeface="PingFang SC"/>
                <a:ea typeface="PingFang SC"/>
              </a:rPr>
              <a:t>/</a:t>
            </a:r>
            <a:r>
              <a:rPr lang="zh-CN" sz="900">
                <a:solidFill>
                  <a:srgbClr val="1A1A1A">
                    <a:alpha val="45000"/>
                  </a:srgbClr>
                </a:solidFill>
                <a:latin typeface="PingFang SC"/>
                <a:ea typeface="PingFang SC"/>
              </a:rPr>
              <a:t>灾害类话题高频</a:t>
            </a:r>
            <a:endParaRPr/>
          </a:p>
        </p:txBody>
      </p:sp>
      <p:sp>
        <p:nvSpPr>
          <p:cNvPr id="646" name=""/>
          <p:cNvSpPr/>
          <p:nvPr/>
        </p:nvSpPr>
        <p:spPr>
          <a:xfrm rot="0" flipH="0" flipV="0">
            <a:off x="609600" y="4238625"/>
            <a:ext cx="7000875" cy="704850"/>
          </a:xfrm>
          <a:prstGeom prst="roundRect">
            <a:avLst>
              <a:gd name="adj" fmla="val 10811"/>
            </a:avLst>
          </a:prstGeom>
          <a:solidFill>
            <a:srgbClr val="FFFFFF"/>
          </a:solidFill>
          <a:ln/>
        </p:spPr>
        <p:txBody>
          <a:bodyPr/>
          <a:p/>
        </p:txBody>
      </p:sp>
      <p:sp>
        <p:nvSpPr>
          <p:cNvPr id="647" name=""/>
          <p:cNvSpPr/>
          <p:nvPr/>
        </p:nvSpPr>
        <p:spPr>
          <a:xfrm rot="0" flipH="0" flipV="0">
            <a:off x="609600" y="4238625"/>
            <a:ext cx="7000875" cy="704850"/>
          </a:xfrm>
          <a:custGeom>
            <a:pathLst>
              <a:path w="735" h="74">
                <a:moveTo>
                  <a:pt x="8" y="0"/>
                </a:moveTo>
                <a:cubicBezTo>
                  <a:pt x="6" y="0"/>
                  <a:pt x="4" y="2"/>
                  <a:pt x="4" y="4"/>
                </a:cubicBezTo>
                <a:lnTo>
                  <a:pt x="4" y="70"/>
                </a:lnTo>
                <a:cubicBezTo>
                  <a:pt x="4" y="72"/>
                  <a:pt x="5" y="74"/>
                  <a:pt x="7" y="74"/>
                </a:cubicBezTo>
                <a:cubicBezTo>
                  <a:pt x="3" y="74"/>
                  <a:pt x="0" y="70"/>
                  <a:pt x="0" y="66"/>
                </a:cubicBezTo>
                <a:lnTo>
                  <a:pt x="0" y="8"/>
                </a:lnTo>
                <a:cubicBezTo>
                  <a:pt x="0" y="4"/>
                  <a:pt x="3" y="0"/>
                  <a:pt x="8" y="0"/>
                </a:cubicBezTo>
                <a:close/>
              </a:path>
            </a:pathLst>
          </a:custGeom>
          <a:solidFill>
            <a:srgbClr val="EC4899"/>
          </a:solidFill>
          <a:ln/>
        </p:spPr>
        <p:txBody>
          <a:bodyPr/>
          <a:p/>
        </p:txBody>
      </p:sp>
      <p:sp>
        <p:nvSpPr>
          <p:cNvPr id="648" name="" descr="{&quot;isTemplate&quot;:true,&quot;type&quot;:&quot;text&quot;}"/>
          <p:cNvSpPr txBox="1"/>
          <p:nvPr/>
        </p:nvSpPr>
        <p:spPr>
          <a:xfrm rot="0" flipH="0" flipV="0">
            <a:off x="781050" y="452437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5</a:t>
            </a:r>
            <a:endParaRPr/>
          </a:p>
        </p:txBody>
      </p:sp>
      <p:sp>
        <p:nvSpPr>
          <p:cNvPr id="649" name="" descr="{&quot;isTemplate&quot;:true,&quot;type&quot;:&quot;text&quot;}"/>
          <p:cNvSpPr txBox="1"/>
          <p:nvPr/>
        </p:nvSpPr>
        <p:spPr>
          <a:xfrm rot="0" flipH="0" flipV="0">
            <a:off x="1123950" y="4333875"/>
            <a:ext cx="6276975" cy="257175"/>
          </a:xfrm>
          <a:prstGeom prst="rect"/>
        </p:spPr>
        <p:txBody>
          <a:bodyPr wrap="none" lIns="0" tIns="0" rIns="0" bIns="0"/>
          <a:p>
            <a:pPr>
              <a:lnSpc>
                <a:spcPct val="130000"/>
              </a:lnSpc>
            </a:pPr>
            <a:r>
              <a:rPr lang="en-US" sz="1275" b="1">
                <a:solidFill>
                  <a:srgbClr val="1A1A1A"/>
                </a:solidFill>
                <a:latin typeface="Helvetica Neue"/>
                <a:ea typeface="Helvetica Neue"/>
              </a:rPr>
              <a:t>protect ... effectively</a:t>
            </a:r>
            <a:endParaRPr/>
          </a:p>
        </p:txBody>
      </p:sp>
      <p:sp>
        <p:nvSpPr>
          <p:cNvPr id="650" name="" descr="{&quot;isTemplate&quot;:true,&quot;type&quot;:&quot;text&quot;}"/>
          <p:cNvSpPr txBox="1"/>
          <p:nvPr/>
        </p:nvSpPr>
        <p:spPr>
          <a:xfrm rot="0" flipH="0" flipV="0">
            <a:off x="1123950" y="4619625"/>
            <a:ext cx="6276975" cy="228600"/>
          </a:xfrm>
          <a:prstGeom prst="rect"/>
        </p:spPr>
        <p:txBody>
          <a:bodyPr wrap="none" lIns="0" tIns="0" rIns="0" bIns="0"/>
          <a:p>
            <a:pPr>
              <a:lnSpc>
                <a:spcPct val="140000"/>
              </a:lnSpc>
            </a:pPr>
            <a:r>
              <a:rPr lang="zh-CN" sz="1050">
                <a:solidFill>
                  <a:srgbClr val="1A1A1A">
                    <a:alpha val="70000"/>
                  </a:srgbClr>
                </a:solidFill>
                <a:latin typeface="PingFang SC"/>
                <a:ea typeface="PingFang SC"/>
              </a:rPr>
              <a:t>有效地保护</a:t>
            </a:r>
            <a:r>
              <a:rPr lang="en-US" sz="900">
                <a:solidFill>
                  <a:srgbClr val="1A1A1A">
                    <a:alpha val="45000"/>
                  </a:srgbClr>
                </a:solidFill>
                <a:latin typeface="PingFang SC"/>
                <a:ea typeface="PingFang SC"/>
              </a:rPr>
              <a:t>· </a:t>
            </a:r>
            <a:r>
              <a:rPr lang="en-US" sz="900">
                <a:solidFill>
                  <a:srgbClr val="1A1A1A">
                    <a:alpha val="45000"/>
                  </a:srgbClr>
                </a:solidFill>
                <a:latin typeface="PingFang SC"/>
                <a:ea typeface="PingFang SC"/>
              </a:rPr>
              <a:t>effective / significantly </a:t>
            </a:r>
            <a:r>
              <a:rPr lang="zh-CN" sz="900">
                <a:solidFill>
                  <a:srgbClr val="1A1A1A">
                    <a:alpha val="45000"/>
                  </a:srgbClr>
                </a:solidFill>
                <a:latin typeface="PingFang SC"/>
                <a:ea typeface="PingFang SC"/>
              </a:rPr>
              <a:t>可替换</a:t>
            </a:r>
            <a:endParaRPr/>
          </a:p>
        </p:txBody>
      </p:sp>
      <p:sp>
        <p:nvSpPr>
          <p:cNvPr id="651" name=""/>
          <p:cNvSpPr/>
          <p:nvPr/>
        </p:nvSpPr>
        <p:spPr>
          <a:xfrm rot="0" flipH="0" flipV="0">
            <a:off x="609600" y="5038725"/>
            <a:ext cx="7000875" cy="704850"/>
          </a:xfrm>
          <a:prstGeom prst="roundRect">
            <a:avLst>
              <a:gd name="adj" fmla="val 10811"/>
            </a:avLst>
          </a:prstGeom>
          <a:solidFill>
            <a:srgbClr val="FFFFFF"/>
          </a:solidFill>
          <a:ln/>
        </p:spPr>
        <p:txBody>
          <a:bodyPr/>
          <a:p/>
        </p:txBody>
      </p:sp>
      <p:sp>
        <p:nvSpPr>
          <p:cNvPr id="652" name=""/>
          <p:cNvSpPr/>
          <p:nvPr/>
        </p:nvSpPr>
        <p:spPr>
          <a:xfrm rot="0" flipH="0" flipV="0">
            <a:off x="609600" y="5038725"/>
            <a:ext cx="7000875" cy="704850"/>
          </a:xfrm>
          <a:custGeom>
            <a:pathLst>
              <a:path w="735" h="74">
                <a:moveTo>
                  <a:pt x="8" y="0"/>
                </a:moveTo>
                <a:cubicBezTo>
                  <a:pt x="6" y="0"/>
                  <a:pt x="4" y="2"/>
                  <a:pt x="4" y="4"/>
                </a:cubicBezTo>
                <a:lnTo>
                  <a:pt x="4" y="70"/>
                </a:lnTo>
                <a:cubicBezTo>
                  <a:pt x="4" y="72"/>
                  <a:pt x="5" y="74"/>
                  <a:pt x="7" y="74"/>
                </a:cubicBezTo>
                <a:cubicBezTo>
                  <a:pt x="3" y="74"/>
                  <a:pt x="0" y="70"/>
                  <a:pt x="0" y="66"/>
                </a:cubicBezTo>
                <a:lnTo>
                  <a:pt x="0" y="8"/>
                </a:lnTo>
                <a:cubicBezTo>
                  <a:pt x="0" y="4"/>
                  <a:pt x="3" y="0"/>
                  <a:pt x="8" y="0"/>
                </a:cubicBezTo>
                <a:close/>
              </a:path>
            </a:pathLst>
          </a:custGeom>
          <a:solidFill>
            <a:srgbClr val="EC4899"/>
          </a:solidFill>
          <a:ln/>
        </p:spPr>
        <p:txBody>
          <a:bodyPr/>
          <a:p/>
        </p:txBody>
      </p:sp>
      <p:sp>
        <p:nvSpPr>
          <p:cNvPr id="653" name="" descr="{&quot;isTemplate&quot;:true,&quot;type&quot;:&quot;text&quot;}"/>
          <p:cNvSpPr txBox="1"/>
          <p:nvPr/>
        </p:nvSpPr>
        <p:spPr>
          <a:xfrm rot="0" flipH="0" flipV="0">
            <a:off x="781050" y="532447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6</a:t>
            </a:r>
            <a:endParaRPr/>
          </a:p>
        </p:txBody>
      </p:sp>
      <p:sp>
        <p:nvSpPr>
          <p:cNvPr id="654" name="" descr="{&quot;isTemplate&quot;:true,&quot;type&quot;:&quot;text&quot;}"/>
          <p:cNvSpPr txBox="1"/>
          <p:nvPr/>
        </p:nvSpPr>
        <p:spPr>
          <a:xfrm rot="0" flipH="0" flipV="0">
            <a:off x="1123950" y="5133975"/>
            <a:ext cx="6276975" cy="257175"/>
          </a:xfrm>
          <a:prstGeom prst="rect"/>
        </p:spPr>
        <p:txBody>
          <a:bodyPr wrap="none" lIns="0" tIns="0" rIns="0" bIns="0"/>
          <a:p>
            <a:pPr>
              <a:lnSpc>
                <a:spcPct val="130000"/>
              </a:lnSpc>
            </a:pPr>
            <a:r>
              <a:rPr lang="en-US" sz="1275" b="1">
                <a:solidFill>
                  <a:srgbClr val="1A1A1A"/>
                </a:solidFill>
                <a:latin typeface="Helvetica Neue"/>
                <a:ea typeface="Helvetica Neue"/>
              </a:rPr>
              <a:t>so + adj./adv. + that + </a:t>
            </a:r>
            <a:r>
              <a:rPr lang="zh-CN" sz="1275" b="1">
                <a:solidFill>
                  <a:srgbClr val="1A1A1A"/>
                </a:solidFill>
                <a:latin typeface="Helvetica Neue"/>
                <a:ea typeface="Helvetica Neue"/>
              </a:rPr>
              <a:t>从句</a:t>
            </a:r>
            <a:endParaRPr/>
          </a:p>
        </p:txBody>
      </p:sp>
      <p:sp>
        <p:nvSpPr>
          <p:cNvPr id="655" name="" descr="{&quot;isTemplate&quot;:true,&quot;type&quot;:&quot;text&quot;}"/>
          <p:cNvSpPr txBox="1"/>
          <p:nvPr/>
        </p:nvSpPr>
        <p:spPr>
          <a:xfrm rot="0" flipH="0" flipV="0">
            <a:off x="1123950" y="5419725"/>
            <a:ext cx="6276975" cy="228600"/>
          </a:xfrm>
          <a:prstGeom prst="rect"/>
        </p:spPr>
        <p:txBody>
          <a:bodyPr wrap="none" lIns="0" tIns="0" rIns="0" bIns="0"/>
          <a:p>
            <a:pPr>
              <a:lnSpc>
                <a:spcPct val="140000"/>
              </a:lnSpc>
            </a:pPr>
            <a:r>
              <a:rPr lang="zh-CN" sz="1050">
                <a:solidFill>
                  <a:srgbClr val="1A1A1A">
                    <a:alpha val="70000"/>
                  </a:srgbClr>
                </a:solidFill>
                <a:latin typeface="PingFang SC"/>
                <a:ea typeface="PingFang SC"/>
              </a:rPr>
              <a:t>如此</a:t>
            </a:r>
            <a:r>
              <a:rPr lang="en-US" sz="1050">
                <a:solidFill>
                  <a:srgbClr val="1A1A1A">
                    <a:alpha val="70000"/>
                  </a:srgbClr>
                </a:solidFill>
                <a:latin typeface="PingFang SC"/>
                <a:ea typeface="PingFang SC"/>
              </a:rPr>
              <a:t> …… </a:t>
            </a:r>
            <a:r>
              <a:rPr lang="zh-CN" sz="1050">
                <a:solidFill>
                  <a:srgbClr val="1A1A1A">
                    <a:alpha val="70000"/>
                  </a:srgbClr>
                </a:solidFill>
                <a:latin typeface="PingFang SC"/>
                <a:ea typeface="PingFang SC"/>
              </a:rPr>
              <a:t>以致于</a:t>
            </a:r>
            <a:r>
              <a:rPr lang="en-US" sz="900">
                <a:solidFill>
                  <a:srgbClr val="1A1A1A">
                    <a:alpha val="45000"/>
                  </a:srgbClr>
                </a:solidFill>
                <a:latin typeface="PingFang SC"/>
                <a:ea typeface="PingFang SC"/>
              </a:rPr>
              <a:t>· </a:t>
            </a:r>
            <a:r>
              <a:rPr lang="en-US" sz="900">
                <a:solidFill>
                  <a:srgbClr val="1A1A1A">
                    <a:alpha val="45000"/>
                  </a:srgbClr>
                </a:solidFill>
                <a:latin typeface="PingFang SC"/>
                <a:ea typeface="PingFang SC"/>
              </a:rPr>
              <a:t>4 </a:t>
            </a:r>
            <a:r>
              <a:rPr lang="zh-CN" sz="900">
                <a:solidFill>
                  <a:srgbClr val="1A1A1A">
                    <a:alpha val="45000"/>
                  </a:srgbClr>
                </a:solidFill>
                <a:latin typeface="PingFang SC"/>
                <a:ea typeface="PingFang SC"/>
              </a:rPr>
              <a:t>级翻译最高频复合句连接器</a:t>
            </a:r>
            <a:endParaRPr/>
          </a:p>
        </p:txBody>
      </p:sp>
      <p:sp>
        <p:nvSpPr>
          <p:cNvPr id="656" name=""/>
          <p:cNvSpPr/>
          <p:nvPr/>
        </p:nvSpPr>
        <p:spPr>
          <a:xfrm rot="0" flipH="0" flipV="0">
            <a:off x="7839075" y="1038225"/>
            <a:ext cx="3781425" cy="2524125"/>
          </a:xfrm>
          <a:prstGeom prst="roundRect">
            <a:avLst>
              <a:gd name="adj" fmla="val 4528"/>
            </a:avLst>
          </a:prstGeom>
          <a:solidFill>
            <a:srgbClr val="FFFFFF"/>
          </a:solidFill>
          <a:ln w="12700">
            <a:solidFill>
              <a:srgbClr val="1A1A1A">
                <a:alpha val="8000"/>
              </a:srgbClr>
            </a:solidFill>
            <a:prstDash val="solid"/>
          </a:ln>
        </p:spPr>
        <p:txBody>
          <a:bodyPr/>
          <a:p/>
        </p:txBody>
      </p:sp>
      <p:sp>
        <p:nvSpPr>
          <p:cNvPr id="657" name="" descr="{&quot;isTemplate&quot;:true,&quot;type&quot;:&quot;text&quot;}"/>
          <p:cNvSpPr txBox="1"/>
          <p:nvPr/>
        </p:nvSpPr>
        <p:spPr>
          <a:xfrm rot="0" flipH="0" flipV="0">
            <a:off x="8029575" y="1228725"/>
            <a:ext cx="3400425" cy="161925"/>
          </a:xfrm>
          <a:prstGeom prst="rect"/>
        </p:spPr>
        <p:txBody>
          <a:bodyPr wrap="none" lIns="0" tIns="0" rIns="0" bIns="0"/>
          <a:p>
            <a:pPr>
              <a:lnSpc>
                <a:spcPct val="100000"/>
              </a:lnSpc>
            </a:pPr>
            <a:r>
              <a:rPr lang="zh-CN" sz="1050" b="1">
                <a:solidFill>
                  <a:srgbClr val="1A1A1A"/>
                </a:solidFill>
                <a:latin typeface="PingFang SC"/>
                <a:ea typeface="PingFang SC"/>
              </a:rPr>
              <a:t>因果链</a:t>
            </a:r>
            <a:r>
              <a:rPr lang="en-US" sz="1050" b="1">
                <a:solidFill>
                  <a:srgbClr val="1A1A1A"/>
                </a:solidFill>
                <a:latin typeface="PingFang SC"/>
                <a:ea typeface="PingFang SC"/>
              </a:rPr>
              <a:t> · </a:t>
            </a:r>
            <a:r>
              <a:rPr lang="zh-CN" sz="1050" b="1">
                <a:solidFill>
                  <a:srgbClr val="1A1A1A"/>
                </a:solidFill>
                <a:latin typeface="PingFang SC"/>
                <a:ea typeface="PingFang SC"/>
              </a:rPr>
              <a:t>翻译骨架</a:t>
            </a:r>
            <a:endParaRPr/>
          </a:p>
        </p:txBody>
      </p:sp>
      <p:sp>
        <p:nvSpPr>
          <p:cNvPr id="658" name=""/>
          <p:cNvSpPr/>
          <p:nvPr/>
        </p:nvSpPr>
        <p:spPr>
          <a:xfrm rot="0" flipH="0" flipV="0">
            <a:off x="8372475" y="1543050"/>
            <a:ext cx="2714625" cy="342900"/>
          </a:xfrm>
          <a:prstGeom prst="roundRect">
            <a:avLst>
              <a:gd name="adj" fmla="val 16667"/>
            </a:avLst>
          </a:prstGeom>
          <a:solidFill>
            <a:srgbClr val="F97316">
              <a:alpha val="10000"/>
            </a:srgbClr>
          </a:solidFill>
          <a:ln w="12700">
            <a:solidFill>
              <a:srgbClr val="F97316"/>
            </a:solidFill>
            <a:prstDash val="solid"/>
          </a:ln>
        </p:spPr>
        <p:txBody>
          <a:bodyPr/>
          <a:p/>
        </p:txBody>
      </p:sp>
      <p:sp>
        <p:nvSpPr>
          <p:cNvPr id="659" name="" descr="{&quot;isTemplate&quot;:true,&quot;type&quot;:&quot;text&quot;}"/>
          <p:cNvSpPr txBox="1"/>
          <p:nvPr/>
        </p:nvSpPr>
        <p:spPr>
          <a:xfrm rot="0" flipH="0" flipV="0">
            <a:off x="8524875" y="1638300"/>
            <a:ext cx="2409825" cy="152400"/>
          </a:xfrm>
          <a:prstGeom prst="rect"/>
        </p:spPr>
        <p:txBody>
          <a:bodyPr wrap="none" lIns="0" tIns="0" rIns="0" bIns="0"/>
          <a:p>
            <a:pPr algn="ctr">
              <a:lnSpc>
                <a:spcPct val="100000"/>
              </a:lnSpc>
            </a:pPr>
            <a:r>
              <a:rPr lang="en-US" sz="975">
                <a:solidFill>
                  <a:srgbClr val="1A1A1A"/>
                </a:solidFill>
                <a:latin typeface="PingFang SC"/>
                <a:ea typeface="PingFang SC"/>
              </a:rPr>
              <a:t>with the development of ...</a:t>
            </a:r>
            <a:endParaRPr/>
          </a:p>
        </p:txBody>
      </p:sp>
      <p:sp>
        <p:nvSpPr>
          <p:cNvPr id="660" name="" descr="{&quot;isTemplate&quot;:true,&quot;type&quot;:&quot;text&quot;}"/>
          <p:cNvSpPr txBox="1"/>
          <p:nvPr/>
        </p:nvSpPr>
        <p:spPr>
          <a:xfrm rot="0" flipH="0" flipV="0">
            <a:off x="9686925" y="1981200"/>
            <a:ext cx="85725" cy="209550"/>
          </a:xfrm>
          <a:prstGeom prst="rect"/>
        </p:spPr>
        <p:txBody>
          <a:bodyPr wrap="none" lIns="0" tIns="0" rIns="0" bIns="0"/>
          <a:p>
            <a:pPr>
              <a:lnSpc>
                <a:spcPct val="100000"/>
              </a:lnSpc>
            </a:pPr>
            <a:r>
              <a:rPr sz="1350" b="1">
                <a:solidFill>
                  <a:srgbClr val="F97316"/>
                </a:solidFill>
                <a:latin typeface="Microsoft YaHei"/>
                <a:ea typeface="Microsoft YaHei"/>
              </a:rPr>
              <a:t>↓</a:t>
            </a:r>
            <a:endParaRPr/>
          </a:p>
        </p:txBody>
      </p:sp>
      <p:sp>
        <p:nvSpPr>
          <p:cNvPr id="661" name=""/>
          <p:cNvSpPr/>
          <p:nvPr/>
        </p:nvSpPr>
        <p:spPr>
          <a:xfrm rot="0" flipH="0" flipV="0">
            <a:off x="8372475" y="2286000"/>
            <a:ext cx="2714625" cy="342900"/>
          </a:xfrm>
          <a:prstGeom prst="roundRect">
            <a:avLst>
              <a:gd name="adj" fmla="val 16667"/>
            </a:avLst>
          </a:prstGeom>
          <a:solidFill>
            <a:srgbClr val="FFFFFF"/>
          </a:solidFill>
          <a:ln w="12700">
            <a:solidFill>
              <a:srgbClr val="EC4899"/>
            </a:solidFill>
            <a:prstDash val="solid"/>
          </a:ln>
        </p:spPr>
        <p:txBody>
          <a:bodyPr/>
          <a:p/>
        </p:txBody>
      </p:sp>
      <p:sp>
        <p:nvSpPr>
          <p:cNvPr id="662" name="" descr="{&quot;isTemplate&quot;:true,&quot;type&quot;:&quot;text&quot;}"/>
          <p:cNvSpPr txBox="1"/>
          <p:nvPr/>
        </p:nvSpPr>
        <p:spPr>
          <a:xfrm rot="0" flipH="0" flipV="0">
            <a:off x="8524875" y="2381250"/>
            <a:ext cx="2409825" cy="152400"/>
          </a:xfrm>
          <a:prstGeom prst="rect"/>
        </p:spPr>
        <p:txBody>
          <a:bodyPr wrap="none" lIns="0" tIns="0" rIns="0" bIns="0"/>
          <a:p>
            <a:pPr algn="ctr">
              <a:lnSpc>
                <a:spcPct val="100000"/>
              </a:lnSpc>
            </a:pPr>
            <a:r>
              <a:rPr lang="en-US" sz="975">
                <a:solidFill>
                  <a:srgbClr val="1A1A1A"/>
                </a:solidFill>
                <a:latin typeface="PingFang SC"/>
                <a:ea typeface="PingFang SC"/>
              </a:rPr>
              <a:t>... contribute(s) to ...</a:t>
            </a:r>
            <a:endParaRPr/>
          </a:p>
        </p:txBody>
      </p:sp>
      <p:sp>
        <p:nvSpPr>
          <p:cNvPr id="663" name="" descr="{&quot;isTemplate&quot;:true,&quot;type&quot;:&quot;text&quot;}"/>
          <p:cNvSpPr txBox="1"/>
          <p:nvPr/>
        </p:nvSpPr>
        <p:spPr>
          <a:xfrm rot="0" flipH="0" flipV="0">
            <a:off x="9686925" y="2724150"/>
            <a:ext cx="85725" cy="209550"/>
          </a:xfrm>
          <a:prstGeom prst="rect"/>
        </p:spPr>
        <p:txBody>
          <a:bodyPr wrap="none" lIns="0" tIns="0" rIns="0" bIns="0"/>
          <a:p>
            <a:pPr>
              <a:lnSpc>
                <a:spcPct val="100000"/>
              </a:lnSpc>
            </a:pPr>
            <a:r>
              <a:rPr sz="1350" b="1">
                <a:solidFill>
                  <a:srgbClr val="EC4899"/>
                </a:solidFill>
                <a:latin typeface="Microsoft YaHei"/>
                <a:ea typeface="Microsoft YaHei"/>
              </a:rPr>
              <a:t>↓</a:t>
            </a:r>
            <a:endParaRPr/>
          </a:p>
        </p:txBody>
      </p:sp>
      <p:sp>
        <p:nvSpPr>
          <p:cNvPr id="664" name=""/>
          <p:cNvSpPr/>
          <p:nvPr/>
        </p:nvSpPr>
        <p:spPr>
          <a:xfrm rot="0" flipH="0" flipV="0">
            <a:off x="8372475" y="3028950"/>
            <a:ext cx="2714625" cy="342900"/>
          </a:xfrm>
          <a:prstGeom prst="roundRect">
            <a:avLst>
              <a:gd name="adj" fmla="val 16667"/>
            </a:avLst>
          </a:prstGeom>
          <a:solidFill>
            <a:srgbClr val="EC4899">
              <a:alpha val="10000"/>
            </a:srgbClr>
          </a:solidFill>
          <a:ln w="12700">
            <a:solidFill>
              <a:srgbClr val="EC4899"/>
            </a:solidFill>
            <a:prstDash val="solid"/>
          </a:ln>
        </p:spPr>
        <p:txBody>
          <a:bodyPr/>
          <a:p/>
        </p:txBody>
      </p:sp>
      <p:sp>
        <p:nvSpPr>
          <p:cNvPr id="665" name="" descr="{&quot;isTemplate&quot;:true,&quot;type&quot;:&quot;text&quot;}"/>
          <p:cNvSpPr txBox="1"/>
          <p:nvPr/>
        </p:nvSpPr>
        <p:spPr>
          <a:xfrm rot="0" flipH="0" flipV="0">
            <a:off x="8524875" y="3124200"/>
            <a:ext cx="2409825" cy="152400"/>
          </a:xfrm>
          <a:prstGeom prst="rect"/>
        </p:spPr>
        <p:txBody>
          <a:bodyPr wrap="none" lIns="0" tIns="0" rIns="0" bIns="0"/>
          <a:p>
            <a:pPr algn="ctr">
              <a:lnSpc>
                <a:spcPct val="100000"/>
              </a:lnSpc>
            </a:pPr>
            <a:r>
              <a:rPr lang="en-US" sz="975">
                <a:solidFill>
                  <a:srgbClr val="1A1A1A"/>
                </a:solidFill>
                <a:latin typeface="PingFang SC"/>
                <a:ea typeface="PingFang SC"/>
              </a:rPr>
              <a:t>so ... that ...</a:t>
            </a:r>
            <a:endParaRPr/>
          </a:p>
        </p:txBody>
      </p:sp>
      <p:sp>
        <p:nvSpPr>
          <p:cNvPr id="666" name=""/>
          <p:cNvSpPr/>
          <p:nvPr/>
        </p:nvSpPr>
        <p:spPr>
          <a:xfrm rot="0" flipH="0" flipV="0">
            <a:off x="7877175" y="3714750"/>
            <a:ext cx="3781425" cy="1000125"/>
          </a:xfrm>
          <a:prstGeom prst="roundRect">
            <a:avLst>
              <a:gd name="adj" fmla="val 7619"/>
            </a:avLst>
          </a:prstGeom>
          <a:solidFill>
            <a:srgbClr val="EC4899">
              <a:alpha val="8000"/>
            </a:srgbClr>
          </a:solidFill>
          <a:ln/>
        </p:spPr>
        <p:txBody>
          <a:bodyPr/>
          <a:p/>
        </p:txBody>
      </p:sp>
      <p:sp>
        <p:nvSpPr>
          <p:cNvPr id="667" name=""/>
          <p:cNvSpPr/>
          <p:nvPr/>
        </p:nvSpPr>
        <p:spPr>
          <a:xfrm rot="0" flipH="0" flipV="0">
            <a:off x="7877175" y="3714750"/>
            <a:ext cx="3781425" cy="1000125"/>
          </a:xfrm>
          <a:custGeom>
            <a:pathLst>
              <a:path w="397" h="105">
                <a:moveTo>
                  <a:pt x="8" y="0"/>
                </a:moveTo>
                <a:cubicBezTo>
                  <a:pt x="6" y="0"/>
                  <a:pt x="4" y="2"/>
                  <a:pt x="4" y="4"/>
                </a:cubicBezTo>
                <a:lnTo>
                  <a:pt x="4" y="101"/>
                </a:lnTo>
                <a:cubicBezTo>
                  <a:pt x="4" y="103"/>
                  <a:pt x="5" y="105"/>
                  <a:pt x="7" y="105"/>
                </a:cubicBezTo>
                <a:cubicBezTo>
                  <a:pt x="3" y="105"/>
                  <a:pt x="0" y="101"/>
                  <a:pt x="0" y="97"/>
                </a:cubicBezTo>
                <a:lnTo>
                  <a:pt x="0" y="8"/>
                </a:lnTo>
                <a:cubicBezTo>
                  <a:pt x="0" y="4"/>
                  <a:pt x="3" y="0"/>
                  <a:pt x="8" y="0"/>
                </a:cubicBezTo>
                <a:close/>
              </a:path>
            </a:pathLst>
          </a:custGeom>
          <a:solidFill>
            <a:srgbClr val="EC4899"/>
          </a:solidFill>
          <a:ln/>
        </p:spPr>
        <p:txBody>
          <a:bodyPr/>
          <a:p/>
        </p:txBody>
      </p:sp>
      <p:sp>
        <p:nvSpPr>
          <p:cNvPr id="668" name="" descr="{&quot;isTemplate&quot;:true,&quot;type&quot;:&quot;text&quot;}"/>
          <p:cNvSpPr txBox="1"/>
          <p:nvPr/>
        </p:nvSpPr>
        <p:spPr>
          <a:xfrm rot="0" flipH="0" flipV="0">
            <a:off x="8029575" y="3867150"/>
            <a:ext cx="3438525" cy="161925"/>
          </a:xfrm>
          <a:prstGeom prst="rect"/>
        </p:spPr>
        <p:txBody>
          <a:bodyPr wrap="none" lIns="0" tIns="0" rIns="0" bIns="0"/>
          <a:p>
            <a:pPr>
              <a:lnSpc>
                <a:spcPct val="100000"/>
              </a:lnSpc>
            </a:pPr>
            <a:r>
              <a:rPr lang="zh-CN" sz="1050" b="1">
                <a:solidFill>
                  <a:srgbClr val="EC4899"/>
                </a:solidFill>
                <a:latin typeface="PingFang SC"/>
                <a:ea typeface="PingFang SC"/>
              </a:rPr>
              <a:t>写作要点</a:t>
            </a:r>
            <a:endParaRPr/>
          </a:p>
        </p:txBody>
      </p:sp>
      <p:sp>
        <p:nvSpPr>
          <p:cNvPr id="669" name="" descr="{&quot;isTemplate&quot;:true,&quot;type&quot;:&quot;text&quot;}"/>
          <p:cNvSpPr txBox="1"/>
          <p:nvPr/>
        </p:nvSpPr>
        <p:spPr>
          <a:xfrm rot="0" flipH="0" flipV="0">
            <a:off x="8029575" y="4086225"/>
            <a:ext cx="3438525" cy="476250"/>
          </a:xfrm>
          <a:prstGeom prst="rect"/>
        </p:spPr>
        <p:txBody>
          <a:bodyPr wrap="square" lIns="0" tIns="0" rIns="0" bIns="0">
            <a:normAutofit/>
          </a:bodyPr>
          <a:p>
            <a:pPr>
              <a:lnSpc>
                <a:spcPct val="160000"/>
              </a:lnSpc>
            </a:pPr>
            <a:r>
              <a:rPr lang="zh-CN" sz="975">
                <a:solidFill>
                  <a:srgbClr val="1A1A1A">
                    <a:alpha val="75000"/>
                  </a:srgbClr>
                </a:solidFill>
                <a:latin typeface="PingFang SC"/>
                <a:ea typeface="PingFang SC"/>
              </a:rPr>
              <a:t>同一段落内可叠加：开头</a:t>
            </a:r>
            <a:r>
              <a:rPr lang="en-US" sz="975">
                <a:solidFill>
                  <a:srgbClr val="1A1A1A">
                    <a:alpha val="75000"/>
                  </a:srgbClr>
                </a:solidFill>
                <a:latin typeface="PingFang SC"/>
                <a:ea typeface="PingFang SC"/>
              </a:rPr>
              <a:t> with the development of → </a:t>
            </a:r>
            <a:r>
              <a:rPr lang="zh-CN" sz="975">
                <a:solidFill>
                  <a:srgbClr val="1A1A1A">
                    <a:alpha val="75000"/>
                  </a:srgbClr>
                </a:solidFill>
                <a:latin typeface="PingFang SC"/>
                <a:ea typeface="PingFang SC"/>
              </a:rPr>
              <a:t>中段</a:t>
            </a:r>
            <a:r>
              <a:rPr lang="en-US" sz="975">
                <a:solidFill>
                  <a:srgbClr val="1A1A1A">
                    <a:alpha val="75000"/>
                  </a:srgbClr>
                </a:solidFill>
                <a:latin typeface="PingFang SC"/>
                <a:ea typeface="PingFang SC"/>
              </a:rPr>
              <a:t> contribute to → </a:t>
            </a:r>
            <a:r>
              <a:rPr lang="zh-CN" sz="975">
                <a:solidFill>
                  <a:srgbClr val="1A1A1A">
                    <a:alpha val="75000"/>
                  </a:srgbClr>
                </a:solidFill>
                <a:latin typeface="PingFang SC"/>
                <a:ea typeface="PingFang SC"/>
              </a:rPr>
              <a:t>收尾</a:t>
            </a:r>
            <a:r>
              <a:rPr lang="en-US" sz="975">
                <a:solidFill>
                  <a:srgbClr val="1A1A1A">
                    <a:alpha val="75000"/>
                  </a:srgbClr>
                </a:solidFill>
                <a:latin typeface="PingFang SC"/>
                <a:ea typeface="PingFang SC"/>
              </a:rPr>
              <a:t> so ... that ...</a:t>
            </a:r>
            <a:r>
              <a:rPr lang="zh-CN" sz="975">
                <a:solidFill>
                  <a:srgbClr val="1A1A1A">
                    <a:alpha val="75000"/>
                  </a:srgbClr>
                </a:solidFill>
                <a:latin typeface="PingFang SC"/>
                <a:ea typeface="PingFang SC"/>
              </a:rPr>
              <a:t>，让逻辑链完整</a:t>
            </a:r>
            <a:endParaRPr/>
          </a:p>
        </p:txBody>
      </p:sp>
      <p:sp>
        <p:nvSpPr>
          <p:cNvPr id="670" name=""/>
          <p:cNvSpPr/>
          <p:nvPr/>
        </p:nvSpPr>
        <p:spPr>
          <a:xfrm rot="0" flipH="0" flipV="0">
            <a:off x="0" y="6324600"/>
            <a:ext cx="12192000" cy="533400"/>
          </a:xfrm>
          <a:custGeom>
            <a:pathLst>
              <a:path w="1280" h="56">
                <a:moveTo>
                  <a:pt x="0" y="0"/>
                </a:moveTo>
                <a:lnTo>
                  <a:pt x="1280" y="0"/>
                </a:lnTo>
                <a:lnTo>
                  <a:pt x="1280" y="1"/>
                </a:lnTo>
                <a:lnTo>
                  <a:pt x="0" y="1"/>
                </a:lnTo>
                <a:close/>
              </a:path>
            </a:pathLst>
          </a:custGeom>
          <a:solidFill>
            <a:srgbClr val="1A1A1A">
              <a:alpha val="6000"/>
            </a:srgbClr>
          </a:solidFill>
          <a:ln/>
        </p:spPr>
        <p:txBody>
          <a:bodyPr/>
          <a:p/>
        </p:txBody>
      </p:sp>
      <p:sp>
        <p:nvSpPr>
          <p:cNvPr id="671" name="" descr="{&quot;isTemplate&quot;:true,&quot;type&quot;:&quot;text&quot;}"/>
          <p:cNvSpPr txBox="1"/>
          <p:nvPr/>
        </p:nvSpPr>
        <p:spPr>
          <a:xfrm rot="0" flipH="0" flipV="0">
            <a:off x="571500" y="6524625"/>
            <a:ext cx="1485900" cy="152400"/>
          </a:xfrm>
          <a:prstGeom prst="rect"/>
        </p:spPr>
        <p:txBody>
          <a:bodyPr wrap="none" lIns="0" tIns="0" rIns="0" bIns="0"/>
          <a:p>
            <a:pPr>
              <a:lnSpc>
                <a:spcPct val="100000"/>
              </a:lnSpc>
            </a:pPr>
            <a:r>
              <a:rPr lang="zh-CN" sz="975">
                <a:solidFill>
                  <a:srgbClr val="1A1A1A">
                    <a:alpha val="45000"/>
                  </a:srgbClr>
                </a:solidFill>
                <a:latin typeface="PingFang SC"/>
                <a:ea typeface="PingFang SC"/>
              </a:rPr>
              <a:t>四级英语翻译常用句式学习</a:t>
            </a:r>
            <a:endParaRPr/>
          </a:p>
        </p:txBody>
      </p:sp>
      <p:sp>
        <p:nvSpPr>
          <p:cNvPr id="672" name="" descr="{&quot;isTemplate&quot;:true,&quot;type&quot;:&quot;text&quot;}"/>
          <p:cNvSpPr txBox="1"/>
          <p:nvPr/>
        </p:nvSpPr>
        <p:spPr>
          <a:xfrm rot="0" flipH="0" flipV="0">
            <a:off x="11239500" y="6524625"/>
            <a:ext cx="381000" cy="152400"/>
          </a:xfrm>
          <a:prstGeom prst="rect"/>
        </p:spPr>
        <p:txBody>
          <a:bodyPr wrap="none" lIns="0" tIns="0" rIns="0" bIns="0"/>
          <a:p>
            <a:pPr>
              <a:lnSpc>
                <a:spcPct val="100000"/>
              </a:lnSpc>
            </a:pPr>
            <a:r>
              <a:rPr lang="en-US" sz="975">
                <a:solidFill>
                  <a:srgbClr val="1A1A1A">
                    <a:alpha val="45000"/>
                  </a:srgbClr>
                </a:solidFill>
                <a:latin typeface="Helvetica Neue"/>
                <a:ea typeface="Helvetica Neue"/>
              </a:rPr>
              <a:t>07 / 17</a:t>
            </a:r>
            <a:endParaRPr/>
          </a:p>
        </p:txBody>
      </p:sp>
    </p:spTree>
  </p:cSld>
</p:sld>
</file>

<file path=ppt/slides/slide8.xml><?xml version="1.0" encoding="utf-8"?>
<p:sld xmlns:p="http://schemas.openxmlformats.org/presentationml/2006/main" xmlns:a="http://schemas.openxmlformats.org/drawingml/2006/main">
  <p:cSld>
    <p:spTree>
      <p:nvGrpSpPr>
        <p:cNvPr id="673" name="" descr="&lt;Slide&gt;&#13;&#10;    &lt;Box style={{&#13;&#10;        width: '1280px', height: '720px',&#13;&#10;        background: '#FAF7F2',&#13;&#10;        padding: '24px 60px',&#13;&#10;        position: 'relative',&#13;&#10;    }}&gt;&#13;&#10;        {/* A 标题块 */}&#13;&#10;        &lt;Box style={{&#13;&#10;            display: 'flex', flexDirection: 'row', alignItems: 'center', gap: 14,&#13;&#10;            marginBottom: 6,&#13;&#10;        }}&gt;&#13;&#10;            &lt;Box style={{ width: 6, height: 32, background: '#EC4899', borderRadius: 3 }} /&gt;&#13;&#10;            &lt;Text style={{&#13;&#10;                fontFamily: 'PingFang SC, Microsoft YaHei, sans-serif',&#13;&#10;                fontSize: 32, color: '#1A1A1A', fontWeight: 'bold',&#13;&#10;            }}&gt;&#13;&#10;                强调感叹与对比选择&#13;&#10;            &lt;/Text&gt;&#13;&#10;            &lt;Text style={{&#13;&#10;                fontFamily: 'Helvetica Neue, Arial, sans-serif',&#13;&#10;                fontSize: 14, color: '#EC4899', fontWeight: 600,&#13;&#10;                letterSpacing: 2, marginLeft: 8,&#13;&#10;            }}&gt;&#13;&#10;                EMPHASIS &amp; COMPARE&#13;&#10;            &lt;/Text&gt;&#13;&#10;        &lt;/Box&gt;&#13;&#10;        &lt;Text style={{&#13;&#10;            fontFamily: 'PingFang SC, Microsoft YaHei, sans-serif',&#13;&#10;            fontSize: 16, color: 'rgba(26,26,26,0.55)', marginBottom: 16,&#13;&#10;        }}&gt;&#13;&#10;            想让表达更有力度？这 7 个句式把「重要的是」「越……越……」译出味道&#13;&#10;        &lt;/Text&gt;&#13;&#10;&#13;&#10;        {/* B 主区：左 35% 装饰 / 右 65% 句式卡 */}&#13;&#10;        &lt;Box style={{&#13;&#10;            display: 'flex', flexDirection: 'row', gap: 28, marginTop: 4,&#13;&#10;        }}&gt;&#13;&#10;            {/* 左侧 35% 大引号装饰 */}&#13;&#10;            &lt;Box style={{&#13;&#10;                width: 380, display: 'flex', flexDirection: 'column', gap: 16,&#13;&#10;            }}&gt;&#13;&#10;                &lt;Box style={{&#13;&#10;                    width: '100%', height: 280,&#13;&#10;                    background: 'linear-gradient(135deg, rgba(249,115,22,0.12) 0%, rgba(236,72,153,0.12) 100%)',&#13;&#10;                    borderRadius: 16,&#13;&#10;                    position: 'relative',&#13;&#10;                    display: 'flex', alignItems: 'center', justifyContent: 'center',&#13;&#10;                }}&gt;&#13;&#10;                    {/* 大引号装饰 */}&#13;&#10;                    &lt;Text style={{&#13;&#10;                        fontFamily: 'Georgia, Helvetica Neue, serif',&#13;&#10;                        fontSize: 240, color: '#F97316',&#13;&#10;                        fontWeight: 'bold', lineHeight: 1,&#13;&#10;                        opacity: 0.85,&#13;&#10;                    }}&gt;&#13;&#10;                        &quot;&#13;&#10;                    &lt;/Text&gt;&#13;&#10;                    &lt;Text style={{&#13;&#10;                        position: 'absolute', bottom: 24, left: 32, right: 32,&#13;&#10;                        fontFamily: 'Helvetica Neue, Arial, sans-serif',&#13;&#10;                        fontSize: 18, color: 'rgba(26,26,26,0.7)',&#13;&#10;                        fontStyle: 'italic', textAlign: 'center', lineHeight: 1.5,&#13;&#10;                    }}&gt;&#13;&#10;                        What surprised me most was that ...&#13;&#10;                    &lt;/Text&gt;&#13;&#10;                &lt;/Box&gt;&#13;&#10;                &lt;Box style={{&#13;&#10;                    padding: 16,&#13;&#10;                    background: '#FFFFFF',&#13;&#10;                    border: '1px solid rgba(26,26,26,0.10)',&#13;&#10;                    borderLeft: '4px solid #EC4899',&#13;&#10;                    borderRadius: 8,&#13;&#10;                }}&gt;&#13;&#10;                    &lt;Text style={{&#13;&#10;                        fontFamily: 'PingFang SC, Microsoft YaHei, sans-serif',&#13;&#10;                        fontSize: 14, color: '#EC4899', fontWeight: 'bold', marginBottom: 6,&#13;&#10;                    }}&gt;&#13;&#10;                        阅卷人提示&#13;&#10;                    &lt;/Text&gt;&#13;&#10;                    &lt;Text style={{&#13;&#10;                        fontFamily: 'PingFang SC, Microsoft YaHei, sans-serif',&#13;&#10;                        fontSize: 14, color: 'rgba(26,26,26,0.7)', lineHeight: 1.6,&#13;&#10;                    }}&gt;&#13;&#10;                        强调句与感叹句是阅卷加分项 —— 不会写时先把主句陈述，再用 It is + adj. + that 包装&#13;&#10;                    &lt;/Text&gt;&#13;&#10;                &lt;/Box&gt;&#13;&#10;            &lt;/Box&gt;&#13;&#10;&#13;&#10;            {/* 右侧 65% 7 个句式卡 (2x4) */}&#13;&#10;            &lt;Box style={{&#13;&#10;                flex: 1, display: 'flex', flexDirection: 'column', gap: 10,&#13;&#10;            }}&gt;&#13;&#10;                {[&#13;&#10;                    {&#13;&#10;                        en: 'It is + adj. + that ...',&#13;&#10;                        zh: '…… 是 …… 的',&#13;&#10;                        tip: '强调句：把 It is ... that 去掉后句子仍完整',&#13;&#10;                    },&#13;&#10;                    {&#13;&#10;                        en: 'What surprised / amazed me (most) was that ...',&#13;&#10;                        zh: '最让我惊讶的是',&#13;&#10;                        tip: '高分句型，开头即可吸睛',&#13;&#10;                    },&#13;&#10;                    {&#13;&#10;                        en: 'It is said that ... / It is generally believed that ...',&#13;&#10;                        zh: '据说 / 人们普遍认为',&#13;&#10;                        tip: '规避直接下结论，使语气客观',&#13;&#10;                    },&#13;&#10;                    {&#13;&#10;                        en: 'It is predicted by experts that ...',&#13;&#10;                        zh: '专家预测',&#13;&#10;                        tip: '未来趋势类话题的开篇神器',&#13;&#10;                    },&#13;&#10;                    {&#13;&#10;                        en: 'prefer to do ... rather than (do) ...',&#13;&#10;                        zh: '宁愿 …… 也不愿',&#13;&#10;                        tip: '两个动词都接原形',&#13;&#10;                    },&#13;&#10;                    {&#13;&#10;                        en: 'The + 比较级, the + 比较级',&#13;&#10;                        zh: '越 ……，越 ……',&#13;&#10;                        tip: '前后都用比较级，常用于总结',&#13;&#10;                    },&#13;&#10;                    {&#13;&#10;                        en: 'be confined to / be selected to',&#13;&#10;                        zh: '仅限于 / 被挑选为',&#13;&#10;                        tip: '后者后接动词原形',&#13;&#10;                    },&#13;&#10;                ].map((s, i) =&gt; (&#13;&#10;                    &lt;Box key={i} style={{&#13;&#10;                        padding: '10px 16px',&#13;&#10;                        background: '#FFFFFF',&#13;&#10;                        border: '1px solid rgba(26,26,26,0.08)',&#13;&#10;                        borderLeft: '4px solid #EC4899',&#13;&#10;                        borderRadius: 8,&#13;&#10;                        display: 'flex', flexDirection: 'row', alignItems: 'center', gap: 14,&#13;&#10;                    }}&gt;&#13;&#10;                        &lt;Text style={{&#13;&#10;                            fontFamily: 'Helvetica Neue, Arial, sans-serif',&#13;&#10;                            fontSize: 12, color: 'rgba(26,26,26,0.4)', fontWeight: 'bold',&#13;&#10;                            minWidth: 20,&#13;&#10;                        }}&gt;&#13;&#10;                            0{i+1}&#13;&#10;                        &lt;/Text&gt;&#13;&#10;                        &lt;Box style={{ flex: 1, display: 'flex', flexDirection: 'row', alignItems: 'baseline', gap: 12 }}&gt;&#13;&#10;                            &lt;Text style={{&#13;&#10;                                fontFamily: 'Helvetica Neue, Arial, sans-serif',&#13;&#10;                                fontSize: 16, color: '#1A1A1A', fontWeight: 'bold', lineHeight: 1.3,&#13;&#10;                            }}&gt;&#13;&#10;                                {s.en}&#13;&#10;                            &lt;/Text&gt;&#13;&#10;                            &lt;Text style={{&#13;&#10;                                fontFamily: 'PingFang SC, Microsoft YaHei, sans-serif',&#13;&#10;                                fontSize: 14, color: 'rgba(26,26,26,0.65)', lineHeight: 1.4,&#13;&#10;                            }}&gt;&#13;&#10;                                {s.zh}&#13;&#10;                            &lt;/Text&gt;&#13;&#10;                        &lt;/Box&gt;&#13;&#10;                    &lt;/Box&gt;&#13;&#10;                ))}&#13;&#10;            &lt;/Box&gt;&#13;&#10;        &lt;/Box&gt;&#13;&#10;&#13;&#10;        {/* C 页脚 */}&#13;&#10;        &lt;Box style={{&#13;&#10;            position: 'absolute', bottom: 0, left: 0, right: 0,&#13;&#10;            height: 56, padding: '0 60px',&#13;&#10;            display: 'flex', flexDirection: 'row', alignItems: 'center', justifyContent: 'space-between',&#13;&#10;            borderTop: '1px solid rgba(26,26,26,0.06)',&#13;&#10;        }}&gt;&#13;&#10;            &lt;Text style={{&#13;&#10;                fontFamily: 'PingFang SC, Microsoft YaHei, sans-serif',&#13;&#10;                fontSize: 13, color: 'rgba(26,26,26,0.45)',&#13;&#10;            }}&gt;&#13;&#10;                四级英语翻译常用句式学习&#13;&#10;            &lt;/Text&gt;&#13;&#10;            &lt;Text style={{&#13;&#10;                fontFamily: 'Helvetica Neue, Arial, sans-serif',&#13;&#10;                fontSize: 13, color: 'rgba(26,26,26,0.45)', fontWeight: 500,&#13;&#10;            }}&gt;&#13;&#10;                08 / 17&#13;&#10;            &lt;/Text&gt;&#13;&#10;        &lt;/Box&gt;&#13;&#10;    &lt;/Box&gt;&#13;&#10;&lt;/Slide&gt;"/>
        <p:cNvGrpSpPr/>
        <p:nvPr/>
      </p:nvGrpSpPr>
      <p:grpSpPr>
        <a:xfrm>
          <a:off x="0" y="0"/>
          <a:ext cx="0" cy="0"/>
          <a:chOff x="0" y="0"/>
          <a:chExt cx="0" cy="0"/>
        </a:xfrm>
      </p:grpSpPr>
      <p:sp>
        <p:nvSpPr>
          <p:cNvPr id="674" name=""/>
          <p:cNvSpPr/>
          <p:nvPr/>
        </p:nvSpPr>
        <p:spPr>
          <a:xfrm rot="0" flipH="0" flipV="0">
            <a:off x="0" y="0"/>
            <a:ext cx="12192000" cy="6858000"/>
          </a:xfrm>
          <a:prstGeom prst="rect">
            <a:avLst/>
          </a:prstGeom>
          <a:solidFill>
            <a:srgbClr val="FAF7F2"/>
          </a:solidFill>
          <a:ln/>
        </p:spPr>
        <p:txBody>
          <a:bodyPr/>
          <a:p/>
        </p:txBody>
      </p:sp>
      <p:sp>
        <p:nvSpPr>
          <p:cNvPr id="675" name=""/>
          <p:cNvSpPr/>
          <p:nvPr/>
        </p:nvSpPr>
        <p:spPr>
          <a:xfrm rot="0" flipH="0" flipV="0">
            <a:off x="571500" y="266700"/>
            <a:ext cx="57150" cy="304800"/>
          </a:xfrm>
          <a:prstGeom prst="roundRect">
            <a:avLst>
              <a:gd name="adj" fmla="val 50000"/>
            </a:avLst>
          </a:prstGeom>
          <a:solidFill>
            <a:srgbClr val="EC4899"/>
          </a:solidFill>
          <a:ln/>
        </p:spPr>
        <p:txBody>
          <a:bodyPr/>
          <a:p/>
        </p:txBody>
      </p:sp>
      <p:sp>
        <p:nvSpPr>
          <p:cNvPr id="676" name="" descr="{&quot;isTemplate&quot;:true,&quot;type&quot;:&quot;text&quot;}"/>
          <p:cNvSpPr txBox="1"/>
          <p:nvPr/>
        </p:nvSpPr>
        <p:spPr>
          <a:xfrm rot="0" flipH="0" flipV="0">
            <a:off x="762000" y="228600"/>
            <a:ext cx="2743200" cy="371475"/>
          </a:xfrm>
          <a:prstGeom prst="rect"/>
        </p:spPr>
        <p:txBody>
          <a:bodyPr wrap="none" lIns="0" tIns="0" rIns="0" bIns="0"/>
          <a:p>
            <a:pPr>
              <a:lnSpc>
                <a:spcPct val="100000"/>
              </a:lnSpc>
            </a:pPr>
            <a:r>
              <a:rPr lang="zh-CN" sz="2400" b="1">
                <a:solidFill>
                  <a:srgbClr val="1A1A1A"/>
                </a:solidFill>
                <a:latin typeface="PingFang SC"/>
                <a:ea typeface="PingFang SC"/>
              </a:rPr>
              <a:t>强调感叹与对比选择</a:t>
            </a:r>
            <a:endParaRPr/>
          </a:p>
        </p:txBody>
      </p:sp>
      <p:sp>
        <p:nvSpPr>
          <p:cNvPr id="677" name="" descr="{&quot;isTemplate&quot;:true,&quot;type&quot;:&quot;text&quot;}"/>
          <p:cNvSpPr txBox="1"/>
          <p:nvPr/>
        </p:nvSpPr>
        <p:spPr>
          <a:xfrm rot="0" flipH="0" flipV="0">
            <a:off x="3714750" y="333375"/>
            <a:ext cx="1895475" cy="161925"/>
          </a:xfrm>
          <a:prstGeom prst="rect"/>
        </p:spPr>
        <p:txBody>
          <a:bodyPr wrap="none" lIns="0" tIns="0" rIns="0" bIns="0"/>
          <a:p>
            <a:pPr>
              <a:lnSpc>
                <a:spcPct val="100000"/>
              </a:lnSpc>
            </a:pPr>
            <a:r>
              <a:rPr lang="en-US" sz="1050" b="1" spc="150">
                <a:solidFill>
                  <a:srgbClr val="EC4899"/>
                </a:solidFill>
                <a:latin typeface="Helvetica Neue"/>
                <a:ea typeface="Helvetica Neue"/>
              </a:rPr>
              <a:t>EMPHASIS &amp; COMPARE</a:t>
            </a:r>
            <a:endParaRPr/>
          </a:p>
        </p:txBody>
      </p:sp>
      <p:sp>
        <p:nvSpPr>
          <p:cNvPr id="678" name="" descr="{&quot;isTemplate&quot;:true,&quot;type&quot;:&quot;text&quot;}"/>
          <p:cNvSpPr txBox="1"/>
          <p:nvPr/>
        </p:nvSpPr>
        <p:spPr>
          <a:xfrm rot="0" flipH="0" flipV="0">
            <a:off x="571500" y="657225"/>
            <a:ext cx="11049000" cy="190500"/>
          </a:xfrm>
          <a:prstGeom prst="rect"/>
        </p:spPr>
        <p:txBody>
          <a:bodyPr wrap="none" lIns="0" tIns="0" rIns="0" bIns="0"/>
          <a:p>
            <a:pPr>
              <a:lnSpc>
                <a:spcPct val="100000"/>
              </a:lnSpc>
            </a:pPr>
            <a:r>
              <a:rPr lang="zh-CN" sz="1200">
                <a:solidFill>
                  <a:srgbClr val="1A1A1A">
                    <a:alpha val="55000"/>
                  </a:srgbClr>
                </a:solidFill>
                <a:latin typeface="PingFang SC"/>
                <a:ea typeface="PingFang SC"/>
              </a:rPr>
              <a:t>想让表达更有力度？这</a:t>
            </a:r>
            <a:r>
              <a:rPr lang="en-US" sz="1200">
                <a:solidFill>
                  <a:srgbClr val="1A1A1A">
                    <a:alpha val="55000"/>
                  </a:srgbClr>
                </a:solidFill>
                <a:latin typeface="PingFang SC"/>
                <a:ea typeface="PingFang SC"/>
              </a:rPr>
              <a:t> 7 </a:t>
            </a:r>
            <a:r>
              <a:rPr lang="zh-CN" sz="1200">
                <a:solidFill>
                  <a:srgbClr val="1A1A1A">
                    <a:alpha val="55000"/>
                  </a:srgbClr>
                </a:solidFill>
                <a:latin typeface="PingFang SC"/>
                <a:ea typeface="PingFang SC"/>
              </a:rPr>
              <a:t>个句式把「重要的是」「越……越……」译出味道</a:t>
            </a:r>
            <a:endParaRPr/>
          </a:p>
        </p:txBody>
      </p:sp>
      <p:sp>
        <p:nvSpPr>
          <p:cNvPr id="679" name=""/>
          <p:cNvSpPr/>
          <p:nvPr/>
        </p:nvSpPr>
        <p:spPr>
          <a:xfrm rot="0" flipH="0" flipV="0">
            <a:off x="609600" y="3857625"/>
            <a:ext cx="3619500" cy="1038225"/>
          </a:xfrm>
          <a:prstGeom prst="roundRect">
            <a:avLst>
              <a:gd name="adj" fmla="val 7339"/>
            </a:avLst>
          </a:prstGeom>
          <a:solidFill>
            <a:srgbClr val="FFFFFF"/>
          </a:solidFill>
          <a:ln/>
        </p:spPr>
        <p:txBody>
          <a:bodyPr/>
          <a:p/>
        </p:txBody>
      </p:sp>
      <p:sp>
        <p:nvSpPr>
          <p:cNvPr id="680" name=""/>
          <p:cNvSpPr/>
          <p:nvPr/>
        </p:nvSpPr>
        <p:spPr>
          <a:xfrm rot="0" flipH="0" flipV="0">
            <a:off x="609600" y="3857625"/>
            <a:ext cx="3619500" cy="1038225"/>
          </a:xfrm>
          <a:custGeom>
            <a:pathLst>
              <a:path w="380" h="109">
                <a:moveTo>
                  <a:pt x="8" y="0"/>
                </a:moveTo>
                <a:cubicBezTo>
                  <a:pt x="6" y="0"/>
                  <a:pt x="4" y="2"/>
                  <a:pt x="4" y="4"/>
                </a:cubicBezTo>
                <a:lnTo>
                  <a:pt x="4" y="105"/>
                </a:lnTo>
                <a:cubicBezTo>
                  <a:pt x="4" y="107"/>
                  <a:pt x="5" y="109"/>
                  <a:pt x="7" y="109"/>
                </a:cubicBezTo>
                <a:cubicBezTo>
                  <a:pt x="3" y="109"/>
                  <a:pt x="0" y="105"/>
                  <a:pt x="0" y="101"/>
                </a:cubicBezTo>
                <a:lnTo>
                  <a:pt x="0" y="8"/>
                </a:lnTo>
                <a:cubicBezTo>
                  <a:pt x="0" y="4"/>
                  <a:pt x="3" y="0"/>
                  <a:pt x="8" y="0"/>
                </a:cubicBezTo>
                <a:close/>
              </a:path>
            </a:pathLst>
          </a:custGeom>
          <a:solidFill>
            <a:srgbClr val="EC4899"/>
          </a:solidFill>
          <a:ln/>
        </p:spPr>
        <p:txBody>
          <a:bodyPr/>
          <a:p/>
        </p:txBody>
      </p:sp>
      <p:sp>
        <p:nvSpPr>
          <p:cNvPr id="681" name="" descr="{&quot;isTemplate&quot;:true,&quot;type&quot;:&quot;text&quot;}"/>
          <p:cNvSpPr txBox="1"/>
          <p:nvPr/>
        </p:nvSpPr>
        <p:spPr>
          <a:xfrm rot="0" flipH="0" flipV="0">
            <a:off x="762000" y="4010025"/>
            <a:ext cx="3276600" cy="161925"/>
          </a:xfrm>
          <a:prstGeom prst="rect"/>
        </p:spPr>
        <p:txBody>
          <a:bodyPr wrap="none" lIns="0" tIns="0" rIns="0" bIns="0"/>
          <a:p>
            <a:pPr>
              <a:lnSpc>
                <a:spcPct val="100000"/>
              </a:lnSpc>
            </a:pPr>
            <a:r>
              <a:rPr lang="zh-CN" sz="1050" b="1">
                <a:solidFill>
                  <a:srgbClr val="EC4899"/>
                </a:solidFill>
                <a:latin typeface="PingFang SC"/>
                <a:ea typeface="PingFang SC"/>
              </a:rPr>
              <a:t>阅卷人提示</a:t>
            </a:r>
            <a:endParaRPr/>
          </a:p>
        </p:txBody>
      </p:sp>
      <p:sp>
        <p:nvSpPr>
          <p:cNvPr id="682" name="" descr="{&quot;isTemplate&quot;:true,&quot;type&quot;:&quot;text&quot;}"/>
          <p:cNvSpPr txBox="1"/>
          <p:nvPr/>
        </p:nvSpPr>
        <p:spPr>
          <a:xfrm rot="0" flipH="0" flipV="0">
            <a:off x="762000" y="4229100"/>
            <a:ext cx="3276600" cy="514350"/>
          </a:xfrm>
          <a:prstGeom prst="rect"/>
        </p:spPr>
        <p:txBody>
          <a:bodyPr wrap="square" lIns="0" tIns="0" rIns="0" bIns="0">
            <a:normAutofit/>
          </a:bodyPr>
          <a:p>
            <a:pPr>
              <a:lnSpc>
                <a:spcPct val="160000"/>
              </a:lnSpc>
            </a:pPr>
            <a:r>
              <a:rPr lang="zh-CN" sz="1050">
                <a:solidFill>
                  <a:srgbClr val="1A1A1A">
                    <a:alpha val="70000"/>
                  </a:srgbClr>
                </a:solidFill>
                <a:latin typeface="PingFang SC"/>
                <a:ea typeface="PingFang SC"/>
              </a:rPr>
              <a:t>强调句与感叹句是阅卷加分项</a:t>
            </a:r>
            <a:r>
              <a:rPr lang="en-US" sz="1050">
                <a:solidFill>
                  <a:srgbClr val="1A1A1A">
                    <a:alpha val="70000"/>
                  </a:srgbClr>
                </a:solidFill>
                <a:latin typeface="PingFang SC"/>
                <a:ea typeface="PingFang SC"/>
              </a:rPr>
              <a:t> —— </a:t>
            </a:r>
            <a:r>
              <a:rPr lang="zh-CN" sz="1050">
                <a:solidFill>
                  <a:srgbClr val="1A1A1A">
                    <a:alpha val="70000"/>
                  </a:srgbClr>
                </a:solidFill>
                <a:latin typeface="PingFang SC"/>
                <a:ea typeface="PingFang SC"/>
              </a:rPr>
              <a:t>不会写时先把主句陈述，再用</a:t>
            </a:r>
            <a:r>
              <a:rPr lang="en-US" sz="1050">
                <a:solidFill>
                  <a:srgbClr val="1A1A1A">
                    <a:alpha val="70000"/>
                  </a:srgbClr>
                </a:solidFill>
                <a:latin typeface="PingFang SC"/>
                <a:ea typeface="PingFang SC"/>
              </a:rPr>
              <a:t> It is + adj. + that </a:t>
            </a:r>
            <a:r>
              <a:rPr lang="zh-CN" sz="1050">
                <a:solidFill>
                  <a:srgbClr val="1A1A1A">
                    <a:alpha val="70000"/>
                  </a:srgbClr>
                </a:solidFill>
                <a:latin typeface="PingFang SC"/>
                <a:ea typeface="PingFang SC"/>
              </a:rPr>
              <a:t>包装</a:t>
            </a:r>
            <a:endParaRPr/>
          </a:p>
        </p:txBody>
      </p:sp>
      <p:sp>
        <p:nvSpPr>
          <p:cNvPr id="683" name=""/>
          <p:cNvSpPr/>
          <p:nvPr/>
        </p:nvSpPr>
        <p:spPr>
          <a:xfrm rot="0" flipH="0" flipV="0">
            <a:off x="4495800" y="1038225"/>
            <a:ext cx="7162800" cy="428625"/>
          </a:xfrm>
          <a:prstGeom prst="roundRect">
            <a:avLst>
              <a:gd name="adj" fmla="val 17778"/>
            </a:avLst>
          </a:prstGeom>
          <a:solidFill>
            <a:srgbClr val="FFFFFF"/>
          </a:solidFill>
          <a:ln/>
        </p:spPr>
        <p:txBody>
          <a:bodyPr/>
          <a:p/>
        </p:txBody>
      </p:sp>
      <p:sp>
        <p:nvSpPr>
          <p:cNvPr id="684" name=""/>
          <p:cNvSpPr/>
          <p:nvPr/>
        </p:nvSpPr>
        <p:spPr>
          <a:xfrm rot="0" flipH="0" flipV="0">
            <a:off x="4495800" y="1038225"/>
            <a:ext cx="7162800" cy="428625"/>
          </a:xfrm>
          <a:custGeom>
            <a:pathLst>
              <a:path w="752" h="45">
                <a:moveTo>
                  <a:pt x="8" y="0"/>
                </a:moveTo>
                <a:cubicBezTo>
                  <a:pt x="6" y="0"/>
                  <a:pt x="4" y="2"/>
                  <a:pt x="4" y="4"/>
                </a:cubicBezTo>
                <a:lnTo>
                  <a:pt x="4" y="41"/>
                </a:lnTo>
                <a:cubicBezTo>
                  <a:pt x="4" y="43"/>
                  <a:pt x="5" y="45"/>
                  <a:pt x="7" y="45"/>
                </a:cubicBezTo>
                <a:cubicBezTo>
                  <a:pt x="3" y="45"/>
                  <a:pt x="0" y="41"/>
                  <a:pt x="0" y="37"/>
                </a:cubicBezTo>
                <a:lnTo>
                  <a:pt x="0" y="8"/>
                </a:lnTo>
                <a:cubicBezTo>
                  <a:pt x="0" y="4"/>
                  <a:pt x="3" y="0"/>
                  <a:pt x="8" y="0"/>
                </a:cubicBezTo>
                <a:close/>
              </a:path>
            </a:pathLst>
          </a:custGeom>
          <a:solidFill>
            <a:srgbClr val="EC4899"/>
          </a:solidFill>
          <a:ln/>
        </p:spPr>
        <p:txBody>
          <a:bodyPr/>
          <a:p/>
        </p:txBody>
      </p:sp>
      <p:sp>
        <p:nvSpPr>
          <p:cNvPr id="685" name="" descr="{&quot;isTemplate&quot;:true,&quot;type&quot;:&quot;text&quot;}"/>
          <p:cNvSpPr txBox="1"/>
          <p:nvPr/>
        </p:nvSpPr>
        <p:spPr>
          <a:xfrm rot="0" flipH="0" flipV="0">
            <a:off x="4648200" y="1181100"/>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1</a:t>
            </a:r>
            <a:endParaRPr/>
          </a:p>
        </p:txBody>
      </p:sp>
      <p:sp>
        <p:nvSpPr>
          <p:cNvPr id="686" name="" descr="{&quot;isTemplate&quot;:true,&quot;type&quot;:&quot;text&quot;}"/>
          <p:cNvSpPr txBox="1"/>
          <p:nvPr/>
        </p:nvSpPr>
        <p:spPr>
          <a:xfrm rot="0" flipH="0" flipV="0">
            <a:off x="4972050" y="1133475"/>
            <a:ext cx="1323975" cy="238125"/>
          </a:xfrm>
          <a:prstGeom prst="rect"/>
        </p:spPr>
        <p:txBody>
          <a:bodyPr wrap="none" lIns="0" tIns="0" rIns="0" bIns="0"/>
          <a:p>
            <a:pPr>
              <a:lnSpc>
                <a:spcPct val="130000"/>
              </a:lnSpc>
            </a:pPr>
            <a:r>
              <a:rPr lang="en-US" sz="1200" b="1">
                <a:solidFill>
                  <a:srgbClr val="1A1A1A"/>
                </a:solidFill>
                <a:latin typeface="Helvetica Neue"/>
                <a:ea typeface="Helvetica Neue"/>
              </a:rPr>
              <a:t>It is + adj. + that ...</a:t>
            </a:r>
            <a:endParaRPr/>
          </a:p>
        </p:txBody>
      </p:sp>
      <p:sp>
        <p:nvSpPr>
          <p:cNvPr id="687" name="" descr="{&quot;isTemplate&quot;:true,&quot;type&quot;:&quot;text&quot;}"/>
          <p:cNvSpPr txBox="1"/>
          <p:nvPr/>
        </p:nvSpPr>
        <p:spPr>
          <a:xfrm rot="0" flipH="0" flipV="0">
            <a:off x="6410325" y="1133475"/>
            <a:ext cx="819150" cy="238125"/>
          </a:xfrm>
          <a:prstGeom prst="rect"/>
        </p:spPr>
        <p:txBody>
          <a:bodyPr wrap="none" lIns="0" tIns="0" rIns="0" bIns="0"/>
          <a:p>
            <a:pPr>
              <a:lnSpc>
                <a:spcPct val="140000"/>
              </a:lnSpc>
            </a:pPr>
            <a:r>
              <a:rPr lang="en-US" sz="1050">
                <a:solidFill>
                  <a:srgbClr val="1A1A1A">
                    <a:alpha val="65000"/>
                  </a:srgbClr>
                </a:solidFill>
                <a:latin typeface="PingFang SC"/>
                <a:ea typeface="PingFang SC"/>
              </a:rPr>
              <a:t>…… </a:t>
            </a:r>
            <a:r>
              <a:rPr lang="zh-CN" sz="1050">
                <a:solidFill>
                  <a:srgbClr val="1A1A1A">
                    <a:alpha val="65000"/>
                  </a:srgbClr>
                </a:solidFill>
                <a:latin typeface="PingFang SC"/>
                <a:ea typeface="PingFang SC"/>
              </a:rPr>
              <a:t>是</a:t>
            </a:r>
            <a:r>
              <a:rPr lang="en-US" sz="1050">
                <a:solidFill>
                  <a:srgbClr val="1A1A1A">
                    <a:alpha val="65000"/>
                  </a:srgbClr>
                </a:solidFill>
                <a:latin typeface="PingFang SC"/>
                <a:ea typeface="PingFang SC"/>
              </a:rPr>
              <a:t> …… </a:t>
            </a:r>
            <a:r>
              <a:rPr lang="zh-CN" sz="1050">
                <a:solidFill>
                  <a:srgbClr val="1A1A1A">
                    <a:alpha val="65000"/>
                  </a:srgbClr>
                </a:solidFill>
                <a:latin typeface="PingFang SC"/>
                <a:ea typeface="PingFang SC"/>
              </a:rPr>
              <a:t>的</a:t>
            </a:r>
            <a:endParaRPr/>
          </a:p>
        </p:txBody>
      </p:sp>
      <p:sp>
        <p:nvSpPr>
          <p:cNvPr id="688" name=""/>
          <p:cNvSpPr/>
          <p:nvPr/>
        </p:nvSpPr>
        <p:spPr>
          <a:xfrm rot="0" flipH="0" flipV="0">
            <a:off x="4495800" y="1562100"/>
            <a:ext cx="7162800" cy="428625"/>
          </a:xfrm>
          <a:prstGeom prst="roundRect">
            <a:avLst>
              <a:gd name="adj" fmla="val 17778"/>
            </a:avLst>
          </a:prstGeom>
          <a:solidFill>
            <a:srgbClr val="FFFFFF"/>
          </a:solidFill>
          <a:ln/>
        </p:spPr>
        <p:txBody>
          <a:bodyPr/>
          <a:p/>
        </p:txBody>
      </p:sp>
      <p:sp>
        <p:nvSpPr>
          <p:cNvPr id="689" name=""/>
          <p:cNvSpPr/>
          <p:nvPr/>
        </p:nvSpPr>
        <p:spPr>
          <a:xfrm rot="0" flipH="0" flipV="0">
            <a:off x="4495800" y="1562100"/>
            <a:ext cx="7162800" cy="428625"/>
          </a:xfrm>
          <a:custGeom>
            <a:pathLst>
              <a:path w="752" h="45">
                <a:moveTo>
                  <a:pt x="8" y="0"/>
                </a:moveTo>
                <a:cubicBezTo>
                  <a:pt x="6" y="0"/>
                  <a:pt x="4" y="2"/>
                  <a:pt x="4" y="4"/>
                </a:cubicBezTo>
                <a:lnTo>
                  <a:pt x="4" y="41"/>
                </a:lnTo>
                <a:cubicBezTo>
                  <a:pt x="4" y="43"/>
                  <a:pt x="5" y="45"/>
                  <a:pt x="7" y="45"/>
                </a:cubicBezTo>
                <a:cubicBezTo>
                  <a:pt x="3" y="45"/>
                  <a:pt x="0" y="41"/>
                  <a:pt x="0" y="37"/>
                </a:cubicBezTo>
                <a:lnTo>
                  <a:pt x="0" y="8"/>
                </a:lnTo>
                <a:cubicBezTo>
                  <a:pt x="0" y="4"/>
                  <a:pt x="3" y="0"/>
                  <a:pt x="8" y="0"/>
                </a:cubicBezTo>
                <a:close/>
              </a:path>
            </a:pathLst>
          </a:custGeom>
          <a:solidFill>
            <a:srgbClr val="EC4899"/>
          </a:solidFill>
          <a:ln/>
        </p:spPr>
        <p:txBody>
          <a:bodyPr/>
          <a:p/>
        </p:txBody>
      </p:sp>
      <p:sp>
        <p:nvSpPr>
          <p:cNvPr id="690" name="" descr="{&quot;isTemplate&quot;:true,&quot;type&quot;:&quot;text&quot;}"/>
          <p:cNvSpPr txBox="1"/>
          <p:nvPr/>
        </p:nvSpPr>
        <p:spPr>
          <a:xfrm rot="0" flipH="0" flipV="0">
            <a:off x="4648200" y="170497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2</a:t>
            </a:r>
            <a:endParaRPr/>
          </a:p>
        </p:txBody>
      </p:sp>
      <p:sp>
        <p:nvSpPr>
          <p:cNvPr id="691" name="" descr="{&quot;isTemplate&quot;:true,&quot;type&quot;:&quot;text&quot;}"/>
          <p:cNvSpPr txBox="1"/>
          <p:nvPr/>
        </p:nvSpPr>
        <p:spPr>
          <a:xfrm rot="0" flipH="0" flipV="0">
            <a:off x="4972050" y="1657350"/>
            <a:ext cx="3390900" cy="238125"/>
          </a:xfrm>
          <a:prstGeom prst="rect"/>
        </p:spPr>
        <p:txBody>
          <a:bodyPr wrap="none" lIns="0" tIns="0" rIns="0" bIns="0"/>
          <a:p>
            <a:pPr>
              <a:lnSpc>
                <a:spcPct val="130000"/>
              </a:lnSpc>
            </a:pPr>
            <a:r>
              <a:rPr lang="en-US" sz="1200" b="1">
                <a:solidFill>
                  <a:srgbClr val="1A1A1A"/>
                </a:solidFill>
                <a:latin typeface="Helvetica Neue"/>
                <a:ea typeface="Helvetica Neue"/>
              </a:rPr>
              <a:t>What surprised / amazed me (most) was that ...</a:t>
            </a:r>
            <a:endParaRPr/>
          </a:p>
        </p:txBody>
      </p:sp>
      <p:sp>
        <p:nvSpPr>
          <p:cNvPr id="692" name="" descr="{&quot;isTemplate&quot;:true,&quot;type&quot;:&quot;text&quot;}"/>
          <p:cNvSpPr txBox="1"/>
          <p:nvPr/>
        </p:nvSpPr>
        <p:spPr>
          <a:xfrm rot="0" flipH="0" flipV="0">
            <a:off x="8477250" y="1657350"/>
            <a:ext cx="933450" cy="238125"/>
          </a:xfrm>
          <a:prstGeom prst="rect"/>
        </p:spPr>
        <p:txBody>
          <a:bodyPr wrap="none" lIns="0" tIns="0" rIns="0" bIns="0"/>
          <a:p>
            <a:pPr>
              <a:lnSpc>
                <a:spcPct val="140000"/>
              </a:lnSpc>
            </a:pPr>
            <a:r>
              <a:rPr lang="zh-CN" sz="1050">
                <a:solidFill>
                  <a:srgbClr val="1A1A1A">
                    <a:alpha val="65000"/>
                  </a:srgbClr>
                </a:solidFill>
                <a:latin typeface="PingFang SC"/>
                <a:ea typeface="PingFang SC"/>
              </a:rPr>
              <a:t>最让我惊讶的是</a:t>
            </a:r>
            <a:endParaRPr/>
          </a:p>
        </p:txBody>
      </p:sp>
      <p:sp>
        <p:nvSpPr>
          <p:cNvPr id="693" name=""/>
          <p:cNvSpPr/>
          <p:nvPr/>
        </p:nvSpPr>
        <p:spPr>
          <a:xfrm rot="0" flipH="0" flipV="0">
            <a:off x="4495800" y="2085975"/>
            <a:ext cx="7162800" cy="428625"/>
          </a:xfrm>
          <a:prstGeom prst="roundRect">
            <a:avLst>
              <a:gd name="adj" fmla="val 17778"/>
            </a:avLst>
          </a:prstGeom>
          <a:solidFill>
            <a:srgbClr val="FFFFFF"/>
          </a:solidFill>
          <a:ln/>
        </p:spPr>
        <p:txBody>
          <a:bodyPr/>
          <a:p/>
        </p:txBody>
      </p:sp>
      <p:sp>
        <p:nvSpPr>
          <p:cNvPr id="694" name=""/>
          <p:cNvSpPr/>
          <p:nvPr/>
        </p:nvSpPr>
        <p:spPr>
          <a:xfrm rot="0" flipH="0" flipV="0">
            <a:off x="4495800" y="2085975"/>
            <a:ext cx="7162800" cy="428625"/>
          </a:xfrm>
          <a:custGeom>
            <a:pathLst>
              <a:path w="752" h="45">
                <a:moveTo>
                  <a:pt x="8" y="0"/>
                </a:moveTo>
                <a:cubicBezTo>
                  <a:pt x="6" y="0"/>
                  <a:pt x="4" y="2"/>
                  <a:pt x="4" y="4"/>
                </a:cubicBezTo>
                <a:lnTo>
                  <a:pt x="4" y="41"/>
                </a:lnTo>
                <a:cubicBezTo>
                  <a:pt x="4" y="43"/>
                  <a:pt x="5" y="45"/>
                  <a:pt x="7" y="45"/>
                </a:cubicBezTo>
                <a:cubicBezTo>
                  <a:pt x="3" y="45"/>
                  <a:pt x="0" y="41"/>
                  <a:pt x="0" y="37"/>
                </a:cubicBezTo>
                <a:lnTo>
                  <a:pt x="0" y="8"/>
                </a:lnTo>
                <a:cubicBezTo>
                  <a:pt x="0" y="4"/>
                  <a:pt x="3" y="0"/>
                  <a:pt x="8" y="0"/>
                </a:cubicBezTo>
                <a:close/>
              </a:path>
            </a:pathLst>
          </a:custGeom>
          <a:solidFill>
            <a:srgbClr val="EC4899"/>
          </a:solidFill>
          <a:ln/>
        </p:spPr>
        <p:txBody>
          <a:bodyPr/>
          <a:p/>
        </p:txBody>
      </p:sp>
      <p:sp>
        <p:nvSpPr>
          <p:cNvPr id="695" name="" descr="{&quot;isTemplate&quot;:true,&quot;type&quot;:&quot;text&quot;}"/>
          <p:cNvSpPr txBox="1"/>
          <p:nvPr/>
        </p:nvSpPr>
        <p:spPr>
          <a:xfrm rot="0" flipH="0" flipV="0">
            <a:off x="4648200" y="2228850"/>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3</a:t>
            </a:r>
            <a:endParaRPr/>
          </a:p>
        </p:txBody>
      </p:sp>
      <p:sp>
        <p:nvSpPr>
          <p:cNvPr id="696" name="" descr="{&quot;isTemplate&quot;:true,&quot;type&quot;:&quot;text&quot;}"/>
          <p:cNvSpPr txBox="1"/>
          <p:nvPr/>
        </p:nvSpPr>
        <p:spPr>
          <a:xfrm rot="0" flipH="0" flipV="0">
            <a:off x="4972050" y="2181225"/>
            <a:ext cx="3352800" cy="238125"/>
          </a:xfrm>
          <a:prstGeom prst="rect"/>
        </p:spPr>
        <p:txBody>
          <a:bodyPr wrap="none" lIns="0" tIns="0" rIns="0" bIns="0"/>
          <a:p>
            <a:pPr>
              <a:lnSpc>
                <a:spcPct val="130000"/>
              </a:lnSpc>
            </a:pPr>
            <a:r>
              <a:rPr lang="en-US" sz="1200" b="1">
                <a:solidFill>
                  <a:srgbClr val="1A1A1A"/>
                </a:solidFill>
                <a:latin typeface="Helvetica Neue"/>
                <a:ea typeface="Helvetica Neue"/>
              </a:rPr>
              <a:t>It is said that ... / It is generally believed that ...</a:t>
            </a:r>
            <a:endParaRPr/>
          </a:p>
        </p:txBody>
      </p:sp>
      <p:sp>
        <p:nvSpPr>
          <p:cNvPr id="697" name="" descr="{&quot;isTemplate&quot;:true,&quot;type&quot;:&quot;text&quot;}"/>
          <p:cNvSpPr txBox="1"/>
          <p:nvPr/>
        </p:nvSpPr>
        <p:spPr>
          <a:xfrm rot="0" flipH="0" flipV="0">
            <a:off x="8439150" y="2181225"/>
            <a:ext cx="1209675" cy="238125"/>
          </a:xfrm>
          <a:prstGeom prst="rect"/>
        </p:spPr>
        <p:txBody>
          <a:bodyPr wrap="none" lIns="0" tIns="0" rIns="0" bIns="0"/>
          <a:p>
            <a:pPr>
              <a:lnSpc>
                <a:spcPct val="140000"/>
              </a:lnSpc>
            </a:pPr>
            <a:r>
              <a:rPr lang="zh-CN" sz="1050">
                <a:solidFill>
                  <a:srgbClr val="1A1A1A">
                    <a:alpha val="65000"/>
                  </a:srgbClr>
                </a:solidFill>
                <a:latin typeface="PingFang SC"/>
                <a:ea typeface="PingFang SC"/>
              </a:rPr>
              <a:t>据说</a:t>
            </a:r>
            <a:r>
              <a:rPr lang="en-US" sz="1050">
                <a:solidFill>
                  <a:srgbClr val="1A1A1A">
                    <a:alpha val="65000"/>
                  </a:srgbClr>
                </a:solidFill>
                <a:latin typeface="PingFang SC"/>
                <a:ea typeface="PingFang SC"/>
              </a:rPr>
              <a:t> / </a:t>
            </a:r>
            <a:r>
              <a:rPr lang="zh-CN" sz="1050">
                <a:solidFill>
                  <a:srgbClr val="1A1A1A">
                    <a:alpha val="65000"/>
                  </a:srgbClr>
                </a:solidFill>
                <a:latin typeface="PingFang SC"/>
                <a:ea typeface="PingFang SC"/>
              </a:rPr>
              <a:t>人们普遍认为</a:t>
            </a:r>
            <a:endParaRPr/>
          </a:p>
        </p:txBody>
      </p:sp>
      <p:sp>
        <p:nvSpPr>
          <p:cNvPr id="698" name=""/>
          <p:cNvSpPr/>
          <p:nvPr/>
        </p:nvSpPr>
        <p:spPr>
          <a:xfrm rot="0" flipH="0" flipV="0">
            <a:off x="4495800" y="2609850"/>
            <a:ext cx="7162800" cy="428625"/>
          </a:xfrm>
          <a:prstGeom prst="roundRect">
            <a:avLst>
              <a:gd name="adj" fmla="val 17778"/>
            </a:avLst>
          </a:prstGeom>
          <a:solidFill>
            <a:srgbClr val="FFFFFF"/>
          </a:solidFill>
          <a:ln/>
        </p:spPr>
        <p:txBody>
          <a:bodyPr/>
          <a:p/>
        </p:txBody>
      </p:sp>
      <p:sp>
        <p:nvSpPr>
          <p:cNvPr id="699" name=""/>
          <p:cNvSpPr/>
          <p:nvPr/>
        </p:nvSpPr>
        <p:spPr>
          <a:xfrm rot="0" flipH="0" flipV="0">
            <a:off x="4495800" y="2609850"/>
            <a:ext cx="7162800" cy="428625"/>
          </a:xfrm>
          <a:custGeom>
            <a:pathLst>
              <a:path w="752" h="45">
                <a:moveTo>
                  <a:pt x="8" y="0"/>
                </a:moveTo>
                <a:cubicBezTo>
                  <a:pt x="6" y="0"/>
                  <a:pt x="4" y="2"/>
                  <a:pt x="4" y="4"/>
                </a:cubicBezTo>
                <a:lnTo>
                  <a:pt x="4" y="41"/>
                </a:lnTo>
                <a:cubicBezTo>
                  <a:pt x="4" y="43"/>
                  <a:pt x="5" y="45"/>
                  <a:pt x="7" y="45"/>
                </a:cubicBezTo>
                <a:cubicBezTo>
                  <a:pt x="3" y="45"/>
                  <a:pt x="0" y="41"/>
                  <a:pt x="0" y="37"/>
                </a:cubicBezTo>
                <a:lnTo>
                  <a:pt x="0" y="8"/>
                </a:lnTo>
                <a:cubicBezTo>
                  <a:pt x="0" y="4"/>
                  <a:pt x="3" y="0"/>
                  <a:pt x="8" y="0"/>
                </a:cubicBezTo>
                <a:close/>
              </a:path>
            </a:pathLst>
          </a:custGeom>
          <a:solidFill>
            <a:srgbClr val="EC4899"/>
          </a:solidFill>
          <a:ln/>
        </p:spPr>
        <p:txBody>
          <a:bodyPr/>
          <a:p/>
        </p:txBody>
      </p:sp>
      <p:sp>
        <p:nvSpPr>
          <p:cNvPr id="700" name="" descr="{&quot;isTemplate&quot;:true,&quot;type&quot;:&quot;text&quot;}"/>
          <p:cNvSpPr txBox="1"/>
          <p:nvPr/>
        </p:nvSpPr>
        <p:spPr>
          <a:xfrm rot="0" flipH="0" flipV="0">
            <a:off x="4648200" y="275272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4</a:t>
            </a:r>
            <a:endParaRPr/>
          </a:p>
        </p:txBody>
      </p:sp>
      <p:sp>
        <p:nvSpPr>
          <p:cNvPr id="701" name="" descr="{&quot;isTemplate&quot;:true,&quot;type&quot;:&quot;text&quot;}"/>
          <p:cNvSpPr txBox="1"/>
          <p:nvPr/>
        </p:nvSpPr>
        <p:spPr>
          <a:xfrm rot="0" flipH="0" flipV="0">
            <a:off x="4972050" y="2705100"/>
            <a:ext cx="2295525" cy="238125"/>
          </a:xfrm>
          <a:prstGeom prst="rect"/>
        </p:spPr>
        <p:txBody>
          <a:bodyPr wrap="none" lIns="0" tIns="0" rIns="0" bIns="0"/>
          <a:p>
            <a:pPr>
              <a:lnSpc>
                <a:spcPct val="130000"/>
              </a:lnSpc>
            </a:pPr>
            <a:r>
              <a:rPr lang="en-US" sz="1200" b="1">
                <a:solidFill>
                  <a:srgbClr val="1A1A1A"/>
                </a:solidFill>
                <a:latin typeface="Helvetica Neue"/>
                <a:ea typeface="Helvetica Neue"/>
              </a:rPr>
              <a:t>It is predicted by experts that ...</a:t>
            </a:r>
            <a:endParaRPr/>
          </a:p>
        </p:txBody>
      </p:sp>
      <p:sp>
        <p:nvSpPr>
          <p:cNvPr id="702" name="" descr="{&quot;isTemplate&quot;:true,&quot;type&quot;:&quot;text&quot;}"/>
          <p:cNvSpPr txBox="1"/>
          <p:nvPr/>
        </p:nvSpPr>
        <p:spPr>
          <a:xfrm rot="0" flipH="0" flipV="0">
            <a:off x="7381875" y="2705100"/>
            <a:ext cx="533400" cy="238125"/>
          </a:xfrm>
          <a:prstGeom prst="rect"/>
        </p:spPr>
        <p:txBody>
          <a:bodyPr wrap="none" lIns="0" tIns="0" rIns="0" bIns="0"/>
          <a:p>
            <a:pPr>
              <a:lnSpc>
                <a:spcPct val="140000"/>
              </a:lnSpc>
            </a:pPr>
            <a:r>
              <a:rPr lang="zh-CN" sz="1050">
                <a:solidFill>
                  <a:srgbClr val="1A1A1A">
                    <a:alpha val="65000"/>
                  </a:srgbClr>
                </a:solidFill>
                <a:latin typeface="PingFang SC"/>
                <a:ea typeface="PingFang SC"/>
              </a:rPr>
              <a:t>专家预测</a:t>
            </a:r>
            <a:endParaRPr/>
          </a:p>
        </p:txBody>
      </p:sp>
      <p:sp>
        <p:nvSpPr>
          <p:cNvPr id="703" name=""/>
          <p:cNvSpPr/>
          <p:nvPr/>
        </p:nvSpPr>
        <p:spPr>
          <a:xfrm rot="0" flipH="0" flipV="0">
            <a:off x="4495800" y="3133725"/>
            <a:ext cx="7162800" cy="428625"/>
          </a:xfrm>
          <a:prstGeom prst="roundRect">
            <a:avLst>
              <a:gd name="adj" fmla="val 17778"/>
            </a:avLst>
          </a:prstGeom>
          <a:solidFill>
            <a:srgbClr val="FFFFFF"/>
          </a:solidFill>
          <a:ln/>
        </p:spPr>
        <p:txBody>
          <a:bodyPr/>
          <a:p/>
        </p:txBody>
      </p:sp>
      <p:sp>
        <p:nvSpPr>
          <p:cNvPr id="704" name=""/>
          <p:cNvSpPr/>
          <p:nvPr/>
        </p:nvSpPr>
        <p:spPr>
          <a:xfrm rot="0" flipH="0" flipV="0">
            <a:off x="4495800" y="3133725"/>
            <a:ext cx="7162800" cy="428625"/>
          </a:xfrm>
          <a:custGeom>
            <a:pathLst>
              <a:path w="752" h="45">
                <a:moveTo>
                  <a:pt x="8" y="0"/>
                </a:moveTo>
                <a:cubicBezTo>
                  <a:pt x="6" y="0"/>
                  <a:pt x="4" y="2"/>
                  <a:pt x="4" y="4"/>
                </a:cubicBezTo>
                <a:lnTo>
                  <a:pt x="4" y="41"/>
                </a:lnTo>
                <a:cubicBezTo>
                  <a:pt x="4" y="43"/>
                  <a:pt x="5" y="45"/>
                  <a:pt x="7" y="45"/>
                </a:cubicBezTo>
                <a:cubicBezTo>
                  <a:pt x="3" y="45"/>
                  <a:pt x="0" y="41"/>
                  <a:pt x="0" y="37"/>
                </a:cubicBezTo>
                <a:lnTo>
                  <a:pt x="0" y="8"/>
                </a:lnTo>
                <a:cubicBezTo>
                  <a:pt x="0" y="4"/>
                  <a:pt x="3" y="0"/>
                  <a:pt x="8" y="0"/>
                </a:cubicBezTo>
                <a:close/>
              </a:path>
            </a:pathLst>
          </a:custGeom>
          <a:solidFill>
            <a:srgbClr val="EC4899"/>
          </a:solidFill>
          <a:ln/>
        </p:spPr>
        <p:txBody>
          <a:bodyPr/>
          <a:p/>
        </p:txBody>
      </p:sp>
      <p:sp>
        <p:nvSpPr>
          <p:cNvPr id="705" name="" descr="{&quot;isTemplate&quot;:true,&quot;type&quot;:&quot;text&quot;}"/>
          <p:cNvSpPr txBox="1"/>
          <p:nvPr/>
        </p:nvSpPr>
        <p:spPr>
          <a:xfrm rot="0" flipH="0" flipV="0">
            <a:off x="4648200" y="3276600"/>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5</a:t>
            </a:r>
            <a:endParaRPr/>
          </a:p>
        </p:txBody>
      </p:sp>
      <p:sp>
        <p:nvSpPr>
          <p:cNvPr id="706" name="" descr="{&quot;isTemplate&quot;:true,&quot;type&quot;:&quot;text&quot;}"/>
          <p:cNvSpPr txBox="1"/>
          <p:nvPr/>
        </p:nvSpPr>
        <p:spPr>
          <a:xfrm rot="0" flipH="0" flipV="0">
            <a:off x="4972050" y="3228975"/>
            <a:ext cx="2362200" cy="238125"/>
          </a:xfrm>
          <a:prstGeom prst="rect"/>
        </p:spPr>
        <p:txBody>
          <a:bodyPr wrap="none" lIns="0" tIns="0" rIns="0" bIns="0"/>
          <a:p>
            <a:pPr>
              <a:lnSpc>
                <a:spcPct val="130000"/>
              </a:lnSpc>
            </a:pPr>
            <a:r>
              <a:rPr lang="en-US" sz="1200" b="1">
                <a:solidFill>
                  <a:srgbClr val="1A1A1A"/>
                </a:solidFill>
                <a:latin typeface="Helvetica Neue"/>
                <a:ea typeface="Helvetica Neue"/>
              </a:rPr>
              <a:t>prefer to do ... rather than (do) ...</a:t>
            </a:r>
            <a:endParaRPr/>
          </a:p>
        </p:txBody>
      </p:sp>
      <p:sp>
        <p:nvSpPr>
          <p:cNvPr id="707" name="" descr="{&quot;isTemplate&quot;:true,&quot;type&quot;:&quot;text&quot;}"/>
          <p:cNvSpPr txBox="1"/>
          <p:nvPr/>
        </p:nvSpPr>
        <p:spPr>
          <a:xfrm rot="0" flipH="0" flipV="0">
            <a:off x="7448550" y="3228975"/>
            <a:ext cx="971550" cy="238125"/>
          </a:xfrm>
          <a:prstGeom prst="rect"/>
        </p:spPr>
        <p:txBody>
          <a:bodyPr wrap="none" lIns="0" tIns="0" rIns="0" bIns="0"/>
          <a:p>
            <a:pPr>
              <a:lnSpc>
                <a:spcPct val="140000"/>
              </a:lnSpc>
            </a:pPr>
            <a:r>
              <a:rPr lang="zh-CN" sz="1050">
                <a:solidFill>
                  <a:srgbClr val="1A1A1A">
                    <a:alpha val="65000"/>
                  </a:srgbClr>
                </a:solidFill>
                <a:latin typeface="PingFang SC"/>
                <a:ea typeface="PingFang SC"/>
              </a:rPr>
              <a:t>宁愿</a:t>
            </a:r>
            <a:r>
              <a:rPr lang="en-US" sz="1050">
                <a:solidFill>
                  <a:srgbClr val="1A1A1A">
                    <a:alpha val="65000"/>
                  </a:srgbClr>
                </a:solidFill>
                <a:latin typeface="PingFang SC"/>
                <a:ea typeface="PingFang SC"/>
              </a:rPr>
              <a:t> …… </a:t>
            </a:r>
            <a:r>
              <a:rPr lang="zh-CN" sz="1050">
                <a:solidFill>
                  <a:srgbClr val="1A1A1A">
                    <a:alpha val="65000"/>
                  </a:srgbClr>
                </a:solidFill>
                <a:latin typeface="PingFang SC"/>
                <a:ea typeface="PingFang SC"/>
              </a:rPr>
              <a:t>也不愿</a:t>
            </a:r>
            <a:endParaRPr/>
          </a:p>
        </p:txBody>
      </p:sp>
      <p:sp>
        <p:nvSpPr>
          <p:cNvPr id="708" name=""/>
          <p:cNvSpPr/>
          <p:nvPr/>
        </p:nvSpPr>
        <p:spPr>
          <a:xfrm rot="0" flipH="0" flipV="0">
            <a:off x="4495800" y="3657600"/>
            <a:ext cx="7162800" cy="428625"/>
          </a:xfrm>
          <a:prstGeom prst="roundRect">
            <a:avLst>
              <a:gd name="adj" fmla="val 17778"/>
            </a:avLst>
          </a:prstGeom>
          <a:solidFill>
            <a:srgbClr val="FFFFFF"/>
          </a:solidFill>
          <a:ln/>
        </p:spPr>
        <p:txBody>
          <a:bodyPr/>
          <a:p/>
        </p:txBody>
      </p:sp>
      <p:sp>
        <p:nvSpPr>
          <p:cNvPr id="709" name=""/>
          <p:cNvSpPr/>
          <p:nvPr/>
        </p:nvSpPr>
        <p:spPr>
          <a:xfrm rot="0" flipH="0" flipV="0">
            <a:off x="4495800" y="3657600"/>
            <a:ext cx="7162800" cy="428625"/>
          </a:xfrm>
          <a:custGeom>
            <a:pathLst>
              <a:path w="752" h="45">
                <a:moveTo>
                  <a:pt x="8" y="0"/>
                </a:moveTo>
                <a:cubicBezTo>
                  <a:pt x="6" y="0"/>
                  <a:pt x="4" y="2"/>
                  <a:pt x="4" y="4"/>
                </a:cubicBezTo>
                <a:lnTo>
                  <a:pt x="4" y="41"/>
                </a:lnTo>
                <a:cubicBezTo>
                  <a:pt x="4" y="43"/>
                  <a:pt x="5" y="45"/>
                  <a:pt x="7" y="45"/>
                </a:cubicBezTo>
                <a:cubicBezTo>
                  <a:pt x="3" y="45"/>
                  <a:pt x="0" y="41"/>
                  <a:pt x="0" y="37"/>
                </a:cubicBezTo>
                <a:lnTo>
                  <a:pt x="0" y="8"/>
                </a:lnTo>
                <a:cubicBezTo>
                  <a:pt x="0" y="4"/>
                  <a:pt x="3" y="0"/>
                  <a:pt x="8" y="0"/>
                </a:cubicBezTo>
                <a:close/>
              </a:path>
            </a:pathLst>
          </a:custGeom>
          <a:solidFill>
            <a:srgbClr val="EC4899"/>
          </a:solidFill>
          <a:ln/>
        </p:spPr>
        <p:txBody>
          <a:bodyPr/>
          <a:p/>
        </p:txBody>
      </p:sp>
      <p:sp>
        <p:nvSpPr>
          <p:cNvPr id="710" name="" descr="{&quot;isTemplate&quot;:true,&quot;type&quot;:&quot;text&quot;}"/>
          <p:cNvSpPr txBox="1"/>
          <p:nvPr/>
        </p:nvSpPr>
        <p:spPr>
          <a:xfrm rot="0" flipH="0" flipV="0">
            <a:off x="4648200" y="380047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6</a:t>
            </a:r>
            <a:endParaRPr/>
          </a:p>
        </p:txBody>
      </p:sp>
      <p:sp>
        <p:nvSpPr>
          <p:cNvPr id="711" name="" descr="{&quot;isTemplate&quot;:true,&quot;type&quot;:&quot;text&quot;}"/>
          <p:cNvSpPr txBox="1"/>
          <p:nvPr/>
        </p:nvSpPr>
        <p:spPr>
          <a:xfrm rot="0" flipH="0" flipV="0">
            <a:off x="4972050" y="3752850"/>
            <a:ext cx="1847850" cy="238125"/>
          </a:xfrm>
          <a:prstGeom prst="rect"/>
        </p:spPr>
        <p:txBody>
          <a:bodyPr wrap="none" lIns="0" tIns="0" rIns="0" bIns="0"/>
          <a:p>
            <a:pPr>
              <a:lnSpc>
                <a:spcPct val="130000"/>
              </a:lnSpc>
            </a:pPr>
            <a:r>
              <a:rPr lang="en-US" sz="1200" b="1">
                <a:solidFill>
                  <a:srgbClr val="1A1A1A"/>
                </a:solidFill>
                <a:latin typeface="Helvetica Neue"/>
                <a:ea typeface="Helvetica Neue"/>
              </a:rPr>
              <a:t>The + </a:t>
            </a:r>
            <a:r>
              <a:rPr lang="zh-CN" sz="1200" b="1">
                <a:solidFill>
                  <a:srgbClr val="1A1A1A"/>
                </a:solidFill>
                <a:latin typeface="Helvetica Neue"/>
                <a:ea typeface="Helvetica Neue"/>
              </a:rPr>
              <a:t>比较级</a:t>
            </a:r>
            <a:r>
              <a:rPr lang="en-US" sz="1200" b="1">
                <a:solidFill>
                  <a:srgbClr val="1A1A1A"/>
                </a:solidFill>
                <a:latin typeface="Helvetica Neue"/>
                <a:ea typeface="Helvetica Neue"/>
              </a:rPr>
              <a:t>, the + </a:t>
            </a:r>
            <a:r>
              <a:rPr lang="zh-CN" sz="1200" b="1">
                <a:solidFill>
                  <a:srgbClr val="1A1A1A"/>
                </a:solidFill>
                <a:latin typeface="Helvetica Neue"/>
                <a:ea typeface="Helvetica Neue"/>
              </a:rPr>
              <a:t>比较级</a:t>
            </a:r>
            <a:endParaRPr/>
          </a:p>
        </p:txBody>
      </p:sp>
      <p:sp>
        <p:nvSpPr>
          <p:cNvPr id="712" name="" descr="{&quot;isTemplate&quot;:true,&quot;type&quot;:&quot;text&quot;}"/>
          <p:cNvSpPr txBox="1"/>
          <p:nvPr/>
        </p:nvSpPr>
        <p:spPr>
          <a:xfrm rot="0" flipH="0" flipV="0">
            <a:off x="6934200" y="3752850"/>
            <a:ext cx="914400" cy="238125"/>
          </a:xfrm>
          <a:prstGeom prst="rect"/>
        </p:spPr>
        <p:txBody>
          <a:bodyPr wrap="none" lIns="0" tIns="0" rIns="0" bIns="0"/>
          <a:p>
            <a:pPr>
              <a:lnSpc>
                <a:spcPct val="140000"/>
              </a:lnSpc>
            </a:pPr>
            <a:r>
              <a:rPr lang="zh-CN" sz="1050">
                <a:solidFill>
                  <a:srgbClr val="1A1A1A">
                    <a:alpha val="65000"/>
                  </a:srgbClr>
                </a:solidFill>
                <a:latin typeface="PingFang SC"/>
                <a:ea typeface="PingFang SC"/>
              </a:rPr>
              <a:t>越</a:t>
            </a:r>
            <a:r>
              <a:rPr lang="en-US" sz="1050">
                <a:solidFill>
                  <a:srgbClr val="1A1A1A">
                    <a:alpha val="65000"/>
                  </a:srgbClr>
                </a:solidFill>
                <a:latin typeface="PingFang SC"/>
                <a:ea typeface="PingFang SC"/>
              </a:rPr>
              <a:t> ……</a:t>
            </a:r>
            <a:r>
              <a:rPr lang="zh-CN" sz="1050">
                <a:solidFill>
                  <a:srgbClr val="1A1A1A">
                    <a:alpha val="65000"/>
                  </a:srgbClr>
                </a:solidFill>
                <a:latin typeface="PingFang SC"/>
                <a:ea typeface="PingFang SC"/>
              </a:rPr>
              <a:t>，越</a:t>
            </a:r>
            <a:r>
              <a:rPr lang="en-US" sz="1050">
                <a:solidFill>
                  <a:srgbClr val="1A1A1A">
                    <a:alpha val="65000"/>
                  </a:srgbClr>
                </a:solidFill>
                <a:latin typeface="PingFang SC"/>
                <a:ea typeface="PingFang SC"/>
              </a:rPr>
              <a:t> ……</a:t>
            </a:r>
            <a:endParaRPr/>
          </a:p>
        </p:txBody>
      </p:sp>
      <p:sp>
        <p:nvSpPr>
          <p:cNvPr id="713" name=""/>
          <p:cNvSpPr/>
          <p:nvPr/>
        </p:nvSpPr>
        <p:spPr>
          <a:xfrm rot="0" flipH="0" flipV="0">
            <a:off x="4495800" y="4181475"/>
            <a:ext cx="7162800" cy="428625"/>
          </a:xfrm>
          <a:prstGeom prst="roundRect">
            <a:avLst>
              <a:gd name="adj" fmla="val 17778"/>
            </a:avLst>
          </a:prstGeom>
          <a:solidFill>
            <a:srgbClr val="FFFFFF"/>
          </a:solidFill>
          <a:ln/>
        </p:spPr>
        <p:txBody>
          <a:bodyPr/>
          <a:p/>
        </p:txBody>
      </p:sp>
      <p:sp>
        <p:nvSpPr>
          <p:cNvPr id="714" name=""/>
          <p:cNvSpPr/>
          <p:nvPr/>
        </p:nvSpPr>
        <p:spPr>
          <a:xfrm rot="0" flipH="0" flipV="0">
            <a:off x="4495800" y="4181475"/>
            <a:ext cx="7162800" cy="428625"/>
          </a:xfrm>
          <a:custGeom>
            <a:pathLst>
              <a:path w="752" h="45">
                <a:moveTo>
                  <a:pt x="8" y="0"/>
                </a:moveTo>
                <a:cubicBezTo>
                  <a:pt x="6" y="0"/>
                  <a:pt x="4" y="2"/>
                  <a:pt x="4" y="4"/>
                </a:cubicBezTo>
                <a:lnTo>
                  <a:pt x="4" y="41"/>
                </a:lnTo>
                <a:cubicBezTo>
                  <a:pt x="4" y="43"/>
                  <a:pt x="5" y="45"/>
                  <a:pt x="7" y="45"/>
                </a:cubicBezTo>
                <a:cubicBezTo>
                  <a:pt x="3" y="45"/>
                  <a:pt x="0" y="41"/>
                  <a:pt x="0" y="37"/>
                </a:cubicBezTo>
                <a:lnTo>
                  <a:pt x="0" y="8"/>
                </a:lnTo>
                <a:cubicBezTo>
                  <a:pt x="0" y="4"/>
                  <a:pt x="3" y="0"/>
                  <a:pt x="8" y="0"/>
                </a:cubicBezTo>
                <a:close/>
              </a:path>
            </a:pathLst>
          </a:custGeom>
          <a:solidFill>
            <a:srgbClr val="EC4899"/>
          </a:solidFill>
          <a:ln/>
        </p:spPr>
        <p:txBody>
          <a:bodyPr/>
          <a:p/>
        </p:txBody>
      </p:sp>
      <p:sp>
        <p:nvSpPr>
          <p:cNvPr id="715" name="" descr="{&quot;isTemplate&quot;:true,&quot;type&quot;:&quot;text&quot;}"/>
          <p:cNvSpPr txBox="1"/>
          <p:nvPr/>
        </p:nvSpPr>
        <p:spPr>
          <a:xfrm rot="0" flipH="0" flipV="0">
            <a:off x="4648200" y="4324350"/>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7</a:t>
            </a:r>
            <a:endParaRPr/>
          </a:p>
        </p:txBody>
      </p:sp>
      <p:sp>
        <p:nvSpPr>
          <p:cNvPr id="716" name="" descr="{&quot;isTemplate&quot;:true,&quot;type&quot;:&quot;text&quot;}"/>
          <p:cNvSpPr txBox="1"/>
          <p:nvPr/>
        </p:nvSpPr>
        <p:spPr>
          <a:xfrm rot="0" flipH="0" flipV="0">
            <a:off x="4972050" y="4276725"/>
            <a:ext cx="2190750" cy="238125"/>
          </a:xfrm>
          <a:prstGeom prst="rect"/>
        </p:spPr>
        <p:txBody>
          <a:bodyPr wrap="none" lIns="0" tIns="0" rIns="0" bIns="0"/>
          <a:p>
            <a:pPr>
              <a:lnSpc>
                <a:spcPct val="130000"/>
              </a:lnSpc>
            </a:pPr>
            <a:r>
              <a:rPr lang="en-US" sz="1200" b="1">
                <a:solidFill>
                  <a:srgbClr val="1A1A1A"/>
                </a:solidFill>
                <a:latin typeface="Helvetica Neue"/>
                <a:ea typeface="Helvetica Neue"/>
              </a:rPr>
              <a:t>be confined to / be selected to</a:t>
            </a:r>
            <a:endParaRPr/>
          </a:p>
        </p:txBody>
      </p:sp>
      <p:sp>
        <p:nvSpPr>
          <p:cNvPr id="717" name="" descr="{&quot;isTemplate&quot;:true,&quot;type&quot;:&quot;text&quot;}"/>
          <p:cNvSpPr txBox="1"/>
          <p:nvPr/>
        </p:nvSpPr>
        <p:spPr>
          <a:xfrm rot="0" flipH="0" flipV="0">
            <a:off x="7277100" y="4276725"/>
            <a:ext cx="1076325" cy="238125"/>
          </a:xfrm>
          <a:prstGeom prst="rect"/>
        </p:spPr>
        <p:txBody>
          <a:bodyPr wrap="none" lIns="0" tIns="0" rIns="0" bIns="0"/>
          <a:p>
            <a:pPr>
              <a:lnSpc>
                <a:spcPct val="140000"/>
              </a:lnSpc>
            </a:pPr>
            <a:r>
              <a:rPr lang="zh-CN" sz="1050">
                <a:solidFill>
                  <a:srgbClr val="1A1A1A">
                    <a:alpha val="65000"/>
                  </a:srgbClr>
                </a:solidFill>
                <a:latin typeface="PingFang SC"/>
                <a:ea typeface="PingFang SC"/>
              </a:rPr>
              <a:t>仅限于</a:t>
            </a:r>
            <a:r>
              <a:rPr lang="en-US" sz="1050">
                <a:solidFill>
                  <a:srgbClr val="1A1A1A">
                    <a:alpha val="65000"/>
                  </a:srgbClr>
                </a:solidFill>
                <a:latin typeface="PingFang SC"/>
                <a:ea typeface="PingFang SC"/>
              </a:rPr>
              <a:t> / </a:t>
            </a:r>
            <a:r>
              <a:rPr lang="zh-CN" sz="1050">
                <a:solidFill>
                  <a:srgbClr val="1A1A1A">
                    <a:alpha val="65000"/>
                  </a:srgbClr>
                </a:solidFill>
                <a:latin typeface="PingFang SC"/>
                <a:ea typeface="PingFang SC"/>
              </a:rPr>
              <a:t>被挑选为</a:t>
            </a:r>
            <a:endParaRPr/>
          </a:p>
        </p:txBody>
      </p:sp>
      <p:sp>
        <p:nvSpPr>
          <p:cNvPr id="718" name=""/>
          <p:cNvSpPr/>
          <p:nvPr/>
        </p:nvSpPr>
        <p:spPr>
          <a:xfrm rot="0" flipH="0" flipV="0">
            <a:off x="571500" y="1038225"/>
            <a:ext cx="3619500" cy="2667000"/>
          </a:xfrm>
          <a:prstGeom prst="roundRect">
            <a:avLst>
              <a:gd name="adj" fmla="val 5714"/>
            </a:avLst>
          </a:prstGeom>
          <a:gradFill>
            <a:gsLst>
              <a:gs pos="0">
                <a:srgbClr val="F97316">
                  <a:alpha val="12000"/>
                </a:srgbClr>
              </a:gs>
              <a:gs pos="100000">
                <a:srgbClr val="EC4899">
                  <a:alpha val="12000"/>
                </a:srgbClr>
              </a:gs>
            </a:gsLst>
            <a:lin ang="2700000" scaled="1"/>
          </a:gradFill>
          <a:ln/>
        </p:spPr>
        <p:txBody>
          <a:bodyPr/>
          <a:p/>
        </p:txBody>
      </p:sp>
      <p:sp>
        <p:nvSpPr>
          <p:cNvPr id="719" name="" descr="{&quot;isTemplate&quot;:true,&quot;type&quot;:&quot;text&quot;}"/>
          <p:cNvSpPr txBox="1"/>
          <p:nvPr/>
        </p:nvSpPr>
        <p:spPr>
          <a:xfrm rot="0" flipH="0" flipV="0">
            <a:off x="1800225" y="1000125"/>
            <a:ext cx="1171575" cy="2743200"/>
          </a:xfrm>
          <a:prstGeom prst="rect"/>
        </p:spPr>
        <p:txBody>
          <a:bodyPr wrap="none" lIns="0" tIns="0" rIns="0" bIns="0"/>
          <a:p>
            <a:pPr>
              <a:lnSpc>
                <a:spcPct val="100000"/>
              </a:lnSpc>
            </a:pPr>
            <a:r>
              <a:rPr lang="en-US" sz="18000" b="1">
                <a:solidFill>
                  <a:srgbClr val="F97316">
                    <a:alpha val="85000"/>
                  </a:srgbClr>
                </a:solidFill>
                <a:latin typeface="Georgia"/>
                <a:ea typeface="Georgia"/>
              </a:rPr>
              <a:t>"</a:t>
            </a:r>
            <a:endParaRPr/>
          </a:p>
        </p:txBody>
      </p:sp>
      <p:sp>
        <p:nvSpPr>
          <p:cNvPr id="720" name="" descr="{&quot;isTemplate&quot;:true,&quot;type&quot;:&quot;text&quot;}"/>
          <p:cNvSpPr txBox="1"/>
          <p:nvPr/>
        </p:nvSpPr>
        <p:spPr>
          <a:xfrm rot="0" flipH="0" flipV="0">
            <a:off x="876300" y="3162300"/>
            <a:ext cx="2743200" cy="314325"/>
          </a:xfrm>
          <a:prstGeom prst="rect"/>
        </p:spPr>
        <p:txBody>
          <a:bodyPr wrap="none" lIns="0" tIns="0" rIns="0" bIns="0"/>
          <a:p>
            <a:pPr algn="ctr">
              <a:lnSpc>
                <a:spcPct val="150000"/>
              </a:lnSpc>
            </a:pPr>
            <a:r>
              <a:rPr lang="en-US" sz="1350" i="1">
                <a:solidFill>
                  <a:srgbClr val="1A1A1A">
                    <a:alpha val="70000"/>
                  </a:srgbClr>
                </a:solidFill>
                <a:latin typeface="Helvetica Neue"/>
                <a:ea typeface="Helvetica Neue"/>
              </a:rPr>
              <a:t>What surprised me most was that ...</a:t>
            </a:r>
            <a:endParaRPr/>
          </a:p>
        </p:txBody>
      </p:sp>
      <p:sp>
        <p:nvSpPr>
          <p:cNvPr id="721" name=""/>
          <p:cNvSpPr/>
          <p:nvPr/>
        </p:nvSpPr>
        <p:spPr>
          <a:xfrm rot="0" flipH="0" flipV="0">
            <a:off x="0" y="6324600"/>
            <a:ext cx="12192000" cy="533400"/>
          </a:xfrm>
          <a:custGeom>
            <a:pathLst>
              <a:path w="1280" h="56">
                <a:moveTo>
                  <a:pt x="0" y="0"/>
                </a:moveTo>
                <a:lnTo>
                  <a:pt x="1280" y="0"/>
                </a:lnTo>
                <a:lnTo>
                  <a:pt x="1280" y="1"/>
                </a:lnTo>
                <a:lnTo>
                  <a:pt x="0" y="1"/>
                </a:lnTo>
                <a:close/>
              </a:path>
            </a:pathLst>
          </a:custGeom>
          <a:solidFill>
            <a:srgbClr val="1A1A1A">
              <a:alpha val="6000"/>
            </a:srgbClr>
          </a:solidFill>
          <a:ln/>
        </p:spPr>
        <p:txBody>
          <a:bodyPr/>
          <a:p/>
        </p:txBody>
      </p:sp>
      <p:sp>
        <p:nvSpPr>
          <p:cNvPr id="722" name="" descr="{&quot;isTemplate&quot;:true,&quot;type&quot;:&quot;text&quot;}"/>
          <p:cNvSpPr txBox="1"/>
          <p:nvPr/>
        </p:nvSpPr>
        <p:spPr>
          <a:xfrm rot="0" flipH="0" flipV="0">
            <a:off x="571500" y="6524625"/>
            <a:ext cx="1485900" cy="152400"/>
          </a:xfrm>
          <a:prstGeom prst="rect"/>
        </p:spPr>
        <p:txBody>
          <a:bodyPr wrap="none" lIns="0" tIns="0" rIns="0" bIns="0"/>
          <a:p>
            <a:pPr>
              <a:lnSpc>
                <a:spcPct val="100000"/>
              </a:lnSpc>
            </a:pPr>
            <a:r>
              <a:rPr lang="zh-CN" sz="975">
                <a:solidFill>
                  <a:srgbClr val="1A1A1A">
                    <a:alpha val="45000"/>
                  </a:srgbClr>
                </a:solidFill>
                <a:latin typeface="PingFang SC"/>
                <a:ea typeface="PingFang SC"/>
              </a:rPr>
              <a:t>四级英语翻译常用句式学习</a:t>
            </a:r>
            <a:endParaRPr/>
          </a:p>
        </p:txBody>
      </p:sp>
      <p:sp>
        <p:nvSpPr>
          <p:cNvPr id="723" name="" descr="{&quot;isTemplate&quot;:true,&quot;type&quot;:&quot;text&quot;}"/>
          <p:cNvSpPr txBox="1"/>
          <p:nvPr/>
        </p:nvSpPr>
        <p:spPr>
          <a:xfrm rot="0" flipH="0" flipV="0">
            <a:off x="11239500" y="6524625"/>
            <a:ext cx="381000" cy="152400"/>
          </a:xfrm>
          <a:prstGeom prst="rect"/>
        </p:spPr>
        <p:txBody>
          <a:bodyPr wrap="none" lIns="0" tIns="0" rIns="0" bIns="0"/>
          <a:p>
            <a:pPr>
              <a:lnSpc>
                <a:spcPct val="100000"/>
              </a:lnSpc>
            </a:pPr>
            <a:r>
              <a:rPr lang="en-US" sz="975">
                <a:solidFill>
                  <a:srgbClr val="1A1A1A">
                    <a:alpha val="45000"/>
                  </a:srgbClr>
                </a:solidFill>
                <a:latin typeface="Helvetica Neue"/>
                <a:ea typeface="Helvetica Neue"/>
              </a:rPr>
              <a:t>08 / 17</a:t>
            </a:r>
            <a:endParaRPr/>
          </a:p>
        </p:txBody>
      </p:sp>
    </p:spTree>
  </p:cSld>
</p:sld>
</file>

<file path=ppt/slides/slide9.xml><?xml version="1.0" encoding="utf-8"?>
<p:sld xmlns:p="http://schemas.openxmlformats.org/presentationml/2006/main" xmlns:a="http://schemas.openxmlformats.org/drawingml/2006/main">
  <p:cSld>
    <p:spTree>
      <p:nvGrpSpPr>
        <p:cNvPr id="724" name="" descr="&lt;Slide&gt;&#13;&#10;    &lt;Box style={{&#13;&#10;        width: '1280px', height: '720px',&#13;&#10;        background: '#FAF7F2',&#13;&#10;        padding: '24px 60px',&#13;&#10;        position: 'relative',&#13;&#10;        overflow: 'hidden',&#13;&#10;    }}&gt;&#13;&#10;        &lt;Box style={{&#13;&#10;            position: 'absolute', top: '-60px', right: '-60px',&#13;&#10;            width: '260px', height: '260px',&#13;&#10;            background: 'linear-gradient(135deg, #F97316 0%, #EC4899 100%)',&#13;&#10;            borderRadius: '50%', opacity: 0.12,&#13;&#10;        }} /&gt;&#13;&#10;        &lt;Box style={{&#13;&#10;            position: 'absolute', bottom: '80px', left: '60px',&#13;&#10;            width: '120px', height: '3px', background: '#F97316', borderRadius: 2,&#13;&#10;        }} /&gt;&#13;&#10;&#13;&#10;        &lt;Text style={{&#13;&#10;            fontFamily: 'Helvetica Neue, Arial, sans-serif',&#13;&#10;            fontSize: 16, color: '#F97316', fontWeight: 600,&#13;&#10;            letterSpacing: 4, marginTop: 16, marginBottom: 8,&#13;&#10;        }}&gt;&#13;&#10;            CHAPTER 03&#13;&#10;        &lt;/Text&gt;&#13;&#10;        &lt;Text style={{&#13;&#10;            fontFamily: 'PingFang SC, Microsoft YaHei, sans-serif',&#13;&#10;            fontSize: 18, color: 'rgba(26,26,26,0.55)',&#13;&#10;            fontWeight: 500, marginBottom: 60,&#13;&#10;        }}&gt;&#13;&#10;            四级翻译 · 第 3 章&#13;&#10;        &lt;/Text&gt;&#13;&#10;&#13;&#10;        &lt;Box style={{&#13;&#10;            display: 'flex', flexDirection: 'row', alignItems: 'center',&#13;&#10;            gap: 80, marginTop: 24,&#13;&#10;        }}&gt;&#13;&#10;            &lt;Text style={{&#13;&#10;                fontFamily: 'Helvetica Neue, Arial, sans-serif',&#13;&#10;                fontSize: 240, color: '#F97316',&#13;&#10;                fontWeight: 'bold', lineHeight: 1,&#13;&#10;                backgroundImage: 'linear-gradient(135deg, #F97316 0%, #EC4899 100%)',&#13;&#10;                backgroundClip: 'text',&#13;&#10;            }}&gt;&#13;&#10;                03&#13;&#10;            &lt;/Text&gt;&#13;&#10;            &lt;Box style={{ flex: 1, display: 'flex', flexDirection: 'column', gap: 16 }}&gt;&#13;&#10;                &lt;Text style={{&#13;&#10;                    fontFamily: 'PingFang SC, Microsoft YaHei, sans-serif',&#13;&#10;                    fontSize: 64, color: '#1A1A1A', fontWeight: 'bold', lineHeight: 1.1,&#13;&#10;                }}&gt;&#13;&#10;                    文化与生活&#13;&#10;                &lt;/Text&gt;&#13;&#10;                &lt;Text style={{&#13;&#10;                    fontFamily: 'Helvetica Neue, Arial, sans-serif',&#13;&#10;                    fontSize: 22, color: 'rgba(26,26,26,0.55)', fontWeight: 500,&#13;&#10;                    letterSpacing: 2,&#13;&#10;                }}&gt;&#13;&#10;                    Culture &amp; Life · 中国文化高频话题&#13;&#10;                &lt;/Text&gt;&#13;&#10;                &lt;Box style={{&#13;&#10;                    width: 60, height: 4, background: '#F97316', borderRadius: 2,&#13;&#10;                    marginTop: 8,&#13;&#10;                }} /&gt;&#13;&#10;                &lt;Text style={{&#13;&#10;                    fontFamily: 'PingFang SC, Microsoft YaHei, sans-serif',&#13;&#10;                    fontSize: 18, color: 'rgba(26,26,26,0.7)', lineHeight: 1.7,&#13;&#10;                    marginTop: 16,&#13;&#10;                }}&gt;&#13;&#10;                    文化历史 · 健康饮食 · 风俗习惯&#13;&#10;                    &lt;br /&gt;&#13;&#10;                    真题最爱出&quot;茶 / 节气 / 中医&quot;等中国特色话题&#13;&#10;                &lt;/Text&gt;&#13;&#10;            &lt;/Box&gt;&#13;&#10;        &lt;/Box&gt;&#13;&#10;&#13;&#10;        &lt;Box style={{&#13;&#10;            position: 'absolute', bottom: 60, left: 60, right: 60,&#13;&#10;            display: 'flex', flexDirection: 'row', alignItems: 'center',&#13;&#10;            justifyContent: 'space-between',&#13;&#10;            paddingTop: 20,&#13;&#10;            borderTop: '1px solid rgba(26,26,26,0.10)',&#13;&#10;        }}&gt;&#13;&#10;            &lt;Text style={{&#13;&#10;                fontFamily: 'PingFang SC, Microsoft YaHei, sans-serif',&#13;&#10;                fontSize: 14, color: 'rgba(26,26,26,0.45)',&#13;&#10;            }}&gt;&#13;&#10;                文化与生活 · 12 个核心句式&#13;&#10;            &lt;/Text&gt;&#13;&#10;            &lt;Text style={{&#13;&#10;                fontFamily: 'Helvetica Neue, Arial, sans-serif',&#13;&#10;                fontSize: 14, color: 'rgba(26,26,26,0.45)', fontWeight: 500,&#13;&#10;            }}&gt;&#13;&#10;                09 / 17&#13;&#10;            &lt;/Text&gt;&#13;&#10;        &lt;/Box&gt;&#13;&#10;    &lt;/Box&gt;&#13;&#10;&lt;/Slide&gt;"/>
        <p:cNvGrpSpPr/>
        <p:nvPr/>
      </p:nvGrpSpPr>
      <p:grpSpPr>
        <a:xfrm>
          <a:off x="0" y="0"/>
          <a:ext cx="0" cy="0"/>
          <a:chOff x="0" y="0"/>
          <a:chExt cx="0" cy="0"/>
        </a:xfrm>
      </p:grpSpPr>
      <p:sp>
        <p:nvSpPr>
          <p:cNvPr id="725" name=""/>
          <p:cNvSpPr/>
          <p:nvPr/>
        </p:nvSpPr>
        <p:spPr>
          <a:xfrm rot="0" flipH="0" flipV="0">
            <a:off x="0" y="0"/>
            <a:ext cx="12192000" cy="6858000"/>
          </a:xfrm>
          <a:prstGeom prst="rect">
            <a:avLst/>
          </a:prstGeom>
          <a:solidFill>
            <a:srgbClr val="FAF7F2"/>
          </a:solidFill>
          <a:ln/>
        </p:spPr>
        <p:txBody>
          <a:bodyPr/>
          <a:p/>
        </p:txBody>
      </p:sp>
      <p:sp>
        <p:nvSpPr>
          <p:cNvPr id="726" name="" descr="{&quot;isTemplate&quot;:true,&quot;type&quot;:&quot;text&quot;}"/>
          <p:cNvSpPr txBox="1"/>
          <p:nvPr/>
        </p:nvSpPr>
        <p:spPr>
          <a:xfrm rot="0" flipH="0" flipV="0">
            <a:off x="571500" y="381000"/>
            <a:ext cx="11049000" cy="190500"/>
          </a:xfrm>
          <a:prstGeom prst="rect"/>
        </p:spPr>
        <p:txBody>
          <a:bodyPr wrap="none" lIns="0" tIns="0" rIns="0" bIns="0"/>
          <a:p>
            <a:pPr>
              <a:lnSpc>
                <a:spcPct val="100000"/>
              </a:lnSpc>
            </a:pPr>
            <a:r>
              <a:rPr lang="en-US" sz="1200" b="1" spc="300">
                <a:solidFill>
                  <a:srgbClr val="F97316"/>
                </a:solidFill>
                <a:latin typeface="Helvetica Neue"/>
                <a:ea typeface="Helvetica Neue"/>
              </a:rPr>
              <a:t>CHAPTER 03</a:t>
            </a:r>
            <a:endParaRPr/>
          </a:p>
        </p:txBody>
      </p:sp>
      <p:sp>
        <p:nvSpPr>
          <p:cNvPr id="727" name="" descr="{&quot;isTemplate&quot;:true,&quot;type&quot;:&quot;text&quot;}"/>
          <p:cNvSpPr txBox="1"/>
          <p:nvPr/>
        </p:nvSpPr>
        <p:spPr>
          <a:xfrm rot="0" flipH="0" flipV="0">
            <a:off x="571500" y="647700"/>
            <a:ext cx="11049000" cy="209550"/>
          </a:xfrm>
          <a:prstGeom prst="rect"/>
        </p:spPr>
        <p:txBody>
          <a:bodyPr wrap="none" lIns="0" tIns="0" rIns="0" bIns="0"/>
          <a:p>
            <a:pPr>
              <a:lnSpc>
                <a:spcPct val="100000"/>
              </a:lnSpc>
            </a:pPr>
            <a:r>
              <a:rPr lang="zh-CN" sz="1350">
                <a:solidFill>
                  <a:srgbClr val="1A1A1A">
                    <a:alpha val="55000"/>
                  </a:srgbClr>
                </a:solidFill>
                <a:latin typeface="PingFang SC"/>
                <a:ea typeface="PingFang SC"/>
              </a:rPr>
              <a:t>四级翻译</a:t>
            </a:r>
            <a:r>
              <a:rPr lang="en-US" sz="1350">
                <a:solidFill>
                  <a:srgbClr val="1A1A1A">
                    <a:alpha val="55000"/>
                  </a:srgbClr>
                </a:solidFill>
                <a:latin typeface="PingFang SC"/>
                <a:ea typeface="PingFang SC"/>
              </a:rPr>
              <a:t> · </a:t>
            </a:r>
            <a:r>
              <a:rPr lang="zh-CN" sz="1350">
                <a:solidFill>
                  <a:srgbClr val="1A1A1A">
                    <a:alpha val="55000"/>
                  </a:srgbClr>
                </a:solidFill>
                <a:latin typeface="PingFang SC"/>
                <a:ea typeface="PingFang SC"/>
              </a:rPr>
              <a:t>第</a:t>
            </a:r>
            <a:r>
              <a:rPr lang="en-US" sz="1350">
                <a:solidFill>
                  <a:srgbClr val="1A1A1A">
                    <a:alpha val="55000"/>
                  </a:srgbClr>
                </a:solidFill>
                <a:latin typeface="PingFang SC"/>
                <a:ea typeface="PingFang SC"/>
              </a:rPr>
              <a:t> 3 </a:t>
            </a:r>
            <a:r>
              <a:rPr lang="zh-CN" sz="1350">
                <a:solidFill>
                  <a:srgbClr val="1A1A1A">
                    <a:alpha val="55000"/>
                  </a:srgbClr>
                </a:solidFill>
                <a:latin typeface="PingFang SC"/>
                <a:ea typeface="PingFang SC"/>
              </a:rPr>
              <a:t>章</a:t>
            </a:r>
            <a:endParaRPr/>
          </a:p>
        </p:txBody>
      </p:sp>
      <p:sp>
        <p:nvSpPr>
          <p:cNvPr id="728" name="" descr="{&quot;isTemplate&quot;:true,&quot;type&quot;:&quot;text&quot;}"/>
          <p:cNvSpPr txBox="1"/>
          <p:nvPr/>
        </p:nvSpPr>
        <p:spPr>
          <a:xfrm rot="0" flipH="0" flipV="0">
            <a:off x="571500" y="1657350"/>
            <a:ext cx="2543175" cy="2743200"/>
          </a:xfrm>
          <a:prstGeom prst="rect"/>
        </p:spPr>
        <p:txBody>
          <a:bodyPr wrap="none" lIns="0" tIns="0" rIns="0" bIns="0"/>
          <a:p>
            <a:pPr>
              <a:lnSpc>
                <a:spcPct val="100000"/>
              </a:lnSpc>
            </a:pPr>
            <a:r>
              <a:rPr lang="en-US" sz="18000" b="1">
                <a:gradFill>
                  <a:gsLst>
                    <a:gs pos="0">
                      <a:srgbClr val="F97316"/>
                    </a:gs>
                    <a:gs pos="100000">
                      <a:srgbClr val="EC4899"/>
                    </a:gs>
                  </a:gsLst>
                  <a:lin ang="2700000" scaled="1"/>
                </a:gradFill>
                <a:latin typeface="Helvetica Neue"/>
                <a:ea typeface="Helvetica Neue"/>
              </a:rPr>
              <a:t>03</a:t>
            </a:r>
            <a:endParaRPr/>
          </a:p>
        </p:txBody>
      </p:sp>
      <p:sp>
        <p:nvSpPr>
          <p:cNvPr id="729" name="" descr="{&quot;isTemplate&quot;:true,&quot;type&quot;:&quot;text&quot;}"/>
          <p:cNvSpPr txBox="1"/>
          <p:nvPr/>
        </p:nvSpPr>
        <p:spPr>
          <a:xfrm rot="0" flipH="0" flipV="0">
            <a:off x="3876675" y="1781175"/>
            <a:ext cx="7743825" cy="809625"/>
          </a:xfrm>
          <a:prstGeom prst="rect"/>
        </p:spPr>
        <p:txBody>
          <a:bodyPr wrap="none" lIns="0" tIns="0" rIns="0" bIns="0"/>
          <a:p>
            <a:pPr>
              <a:lnSpc>
                <a:spcPct val="110000"/>
              </a:lnSpc>
            </a:pPr>
            <a:r>
              <a:rPr lang="zh-CN" sz="4800" b="1">
                <a:solidFill>
                  <a:srgbClr val="1A1A1A"/>
                </a:solidFill>
                <a:latin typeface="PingFang SC"/>
                <a:ea typeface="PingFang SC"/>
              </a:rPr>
              <a:t>文化与生活</a:t>
            </a:r>
            <a:endParaRPr/>
          </a:p>
        </p:txBody>
      </p:sp>
      <p:sp>
        <p:nvSpPr>
          <p:cNvPr id="730" name="" descr="{&quot;isTemplate&quot;:true,&quot;type&quot;:&quot;text&quot;}"/>
          <p:cNvSpPr txBox="1"/>
          <p:nvPr/>
        </p:nvSpPr>
        <p:spPr>
          <a:xfrm rot="0" flipH="0" flipV="0">
            <a:off x="3876675" y="2743200"/>
            <a:ext cx="7743825" cy="257175"/>
          </a:xfrm>
          <a:prstGeom prst="rect"/>
        </p:spPr>
        <p:txBody>
          <a:bodyPr wrap="none" lIns="0" tIns="0" rIns="0" bIns="0"/>
          <a:p>
            <a:pPr>
              <a:lnSpc>
                <a:spcPct val="100000"/>
              </a:lnSpc>
            </a:pPr>
            <a:r>
              <a:rPr lang="en-US" sz="1650" spc="150">
                <a:solidFill>
                  <a:srgbClr val="1A1A1A">
                    <a:alpha val="55000"/>
                  </a:srgbClr>
                </a:solidFill>
                <a:latin typeface="Helvetica Neue"/>
                <a:ea typeface="Helvetica Neue"/>
              </a:rPr>
              <a:t>Culture &amp; Life · </a:t>
            </a:r>
            <a:r>
              <a:rPr lang="zh-CN" sz="1650" spc="150">
                <a:solidFill>
                  <a:srgbClr val="1A1A1A">
                    <a:alpha val="55000"/>
                  </a:srgbClr>
                </a:solidFill>
                <a:latin typeface="Helvetica Neue"/>
                <a:ea typeface="Helvetica Neue"/>
              </a:rPr>
              <a:t>中国文化高频话题</a:t>
            </a:r>
            <a:endParaRPr/>
          </a:p>
        </p:txBody>
      </p:sp>
      <p:sp>
        <p:nvSpPr>
          <p:cNvPr id="731" name=""/>
          <p:cNvSpPr/>
          <p:nvPr/>
        </p:nvSpPr>
        <p:spPr>
          <a:xfrm rot="0" flipH="0" flipV="0">
            <a:off x="3876675" y="3228975"/>
            <a:ext cx="571500" cy="38100"/>
          </a:xfrm>
          <a:prstGeom prst="roundRect">
            <a:avLst>
              <a:gd name="adj" fmla="val 50000"/>
            </a:avLst>
          </a:prstGeom>
          <a:solidFill>
            <a:srgbClr val="F97316"/>
          </a:solidFill>
          <a:ln/>
        </p:spPr>
        <p:txBody>
          <a:bodyPr/>
          <a:p/>
        </p:txBody>
      </p:sp>
      <p:sp>
        <p:nvSpPr>
          <p:cNvPr id="732" name="" descr="{&quot;isTemplate&quot;:true,&quot;type&quot;:&quot;text&quot;}"/>
          <p:cNvSpPr txBox="1"/>
          <p:nvPr/>
        </p:nvSpPr>
        <p:spPr>
          <a:xfrm rot="0" flipH="0" flipV="0">
            <a:off x="3876675" y="3571875"/>
            <a:ext cx="7743825" cy="704850"/>
          </a:xfrm>
          <a:prstGeom prst="rect"/>
        </p:spPr>
        <p:txBody>
          <a:bodyPr wrap="none" lIns="0" tIns="0" rIns="0" bIns="0"/>
          <a:p>
            <a:pPr>
              <a:lnSpc>
                <a:spcPct val="170000"/>
              </a:lnSpc>
            </a:pPr>
            <a:r>
              <a:rPr lang="zh-CN" sz="1350">
                <a:solidFill>
                  <a:srgbClr val="1A1A1A">
                    <a:alpha val="70000"/>
                  </a:srgbClr>
                </a:solidFill>
                <a:latin typeface="PingFang SC"/>
                <a:ea typeface="PingFang SC"/>
              </a:rPr>
              <a:t>文化历史</a:t>
            </a:r>
            <a:r>
              <a:rPr lang="en-US" sz="1350">
                <a:solidFill>
                  <a:srgbClr val="1A1A1A">
                    <a:alpha val="70000"/>
                  </a:srgbClr>
                </a:solidFill>
                <a:latin typeface="PingFang SC"/>
                <a:ea typeface="PingFang SC"/>
              </a:rPr>
              <a:t> · </a:t>
            </a:r>
            <a:r>
              <a:rPr lang="zh-CN" sz="1350">
                <a:solidFill>
                  <a:srgbClr val="1A1A1A">
                    <a:alpha val="70000"/>
                  </a:srgbClr>
                </a:solidFill>
                <a:latin typeface="PingFang SC"/>
                <a:ea typeface="PingFang SC"/>
              </a:rPr>
              <a:t>健康饮食</a:t>
            </a:r>
            <a:r>
              <a:rPr lang="en-US" sz="1350">
                <a:solidFill>
                  <a:srgbClr val="1A1A1A">
                    <a:alpha val="70000"/>
                  </a:srgbClr>
                </a:solidFill>
                <a:latin typeface="PingFang SC"/>
                <a:ea typeface="PingFang SC"/>
              </a:rPr>
              <a:t> · </a:t>
            </a:r>
            <a:r>
              <a:rPr lang="zh-CN" sz="1350">
                <a:solidFill>
                  <a:srgbClr val="1A1A1A">
                    <a:alpha val="70000"/>
                  </a:srgbClr>
                </a:solidFill>
                <a:latin typeface="PingFang SC"/>
                <a:ea typeface="PingFang SC"/>
              </a:rPr>
              <a:t>风俗习惯</a:t>
            </a:r>
            <a:endParaRPr/>
          </a:p>
          <a:p>
            <a:pPr>
              <a:lnSpc>
                <a:spcPct val="170000"/>
              </a:lnSpc>
            </a:pPr>
            <a:r>
              <a:rPr lang="zh-CN" sz="1350">
                <a:solidFill>
                  <a:srgbClr val="1A1A1A">
                    <a:alpha val="70000"/>
                  </a:srgbClr>
                </a:solidFill>
                <a:latin typeface="PingFang SC"/>
                <a:ea typeface="PingFang SC"/>
              </a:rPr>
              <a:t>真题最爱出</a:t>
            </a:r>
            <a:r>
              <a:rPr lang="en-US" sz="1350">
                <a:solidFill>
                  <a:srgbClr val="1A1A1A">
                    <a:alpha val="70000"/>
                  </a:srgbClr>
                </a:solidFill>
                <a:latin typeface="PingFang SC"/>
                <a:ea typeface="PingFang SC"/>
              </a:rPr>
              <a:t>"</a:t>
            </a:r>
            <a:r>
              <a:rPr lang="zh-CN" sz="1350">
                <a:solidFill>
                  <a:srgbClr val="1A1A1A">
                    <a:alpha val="70000"/>
                  </a:srgbClr>
                </a:solidFill>
                <a:latin typeface="PingFang SC"/>
                <a:ea typeface="PingFang SC"/>
              </a:rPr>
              <a:t>茶</a:t>
            </a:r>
            <a:r>
              <a:rPr lang="en-US" sz="1350">
                <a:solidFill>
                  <a:srgbClr val="1A1A1A">
                    <a:alpha val="70000"/>
                  </a:srgbClr>
                </a:solidFill>
                <a:latin typeface="PingFang SC"/>
                <a:ea typeface="PingFang SC"/>
              </a:rPr>
              <a:t> / </a:t>
            </a:r>
            <a:r>
              <a:rPr lang="zh-CN" sz="1350">
                <a:solidFill>
                  <a:srgbClr val="1A1A1A">
                    <a:alpha val="70000"/>
                  </a:srgbClr>
                </a:solidFill>
                <a:latin typeface="PingFang SC"/>
                <a:ea typeface="PingFang SC"/>
              </a:rPr>
              <a:t>节气</a:t>
            </a:r>
            <a:r>
              <a:rPr lang="en-US" sz="1350">
                <a:solidFill>
                  <a:srgbClr val="1A1A1A">
                    <a:alpha val="70000"/>
                  </a:srgbClr>
                </a:solidFill>
                <a:latin typeface="PingFang SC"/>
                <a:ea typeface="PingFang SC"/>
              </a:rPr>
              <a:t> / </a:t>
            </a:r>
            <a:r>
              <a:rPr lang="zh-CN" sz="1350">
                <a:solidFill>
                  <a:srgbClr val="1A1A1A">
                    <a:alpha val="70000"/>
                  </a:srgbClr>
                </a:solidFill>
                <a:latin typeface="PingFang SC"/>
                <a:ea typeface="PingFang SC"/>
              </a:rPr>
              <a:t>中医</a:t>
            </a:r>
            <a:r>
              <a:rPr lang="en-US" sz="1350">
                <a:solidFill>
                  <a:srgbClr val="1A1A1A">
                    <a:alpha val="70000"/>
                  </a:srgbClr>
                </a:solidFill>
                <a:latin typeface="PingFang SC"/>
                <a:ea typeface="PingFang SC"/>
              </a:rPr>
              <a:t>"</a:t>
            </a:r>
            <a:r>
              <a:rPr lang="zh-CN" sz="1350">
                <a:solidFill>
                  <a:srgbClr val="1A1A1A">
                    <a:alpha val="70000"/>
                  </a:srgbClr>
                </a:solidFill>
                <a:latin typeface="PingFang SC"/>
                <a:ea typeface="PingFang SC"/>
              </a:rPr>
              <a:t>等中国特色话题</a:t>
            </a:r>
            <a:endParaRPr/>
          </a:p>
        </p:txBody>
      </p:sp>
      <p:sp>
        <p:nvSpPr>
          <p:cNvPr id="733" name=""/>
          <p:cNvSpPr/>
          <p:nvPr/>
        </p:nvSpPr>
        <p:spPr>
          <a:xfrm rot="0" flipH="0" flipV="0">
            <a:off x="10287000" y="-571500"/>
            <a:ext cx="2476500" cy="2476500"/>
          </a:xfrm>
          <a:custGeom>
            <a:pathLst>
              <a:path w="260" h="260">
                <a:moveTo>
                  <a:pt x="200" y="240"/>
                </a:moveTo>
                <a:cubicBezTo>
                  <a:pt x="149" y="272"/>
                  <a:pt x="81" y="265"/>
                  <a:pt x="38" y="222"/>
                </a:cubicBezTo>
                <a:cubicBezTo>
                  <a:pt x="-5" y="179"/>
                  <a:pt x="-12" y="111"/>
                  <a:pt x="20" y="60"/>
                </a:cubicBezTo>
                <a:lnTo>
                  <a:pt x="200" y="60"/>
                </a:lnTo>
                <a:close/>
              </a:path>
            </a:pathLst>
          </a:custGeom>
          <a:gradFill>
            <a:gsLst>
              <a:gs pos="0">
                <a:srgbClr val="F97316">
                  <a:alpha val="12000"/>
                </a:srgbClr>
              </a:gs>
              <a:gs pos="100000">
                <a:srgbClr val="EC4899">
                  <a:alpha val="12000"/>
                </a:srgbClr>
              </a:gs>
            </a:gsLst>
            <a:lin ang="2700000" scaled="1"/>
          </a:gradFill>
          <a:ln/>
        </p:spPr>
        <p:txBody>
          <a:bodyPr/>
          <a:p/>
        </p:txBody>
      </p:sp>
      <p:sp>
        <p:nvSpPr>
          <p:cNvPr id="734" name=""/>
          <p:cNvSpPr/>
          <p:nvPr/>
        </p:nvSpPr>
        <p:spPr>
          <a:xfrm rot="0" flipH="0" flipV="0">
            <a:off x="571500" y="6067425"/>
            <a:ext cx="1143000" cy="28575"/>
          </a:xfrm>
          <a:prstGeom prst="roundRect">
            <a:avLst>
              <a:gd name="adj" fmla="val 66667"/>
            </a:avLst>
          </a:prstGeom>
          <a:solidFill>
            <a:srgbClr val="F97316"/>
          </a:solidFill>
          <a:ln/>
        </p:spPr>
        <p:txBody>
          <a:bodyPr/>
          <a:p/>
        </p:txBody>
      </p:sp>
      <p:sp>
        <p:nvSpPr>
          <p:cNvPr id="735" name=""/>
          <p:cNvSpPr/>
          <p:nvPr/>
        </p:nvSpPr>
        <p:spPr>
          <a:xfrm rot="0" flipH="0" flipV="0">
            <a:off x="571500" y="5924550"/>
            <a:ext cx="11049000" cy="371475"/>
          </a:xfrm>
          <a:custGeom>
            <a:pathLst>
              <a:path w="1160" h="39">
                <a:moveTo>
                  <a:pt x="0" y="0"/>
                </a:moveTo>
                <a:lnTo>
                  <a:pt x="1160" y="0"/>
                </a:lnTo>
                <a:lnTo>
                  <a:pt x="1160" y="1"/>
                </a:lnTo>
                <a:lnTo>
                  <a:pt x="0" y="1"/>
                </a:lnTo>
                <a:close/>
              </a:path>
            </a:pathLst>
          </a:custGeom>
          <a:solidFill>
            <a:srgbClr val="1A1A1A">
              <a:alpha val="10000"/>
            </a:srgbClr>
          </a:solidFill>
          <a:ln/>
        </p:spPr>
        <p:txBody>
          <a:bodyPr/>
          <a:p/>
        </p:txBody>
      </p:sp>
      <p:sp>
        <p:nvSpPr>
          <p:cNvPr id="736" name="" descr="{&quot;isTemplate&quot;:true,&quot;type&quot;:&quot;text&quot;}"/>
          <p:cNvSpPr txBox="1"/>
          <p:nvPr/>
        </p:nvSpPr>
        <p:spPr>
          <a:xfrm rot="0" flipH="0" flipV="0">
            <a:off x="571500" y="6124575"/>
            <a:ext cx="1647825" cy="161925"/>
          </a:xfrm>
          <a:prstGeom prst="rect"/>
        </p:spPr>
        <p:txBody>
          <a:bodyPr wrap="none" lIns="0" tIns="0" rIns="0" bIns="0"/>
          <a:p>
            <a:pPr>
              <a:lnSpc>
                <a:spcPct val="100000"/>
              </a:lnSpc>
            </a:pPr>
            <a:r>
              <a:rPr lang="zh-CN" sz="1050">
                <a:solidFill>
                  <a:srgbClr val="1A1A1A">
                    <a:alpha val="45000"/>
                  </a:srgbClr>
                </a:solidFill>
                <a:latin typeface="PingFang SC"/>
                <a:ea typeface="PingFang SC"/>
              </a:rPr>
              <a:t>文化与生活</a:t>
            </a:r>
            <a:r>
              <a:rPr lang="en-US" sz="1050">
                <a:solidFill>
                  <a:srgbClr val="1A1A1A">
                    <a:alpha val="45000"/>
                  </a:srgbClr>
                </a:solidFill>
                <a:latin typeface="PingFang SC"/>
                <a:ea typeface="PingFang SC"/>
              </a:rPr>
              <a:t> · 12 </a:t>
            </a:r>
            <a:r>
              <a:rPr lang="zh-CN" sz="1050">
                <a:solidFill>
                  <a:srgbClr val="1A1A1A">
                    <a:alpha val="45000"/>
                  </a:srgbClr>
                </a:solidFill>
                <a:latin typeface="PingFang SC"/>
                <a:ea typeface="PingFang SC"/>
              </a:rPr>
              <a:t>个核心句式</a:t>
            </a:r>
            <a:endParaRPr/>
          </a:p>
        </p:txBody>
      </p:sp>
      <p:sp>
        <p:nvSpPr>
          <p:cNvPr id="737" name="" descr="{&quot;isTemplate&quot;:true,&quot;type&quot;:&quot;text&quot;}"/>
          <p:cNvSpPr txBox="1"/>
          <p:nvPr/>
        </p:nvSpPr>
        <p:spPr>
          <a:xfrm rot="0" flipH="0" flipV="0">
            <a:off x="11210925" y="6124575"/>
            <a:ext cx="409575" cy="161925"/>
          </a:xfrm>
          <a:prstGeom prst="rect"/>
        </p:spPr>
        <p:txBody>
          <a:bodyPr wrap="none" lIns="0" tIns="0" rIns="0" bIns="0"/>
          <a:p>
            <a:pPr>
              <a:lnSpc>
                <a:spcPct val="100000"/>
              </a:lnSpc>
            </a:pPr>
            <a:r>
              <a:rPr lang="en-US" sz="1050">
                <a:solidFill>
                  <a:srgbClr val="1A1A1A">
                    <a:alpha val="45000"/>
                  </a:srgbClr>
                </a:solidFill>
                <a:latin typeface="Helvetica Neue"/>
                <a:ea typeface="Helvetica Neue"/>
              </a:rPr>
              <a:t>09 / 17</a:t>
            </a:r>
            <a:endParaRPr/>
          </a:p>
        </p:txBody>
      </p:sp>
    </p:spTree>
  </p:cSld>
</p:sld>
</file>

<file path=ppt/slides/slide10.xml><?xml version="1.0" encoding="utf-8"?>
<p:sld xmlns:p="http://schemas.openxmlformats.org/presentationml/2006/main" xmlns:a="http://schemas.openxmlformats.org/drawingml/2006/main">
  <p:cSld>
    <p:spTree>
      <p:nvGrpSpPr>
        <p:cNvPr id="11" name="" descr="&lt;Slide&gt;&#13;&#10;    &lt;Box style={{&#13;&#10;        width: '1280px', height: '720px',&#13;&#10;        background: '#FAF7F2',&#13;&#10;        padding: '24px 60px',&#13;&#10;        position: 'relative',&#13;&#10;    }}&gt;&#13;&#10;        {/* A 标题块 */}&#13;&#10;        &lt;Box style={{&#13;&#10;            display: 'flex', flexDirection: 'row', alignItems: 'center', gap: 14,&#13;&#10;            marginBottom: 6,&#13;&#10;        }}&gt;&#13;&#10;            &lt;Box style={{ width: 6, height: 32, background: '#F97316', borderRadius: 3 }} /&gt;&#13;&#10;            &lt;Text style={{&#13;&#10;                fontFamily: 'PingFang SC, Microsoft YaHei, sans-serif',&#13;&#10;                fontSize: 32, color: '#1A1A1A', fontWeight: 'bold',&#13;&#10;            }}&gt;&#13;&#10;                文化历史类话题&#13;&#10;            &lt;/Text&gt;&#13;&#10;            &lt;Text style={{&#13;&#10;                fontFamily: 'Helvetica Neue, Arial, sans-serif',&#13;&#10;                fontSize: 14, color: '#F97316', fontWeight: 600,&#13;&#10;                letterSpacing: 2, marginLeft: 8,&#13;&#10;            }}&gt;&#13;&#10;                CULTURE &amp; HISTORY&#13;&#10;            &lt;/Text&gt;&#13;&#10;        &lt;/Box&gt;&#13;&#10;        &lt;Text style={{&#13;&#10;            fontFamily: 'PingFang SC, Microsoft YaHei, sans-serif',&#13;&#10;            fontSize: 16, color: 'rgba(26,26,26,0.55)', marginBottom: 16,&#13;&#10;        }}&gt;&#13;&#10;            茶、中医、节气、建筑 —— 中国文化类话题几乎必出，直接套这 6 个句式&#13;&#10;        &lt;/Text&gt;&#13;&#10;&#13;&#10;        {/* B 主区 */}&#13;&#10;        &lt;Box style={{&#13;&#10;            display: 'flex', flexDirection: 'row', gap: 32, marginTop: 4,&#13;&#10;        }}&gt;&#13;&#10;            {/* 左侧 60% 6 句式 */}&#13;&#10;            &lt;Box style={{&#13;&#10;                flex: 1.5, display: 'flex', flexDirection: 'column', gap: 8,&#13;&#10;            }}&gt;&#13;&#10;                {[&#13;&#10;                    {&#13;&#10;                        en: '... have gradually developed into ...',&#13;&#10;                        zh: '逐渐发展成为',&#13;&#10;                        tip: '描述演变过程',&#13;&#10;                    },&#13;&#10;                    {&#13;&#10;                        en: 'play an important part / role in ...',&#13;&#10;                        zh: '在 …… 上发挥重要作用',&#13;&#10;                        tip: '收束段总结意义',&#13;&#10;                    },&#13;&#10;                    {&#13;&#10;                        en: '... be rich in + 营养成分',&#13;&#10;                        zh: '富含 ……',&#13;&#10;                        tip: 'vitamins / proteins / minerals',&#13;&#10;                    },&#13;&#10;                    {&#13;&#10;                        en: '... enjoy great popularity among ...',&#13;&#10;                        zh: '深受 …… 喜爱',&#13;&#10;                        tip: '受众/地域皆可',&#13;&#10;                    },&#13;&#10;                    {&#13;&#10;                        en: '... be derived from / derive from ...',&#13;&#10;                        zh: '源于 / 源自',&#13;&#10;                        tip: '医学/文化起源话题',&#13;&#10;                    },&#13;&#10;                    {&#13;&#10;                        en: '... win the title of + 名词',&#13;&#10;                        zh: '赢得 …… 的称号',&#13;&#10;                        tip: '&quot;Chinese national treasure&quot; 套用',&#13;&#10;                    },&#13;&#10;                ].map((s, i) =&gt; (&#13;&#10;                    &lt;Box key={i} style={{&#13;&#10;                        padding: '10px 16px',&#13;&#10;                        background: '#FFFFFF',&#13;&#10;                        border: '1px solid rgba(26,26,26,0.08)',&#13;&#10;                        borderLeft: '4px solid #F97316',&#13;&#10;                        borderRadius: 8,&#13;&#10;                        display: 'flex', flexDirection: 'row', alignItems: 'center', gap: 16,&#13;&#10;                    }}&gt;&#13;&#10;                        &lt;Text style={{&#13;&#10;                            fontFamily: 'Helvetica Neue, Arial, sans-serif',&#13;&#10;                            fontSize: 12, color: 'rgba(26,26,26,0.4)', fontWeight: 'bold',&#13;&#10;                            minWidth: 20,&#13;&#10;                        }}&gt;&#13;&#10;                            0{i+1}&#13;&#10;                        &lt;/Text&gt;&#13;&#10;                        &lt;Box style={{ flex: 1, display: 'flex', flexDirection: 'row', alignItems: 'baseline', gap: 12, flexWrap: 'wrap' }}&gt;&#13;&#10;                            &lt;Text style={{&#13;&#10;                                fontFamily: 'Helvetica Neue, Arial, sans-serif',&#13;&#10;                                fontSize: 17, color: '#1A1A1A', fontWeight: 'bold', lineHeight: 1.3,&#13;&#10;                            }}&gt;&#13;&#10;                                {s.en}&#13;&#10;                            &lt;/Text&gt;&#13;&#10;                            &lt;Text style={{&#13;&#10;                                fontFamily: 'PingFang SC, Microsoft YaHei, sans-serif',&#13;&#10;                                fontSize: 14, color: 'rgba(26,26,26,0.7)', lineHeight: 1.4,&#13;&#10;                            }}&gt;&#13;&#10;                                {s.zh}&#13;&#10;                                &lt;span style={{ color: 'rgba(26,26,26,0.45)', marginLeft: 8, fontSize: 12 }}&gt;&#13;&#10;                                    · {s.tip}&#13;&#10;                                &lt;/span&gt;&#13;&#10;                            &lt;/Text&gt;&#13;&#10;                        &lt;/Box&gt;&#13;&#10;                    &lt;/Box&gt;&#13;&#10;                ))}&#13;&#10;            &lt;/Box&gt;&#13;&#10;&#13;&#10;            {/* 右侧 40% 茶主题装饰 */}&#13;&#10;            &lt;Box style={{&#13;&#10;                flex: 1, display: 'flex', flexDirection: 'column', gap: 14,&#13;&#10;            }}&gt;&#13;&#10;                {/* 茶主题卡 */}&#13;&#10;                &lt;Box style={{&#13;&#10;                    width: '100%', padding: 24,&#13;&#10;                    background: 'linear-gradient(135deg, rgba(249,115,22,0.08) 0%, rgba(236,72,153,0.08) 100%)',&#13;&#10;                    border: '1px solid rgba(249,115,22,0.20)',&#13;&#10;                    borderRadius: 16,&#13;&#10;                    display: 'flex', flexDirection: 'column', alignItems: 'center', gap: 16,&#13;&#10;                }}&gt;&#13;&#10;                    {/* 茶杯装饰 */}&#13;&#10;                    &lt;Box style={{&#13;&#10;                        position: 'relative', width: 160, height: 140,&#13;&#10;                    }}&gt;&#13;&#10;                        {/* 杯身 */}&#13;&#10;                        &lt;Box style={{&#13;&#10;                            position: 'absolute', top: 24, left: 24,&#13;&#10;                            width: 100, height: 90,&#13;&#10;                            background: '#F97316', borderRadius: '0 0 16px 16px',&#13;&#10;                            opacity: 0.85,&#13;&#10;                        }} /&gt;&#13;&#10;                        {/* 杯口 */}&#13;&#10;                        &lt;Box style={{&#13;&#10;                            position: 'absolute', top: 20, left: 18,&#13;&#10;                            width: 112, height: 18,&#13;&#10;                            background: '#EC4899', borderRadius: '50%',&#13;&#10;                            opacity: 0.6,&#13;&#10;                        }} /&gt;&#13;&#10;                        {/* 把手 */}&#13;&#10;                        &lt;Box style={{&#13;&#10;                            position: 'absolute', top: 50, left: 124,&#13;&#10;                            width: 32, height: 50,&#13;&#10;                            border: '6px solid #F97316', borderLeft: 'none',&#13;&#10;                            borderRadius: '0 16px 16px 0', opacity: 0.85,&#13;&#10;                        }} /&gt;&#13;&#10;                        {/* 茶汤 */}&#13;&#10;                        &lt;Box style={{&#13;&#10;                            position: 'absolute', top: 28, left: 30,&#13;&#10;                            width: 88, height: 6, background: '#1A1A1A',&#13;&#10;                            borderRadius: 3, opacity: 0.4,&#13;&#10;                        }} /&gt;&#13;&#10;                        {/* 蒸汽 */}&#13;&#10;                        &lt;Text style={{&#13;&#10;                            position: 'absolute', top: -10, left: 50,&#13;&#10;                            fontFamily: 'Helvetica Neue, Arial, sans-serif',&#13;&#10;                            fontSize: 30, color: 'rgba(249,115,22,0.5)',&#13;&#10;                            fontWeight: 'bold',&#13;&#10;                        }}&gt;&#13;&#10;                            ~&#13;&#10;                        &lt;/Text&gt;&#13;&#10;                        &lt;Text style={{&#13;&#10;                            position: 'absolute', top: -8, left: 80,&#13;&#10;                            fontFamily: 'Helvetica Neue, Arial, sans-serif',&#13;&#10;                            fontSize: 24, color: 'rgba(236,72,153,0.5)',&#13;&#10;                            fontWeight: 'bold',&#13;&#10;                        }}&gt;&#13;&#10;                            ~&#13;&#10;                        &lt;/Text&gt;&#13;&#10;                    &lt;/Box&gt;&#13;&#10;                    &lt;Text style={{&#13;&#10;                        fontFamily: 'PingFang SC, Microsoft YaHei, sans-serif',&#13;&#10;                        fontSize: 16, color: '#1A1A1A', fontWeight: 'bold',&#13;&#10;                    }}&gt;&#13;&#10;                        Chinese Tea · 中国茶&#13;&#10;                    &lt;/Text&gt;&#13;&#10;                    &lt;Text style={{&#13;&#10;                        fontFamily: 'PingFang SC, Microsoft YaHei, sans-serif',&#13;&#10;                        fontSize: 13, color: 'rgba(26,26,26,0.6)', lineHeight: 1.5,&#13;&#10;                        textAlign: 'center',&#13;&#10;                    }}&gt;&#13;&#10;                        &quot;Tea is rich in vitamins and enjoys great popularity among Chinese people.&quot;&#13;&#10;                    &lt;/Text&gt;&#13;&#10;                &lt;/Box&gt;&#13;&#10;&#13;&#10;                {/* 关键提示 */}&#13;&#10;                &lt;Box style={{&#13;&#10;                    padding: 16,&#13;&#10;                    background: '#FFFFFF',&#13;&#10;                    border: '1px solid rgba(26,26,26,0.10)',&#13;&#10;                    borderLeft: '4px solid #F97316',&#13;&#10;                    borderRadius: 8,&#13;&#10;                }}&gt;&#13;&#10;                    &lt;Text style={{&#13;&#10;                        fontFamily: 'PingFang SC, Microsoft YaHei, sans-serif',&#13;&#10;                        fontSize: 14, color: '#F97316', fontWeight: 'bold', marginBottom: 6,&#13;&#10;                    }}&gt;&#13;&#10;                        文化类话题公式&#13;&#10;                    &lt;/Text&gt;&#13;&#10;                    &lt;Text style={{&#13;&#10;                        fontFamily: 'PingFang SC, Microsoft YaHei, sans-serif',&#13;&#10;                        fontSize: 13, color: 'rgba(26,26,26,0.7)', lineHeight: 1.6,&#13;&#10;                    }}&gt;&#13;&#10;                        起源 derive from → 发展 developed into → 功效 rich in / contribute to → 地位 enjoy popularity&#13;&#10;                    &lt;/Text&gt;&#13;&#10;                &lt;/Box&gt;&#13;&#10;            &lt;/Box&gt;&#13;&#10;        &lt;/Box&gt;&#13;&#10;&#13;&#10;        {/* C 页脚 */}&#13;&#10;        &lt;Box style={{&#13;&#10;            position: 'absolute', bottom: 0, left: 0, right: 0,&#13;&#10;            height: 56, padding: '0 60px',&#13;&#10;            display: 'flex', flexDirection: 'row', alignItems: 'center', justifyContent: 'space-between',&#13;&#10;            borderTop: '1px solid rgba(26,26,26,0.06)',&#13;&#10;        }}&gt;&#13;&#10;            &lt;Text style={{&#13;&#10;                fontFamily: 'PingFang SC, Microsoft YaHei, sans-serif',&#13;&#10;                fontSize: 13, color: 'rgba(26,26,26,0.45)',&#13;&#10;            }}&gt;&#13;&#10;                四级英语翻译常用句式学习&#13;&#10;            &lt;/Text&gt;&#13;&#10;            &lt;Text style={{&#13;&#10;                fontFamily: 'Helvetica Neue, Arial, sans-serif',&#13;&#10;                fontSize: 13, color: 'rgba(26,26,26,0.45)', fontWeight: 500,&#13;&#10;            }}&gt;&#13;&#10;                10 / 17&#13;&#10;            &lt;/Text&gt;&#13;&#10;        &lt;/Box&gt;&#13;&#10;    &lt;/Box&gt;&#13;&#10;&lt;/Slide&gt;"/>
        <p:cNvGrpSpPr/>
        <p:nvPr/>
      </p:nvGrpSpPr>
      <p:grpSpPr>
        <a:xfrm>
          <a:off x="0" y="0"/>
          <a:ext cx="0" cy="0"/>
          <a:chOff x="0" y="0"/>
          <a:chExt cx="0" cy="0"/>
        </a:xfrm>
      </p:grpSpPr>
      <p:sp>
        <p:nvSpPr>
          <p:cNvPr id="12" name=""/>
          <p:cNvSpPr/>
          <p:nvPr/>
        </p:nvSpPr>
        <p:spPr>
          <a:xfrm rot="0" flipH="0" flipV="0">
            <a:off x="0" y="0"/>
            <a:ext cx="12192000" cy="6858000"/>
          </a:xfrm>
          <a:prstGeom prst="rect">
            <a:avLst/>
          </a:prstGeom>
          <a:solidFill>
            <a:srgbClr val="FAF7F2"/>
          </a:solidFill>
          <a:ln/>
        </p:spPr>
        <p:txBody>
          <a:bodyPr/>
          <a:p/>
        </p:txBody>
      </p:sp>
      <p:sp>
        <p:nvSpPr>
          <p:cNvPr id="13" name=""/>
          <p:cNvSpPr/>
          <p:nvPr/>
        </p:nvSpPr>
        <p:spPr>
          <a:xfrm rot="0" flipH="0" flipV="0">
            <a:off x="571500" y="266700"/>
            <a:ext cx="57150" cy="304800"/>
          </a:xfrm>
          <a:prstGeom prst="roundRect">
            <a:avLst>
              <a:gd name="adj" fmla="val 50000"/>
            </a:avLst>
          </a:prstGeom>
          <a:solidFill>
            <a:srgbClr val="F97316"/>
          </a:solidFill>
          <a:ln/>
        </p:spPr>
        <p:txBody>
          <a:bodyPr/>
          <a:p/>
        </p:txBody>
      </p:sp>
      <p:sp>
        <p:nvSpPr>
          <p:cNvPr id="14" name="" descr="{&quot;isTemplate&quot;:true,&quot;type&quot;:&quot;text&quot;}"/>
          <p:cNvSpPr txBox="1"/>
          <p:nvPr/>
        </p:nvSpPr>
        <p:spPr>
          <a:xfrm rot="0" flipH="0" flipV="0">
            <a:off x="762000" y="228600"/>
            <a:ext cx="2133600" cy="371475"/>
          </a:xfrm>
          <a:prstGeom prst="rect"/>
        </p:spPr>
        <p:txBody>
          <a:bodyPr wrap="none" lIns="0" tIns="0" rIns="0" bIns="0"/>
          <a:p>
            <a:pPr>
              <a:lnSpc>
                <a:spcPct val="100000"/>
              </a:lnSpc>
            </a:pPr>
            <a:r>
              <a:rPr lang="zh-CN" sz="2400" b="1">
                <a:solidFill>
                  <a:srgbClr val="1A1A1A"/>
                </a:solidFill>
                <a:latin typeface="PingFang SC"/>
                <a:ea typeface="PingFang SC"/>
              </a:rPr>
              <a:t>文化历史类话题</a:t>
            </a:r>
            <a:endParaRPr/>
          </a:p>
        </p:txBody>
      </p:sp>
      <p:sp>
        <p:nvSpPr>
          <p:cNvPr id="15" name="" descr="{&quot;isTemplate&quot;:true,&quot;type&quot;:&quot;text&quot;}"/>
          <p:cNvSpPr txBox="1"/>
          <p:nvPr/>
        </p:nvSpPr>
        <p:spPr>
          <a:xfrm rot="0" flipH="0" flipV="0">
            <a:off x="3105150" y="333375"/>
            <a:ext cx="1724025" cy="161925"/>
          </a:xfrm>
          <a:prstGeom prst="rect"/>
        </p:spPr>
        <p:txBody>
          <a:bodyPr wrap="none" lIns="0" tIns="0" rIns="0" bIns="0"/>
          <a:p>
            <a:pPr>
              <a:lnSpc>
                <a:spcPct val="100000"/>
              </a:lnSpc>
            </a:pPr>
            <a:r>
              <a:rPr lang="en-US" sz="1050" b="1" spc="150">
                <a:solidFill>
                  <a:srgbClr val="F97316"/>
                </a:solidFill>
                <a:latin typeface="Helvetica Neue"/>
                <a:ea typeface="Helvetica Neue"/>
              </a:rPr>
              <a:t>CULTURE &amp; HISTORY</a:t>
            </a:r>
            <a:endParaRPr/>
          </a:p>
        </p:txBody>
      </p:sp>
      <p:sp>
        <p:nvSpPr>
          <p:cNvPr id="16" name="" descr="{&quot;isTemplate&quot;:true,&quot;type&quot;:&quot;text&quot;}"/>
          <p:cNvSpPr txBox="1"/>
          <p:nvPr/>
        </p:nvSpPr>
        <p:spPr>
          <a:xfrm rot="0" flipH="0" flipV="0">
            <a:off x="571500" y="657225"/>
            <a:ext cx="11049000" cy="190500"/>
          </a:xfrm>
          <a:prstGeom prst="rect"/>
        </p:spPr>
        <p:txBody>
          <a:bodyPr wrap="none" lIns="0" tIns="0" rIns="0" bIns="0"/>
          <a:p>
            <a:pPr>
              <a:lnSpc>
                <a:spcPct val="100000"/>
              </a:lnSpc>
            </a:pPr>
            <a:r>
              <a:rPr lang="zh-CN" sz="1200">
                <a:solidFill>
                  <a:srgbClr val="1A1A1A">
                    <a:alpha val="55000"/>
                  </a:srgbClr>
                </a:solidFill>
                <a:latin typeface="PingFang SC"/>
                <a:ea typeface="PingFang SC"/>
              </a:rPr>
              <a:t>茶、中医、节气、建筑</a:t>
            </a:r>
            <a:r>
              <a:rPr lang="en-US" sz="1200">
                <a:solidFill>
                  <a:srgbClr val="1A1A1A">
                    <a:alpha val="55000"/>
                  </a:srgbClr>
                </a:solidFill>
                <a:latin typeface="PingFang SC"/>
                <a:ea typeface="PingFang SC"/>
              </a:rPr>
              <a:t> —— </a:t>
            </a:r>
            <a:r>
              <a:rPr lang="zh-CN" sz="1200">
                <a:solidFill>
                  <a:srgbClr val="1A1A1A">
                    <a:alpha val="55000"/>
                  </a:srgbClr>
                </a:solidFill>
                <a:latin typeface="PingFang SC"/>
                <a:ea typeface="PingFang SC"/>
              </a:rPr>
              <a:t>中国文化类话题几乎必出，直接套这</a:t>
            </a:r>
            <a:r>
              <a:rPr lang="en-US" sz="1200">
                <a:solidFill>
                  <a:srgbClr val="1A1A1A">
                    <a:alpha val="55000"/>
                  </a:srgbClr>
                </a:solidFill>
                <a:latin typeface="PingFang SC"/>
                <a:ea typeface="PingFang SC"/>
              </a:rPr>
              <a:t> 6 </a:t>
            </a:r>
            <a:r>
              <a:rPr lang="zh-CN" sz="1200">
                <a:solidFill>
                  <a:srgbClr val="1A1A1A">
                    <a:alpha val="55000"/>
                  </a:srgbClr>
                </a:solidFill>
                <a:latin typeface="PingFang SC"/>
                <a:ea typeface="PingFang SC"/>
              </a:rPr>
              <a:t>个句式</a:t>
            </a:r>
            <a:endParaRPr/>
          </a:p>
        </p:txBody>
      </p:sp>
      <p:sp>
        <p:nvSpPr>
          <p:cNvPr id="17" name=""/>
          <p:cNvSpPr/>
          <p:nvPr/>
        </p:nvSpPr>
        <p:spPr>
          <a:xfrm rot="0" flipH="0" flipV="0">
            <a:off x="609600" y="1038225"/>
            <a:ext cx="6448425" cy="447675"/>
          </a:xfrm>
          <a:prstGeom prst="roundRect">
            <a:avLst>
              <a:gd name="adj" fmla="val 17021"/>
            </a:avLst>
          </a:prstGeom>
          <a:solidFill>
            <a:srgbClr val="FFFFFF"/>
          </a:solidFill>
          <a:ln/>
        </p:spPr>
        <p:txBody>
          <a:bodyPr/>
          <a:p/>
        </p:txBody>
      </p:sp>
      <p:sp>
        <p:nvSpPr>
          <p:cNvPr id="18" name=""/>
          <p:cNvSpPr/>
          <p:nvPr/>
        </p:nvSpPr>
        <p:spPr>
          <a:xfrm rot="0" flipH="0" flipV="0">
            <a:off x="609600" y="1038225"/>
            <a:ext cx="6448425" cy="447675"/>
          </a:xfrm>
          <a:custGeom>
            <a:pathLst>
              <a:path w="677" h="47">
                <a:moveTo>
                  <a:pt x="8" y="0"/>
                </a:moveTo>
                <a:cubicBezTo>
                  <a:pt x="6" y="0"/>
                  <a:pt x="4" y="2"/>
                  <a:pt x="4" y="4"/>
                </a:cubicBezTo>
                <a:lnTo>
                  <a:pt x="4" y="43"/>
                </a:lnTo>
                <a:cubicBezTo>
                  <a:pt x="4" y="45"/>
                  <a:pt x="5" y="47"/>
                  <a:pt x="7" y="47"/>
                </a:cubicBezTo>
                <a:cubicBezTo>
                  <a:pt x="3" y="47"/>
                  <a:pt x="0" y="43"/>
                  <a:pt x="0" y="39"/>
                </a:cubicBezTo>
                <a:lnTo>
                  <a:pt x="0" y="8"/>
                </a:lnTo>
                <a:cubicBezTo>
                  <a:pt x="0" y="4"/>
                  <a:pt x="3" y="0"/>
                  <a:pt x="8" y="0"/>
                </a:cubicBezTo>
                <a:close/>
              </a:path>
            </a:pathLst>
          </a:custGeom>
          <a:solidFill>
            <a:srgbClr val="F97316"/>
          </a:solidFill>
          <a:ln/>
        </p:spPr>
        <p:txBody>
          <a:bodyPr/>
          <a:p/>
        </p:txBody>
      </p:sp>
      <p:sp>
        <p:nvSpPr>
          <p:cNvPr id="19" name="" descr="{&quot;isTemplate&quot;:true,&quot;type&quot;:&quot;text&quot;}"/>
          <p:cNvSpPr txBox="1"/>
          <p:nvPr/>
        </p:nvSpPr>
        <p:spPr>
          <a:xfrm rot="0" flipH="0" flipV="0">
            <a:off x="762000" y="119062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1</a:t>
            </a:r>
            <a:endParaRPr/>
          </a:p>
        </p:txBody>
      </p:sp>
      <p:sp>
        <p:nvSpPr>
          <p:cNvPr id="20" name="" descr="{&quot;isTemplate&quot;:true,&quot;type&quot;:&quot;text&quot;}"/>
          <p:cNvSpPr txBox="1"/>
          <p:nvPr/>
        </p:nvSpPr>
        <p:spPr>
          <a:xfrm rot="0" flipH="0" flipV="0">
            <a:off x="1104900" y="1133475"/>
            <a:ext cx="2686050" cy="257175"/>
          </a:xfrm>
          <a:prstGeom prst="rect"/>
        </p:spPr>
        <p:txBody>
          <a:bodyPr wrap="none" lIns="0" tIns="0" rIns="0" bIns="0"/>
          <a:p>
            <a:pPr>
              <a:lnSpc>
                <a:spcPct val="130000"/>
              </a:lnSpc>
            </a:pPr>
            <a:r>
              <a:rPr lang="en-US" sz="1275" b="1">
                <a:solidFill>
                  <a:srgbClr val="1A1A1A"/>
                </a:solidFill>
                <a:latin typeface="Helvetica Neue"/>
                <a:ea typeface="Helvetica Neue"/>
              </a:rPr>
              <a:t>... have gradually developed into ...</a:t>
            </a:r>
            <a:endParaRPr/>
          </a:p>
        </p:txBody>
      </p:sp>
      <p:sp>
        <p:nvSpPr>
          <p:cNvPr id="21" name="" descr="{&quot;isTemplate&quot;:true,&quot;type&quot;:&quot;text&quot;}"/>
          <p:cNvSpPr txBox="1"/>
          <p:nvPr/>
        </p:nvSpPr>
        <p:spPr>
          <a:xfrm rot="0" flipH="0" flipV="0">
            <a:off x="3905250" y="1133475"/>
            <a:ext cx="1552575" cy="257175"/>
          </a:xfrm>
          <a:prstGeom prst="rect"/>
        </p:spPr>
        <p:txBody>
          <a:bodyPr wrap="none" lIns="0" tIns="0" rIns="0" bIns="0"/>
          <a:p>
            <a:pPr>
              <a:lnSpc>
                <a:spcPct val="140000"/>
              </a:lnSpc>
            </a:pPr>
            <a:r>
              <a:rPr lang="zh-CN" sz="1050">
                <a:solidFill>
                  <a:srgbClr val="1A1A1A">
                    <a:alpha val="70000"/>
                  </a:srgbClr>
                </a:solidFill>
                <a:latin typeface="PingFang SC"/>
                <a:ea typeface="PingFang SC"/>
              </a:rPr>
              <a:t>逐渐发展成为</a:t>
            </a:r>
            <a:r>
              <a:rPr lang="en-US" sz="900">
                <a:solidFill>
                  <a:srgbClr val="1A1A1A">
                    <a:alpha val="45000"/>
                  </a:srgbClr>
                </a:solidFill>
                <a:latin typeface="PingFang SC"/>
                <a:ea typeface="PingFang SC"/>
              </a:rPr>
              <a:t>· </a:t>
            </a:r>
            <a:r>
              <a:rPr lang="zh-CN" sz="900">
                <a:solidFill>
                  <a:srgbClr val="1A1A1A">
                    <a:alpha val="45000"/>
                  </a:srgbClr>
                </a:solidFill>
                <a:latin typeface="PingFang SC"/>
                <a:ea typeface="PingFang SC"/>
              </a:rPr>
              <a:t>描述演变过程</a:t>
            </a:r>
            <a:endParaRPr/>
          </a:p>
        </p:txBody>
      </p:sp>
      <p:sp>
        <p:nvSpPr>
          <p:cNvPr id="22" name=""/>
          <p:cNvSpPr/>
          <p:nvPr/>
        </p:nvSpPr>
        <p:spPr>
          <a:xfrm rot="0" flipH="0" flipV="0">
            <a:off x="609600" y="1562100"/>
            <a:ext cx="6448425" cy="447675"/>
          </a:xfrm>
          <a:prstGeom prst="roundRect">
            <a:avLst>
              <a:gd name="adj" fmla="val 17021"/>
            </a:avLst>
          </a:prstGeom>
          <a:solidFill>
            <a:srgbClr val="FFFFFF"/>
          </a:solidFill>
          <a:ln/>
        </p:spPr>
        <p:txBody>
          <a:bodyPr/>
          <a:p/>
        </p:txBody>
      </p:sp>
      <p:sp>
        <p:nvSpPr>
          <p:cNvPr id="23" name=""/>
          <p:cNvSpPr/>
          <p:nvPr/>
        </p:nvSpPr>
        <p:spPr>
          <a:xfrm rot="0" flipH="0" flipV="0">
            <a:off x="609600" y="1562100"/>
            <a:ext cx="6448425" cy="447675"/>
          </a:xfrm>
          <a:custGeom>
            <a:pathLst>
              <a:path w="677" h="47">
                <a:moveTo>
                  <a:pt x="8" y="0"/>
                </a:moveTo>
                <a:cubicBezTo>
                  <a:pt x="6" y="0"/>
                  <a:pt x="4" y="2"/>
                  <a:pt x="4" y="4"/>
                </a:cubicBezTo>
                <a:lnTo>
                  <a:pt x="4" y="43"/>
                </a:lnTo>
                <a:cubicBezTo>
                  <a:pt x="4" y="45"/>
                  <a:pt x="5" y="47"/>
                  <a:pt x="7" y="47"/>
                </a:cubicBezTo>
                <a:cubicBezTo>
                  <a:pt x="3" y="47"/>
                  <a:pt x="0" y="43"/>
                  <a:pt x="0" y="39"/>
                </a:cubicBezTo>
                <a:lnTo>
                  <a:pt x="0" y="8"/>
                </a:lnTo>
                <a:cubicBezTo>
                  <a:pt x="0" y="4"/>
                  <a:pt x="3" y="0"/>
                  <a:pt x="8" y="0"/>
                </a:cubicBezTo>
                <a:close/>
              </a:path>
            </a:pathLst>
          </a:custGeom>
          <a:solidFill>
            <a:srgbClr val="F97316"/>
          </a:solidFill>
          <a:ln/>
        </p:spPr>
        <p:txBody>
          <a:bodyPr/>
          <a:p/>
        </p:txBody>
      </p:sp>
      <p:sp>
        <p:nvSpPr>
          <p:cNvPr id="24" name="" descr="{&quot;isTemplate&quot;:true,&quot;type&quot;:&quot;text&quot;}"/>
          <p:cNvSpPr txBox="1"/>
          <p:nvPr/>
        </p:nvSpPr>
        <p:spPr>
          <a:xfrm rot="0" flipH="0" flipV="0">
            <a:off x="762000" y="1714500"/>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2</a:t>
            </a:r>
            <a:endParaRPr/>
          </a:p>
        </p:txBody>
      </p:sp>
      <p:sp>
        <p:nvSpPr>
          <p:cNvPr id="25" name="" descr="{&quot;isTemplate&quot;:true,&quot;type&quot;:&quot;text&quot;}"/>
          <p:cNvSpPr txBox="1"/>
          <p:nvPr/>
        </p:nvSpPr>
        <p:spPr>
          <a:xfrm rot="0" flipH="0" flipV="0">
            <a:off x="1104900" y="1657350"/>
            <a:ext cx="2505075" cy="257175"/>
          </a:xfrm>
          <a:prstGeom prst="rect"/>
        </p:spPr>
        <p:txBody>
          <a:bodyPr wrap="none" lIns="0" tIns="0" rIns="0" bIns="0"/>
          <a:p>
            <a:pPr>
              <a:lnSpc>
                <a:spcPct val="130000"/>
              </a:lnSpc>
            </a:pPr>
            <a:r>
              <a:rPr lang="en-US" sz="1275" b="1">
                <a:solidFill>
                  <a:srgbClr val="1A1A1A"/>
                </a:solidFill>
                <a:latin typeface="Helvetica Neue"/>
                <a:ea typeface="Helvetica Neue"/>
              </a:rPr>
              <a:t>play an important part / role in ...</a:t>
            </a:r>
            <a:endParaRPr/>
          </a:p>
        </p:txBody>
      </p:sp>
      <p:sp>
        <p:nvSpPr>
          <p:cNvPr id="26" name="" descr="{&quot;isTemplate&quot;:true,&quot;type&quot;:&quot;text&quot;}"/>
          <p:cNvSpPr txBox="1"/>
          <p:nvPr/>
        </p:nvSpPr>
        <p:spPr>
          <a:xfrm rot="0" flipH="0" flipV="0">
            <a:off x="3724275" y="1657350"/>
            <a:ext cx="2228850" cy="257175"/>
          </a:xfrm>
          <a:prstGeom prst="rect"/>
        </p:spPr>
        <p:txBody>
          <a:bodyPr wrap="none" lIns="0" tIns="0" rIns="0" bIns="0"/>
          <a:p>
            <a:pPr>
              <a:lnSpc>
                <a:spcPct val="140000"/>
              </a:lnSpc>
            </a:pPr>
            <a:r>
              <a:rPr lang="zh-CN" sz="1050">
                <a:solidFill>
                  <a:srgbClr val="1A1A1A">
                    <a:alpha val="70000"/>
                  </a:srgbClr>
                </a:solidFill>
                <a:latin typeface="PingFang SC"/>
                <a:ea typeface="PingFang SC"/>
              </a:rPr>
              <a:t>在</a:t>
            </a:r>
            <a:r>
              <a:rPr lang="en-US" sz="1050">
                <a:solidFill>
                  <a:srgbClr val="1A1A1A">
                    <a:alpha val="70000"/>
                  </a:srgbClr>
                </a:solidFill>
                <a:latin typeface="PingFang SC"/>
                <a:ea typeface="PingFang SC"/>
              </a:rPr>
              <a:t> …… </a:t>
            </a:r>
            <a:r>
              <a:rPr lang="zh-CN" sz="1050">
                <a:solidFill>
                  <a:srgbClr val="1A1A1A">
                    <a:alpha val="70000"/>
                  </a:srgbClr>
                </a:solidFill>
                <a:latin typeface="PingFang SC"/>
                <a:ea typeface="PingFang SC"/>
              </a:rPr>
              <a:t>上发挥重要作用</a:t>
            </a:r>
            <a:r>
              <a:rPr lang="en-US" sz="900">
                <a:solidFill>
                  <a:srgbClr val="1A1A1A">
                    <a:alpha val="45000"/>
                  </a:srgbClr>
                </a:solidFill>
                <a:latin typeface="PingFang SC"/>
                <a:ea typeface="PingFang SC"/>
              </a:rPr>
              <a:t>· </a:t>
            </a:r>
            <a:r>
              <a:rPr lang="zh-CN" sz="900">
                <a:solidFill>
                  <a:srgbClr val="1A1A1A">
                    <a:alpha val="45000"/>
                  </a:srgbClr>
                </a:solidFill>
                <a:latin typeface="PingFang SC"/>
                <a:ea typeface="PingFang SC"/>
              </a:rPr>
              <a:t>收束段总结意义</a:t>
            </a:r>
            <a:endParaRPr/>
          </a:p>
        </p:txBody>
      </p:sp>
      <p:sp>
        <p:nvSpPr>
          <p:cNvPr id="27" name=""/>
          <p:cNvSpPr/>
          <p:nvPr/>
        </p:nvSpPr>
        <p:spPr>
          <a:xfrm rot="0" flipH="0" flipV="0">
            <a:off x="609600" y="2085975"/>
            <a:ext cx="6448425" cy="447675"/>
          </a:xfrm>
          <a:prstGeom prst="roundRect">
            <a:avLst>
              <a:gd name="adj" fmla="val 17021"/>
            </a:avLst>
          </a:prstGeom>
          <a:solidFill>
            <a:srgbClr val="FFFFFF"/>
          </a:solidFill>
          <a:ln/>
        </p:spPr>
        <p:txBody>
          <a:bodyPr/>
          <a:p/>
        </p:txBody>
      </p:sp>
      <p:sp>
        <p:nvSpPr>
          <p:cNvPr id="28" name=""/>
          <p:cNvSpPr/>
          <p:nvPr/>
        </p:nvSpPr>
        <p:spPr>
          <a:xfrm rot="0" flipH="0" flipV="0">
            <a:off x="609600" y="2085975"/>
            <a:ext cx="6448425" cy="447675"/>
          </a:xfrm>
          <a:custGeom>
            <a:pathLst>
              <a:path w="677" h="47">
                <a:moveTo>
                  <a:pt x="8" y="0"/>
                </a:moveTo>
                <a:cubicBezTo>
                  <a:pt x="6" y="0"/>
                  <a:pt x="4" y="2"/>
                  <a:pt x="4" y="4"/>
                </a:cubicBezTo>
                <a:lnTo>
                  <a:pt x="4" y="43"/>
                </a:lnTo>
                <a:cubicBezTo>
                  <a:pt x="4" y="45"/>
                  <a:pt x="5" y="47"/>
                  <a:pt x="7" y="47"/>
                </a:cubicBezTo>
                <a:cubicBezTo>
                  <a:pt x="3" y="47"/>
                  <a:pt x="0" y="43"/>
                  <a:pt x="0" y="39"/>
                </a:cubicBezTo>
                <a:lnTo>
                  <a:pt x="0" y="8"/>
                </a:lnTo>
                <a:cubicBezTo>
                  <a:pt x="0" y="4"/>
                  <a:pt x="3" y="0"/>
                  <a:pt x="8" y="0"/>
                </a:cubicBezTo>
                <a:close/>
              </a:path>
            </a:pathLst>
          </a:custGeom>
          <a:solidFill>
            <a:srgbClr val="F97316"/>
          </a:solidFill>
          <a:ln/>
        </p:spPr>
        <p:txBody>
          <a:bodyPr/>
          <a:p/>
        </p:txBody>
      </p:sp>
      <p:sp>
        <p:nvSpPr>
          <p:cNvPr id="29" name="" descr="{&quot;isTemplate&quot;:true,&quot;type&quot;:&quot;text&quot;}"/>
          <p:cNvSpPr txBox="1"/>
          <p:nvPr/>
        </p:nvSpPr>
        <p:spPr>
          <a:xfrm rot="0" flipH="0" flipV="0">
            <a:off x="762000" y="223837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3</a:t>
            </a:r>
            <a:endParaRPr/>
          </a:p>
        </p:txBody>
      </p:sp>
      <p:sp>
        <p:nvSpPr>
          <p:cNvPr id="30" name="" descr="{&quot;isTemplate&quot;:true,&quot;type&quot;:&quot;text&quot;}"/>
          <p:cNvSpPr txBox="1"/>
          <p:nvPr/>
        </p:nvSpPr>
        <p:spPr>
          <a:xfrm rot="0" flipH="0" flipV="0">
            <a:off x="1104900" y="2181225"/>
            <a:ext cx="1733550" cy="257175"/>
          </a:xfrm>
          <a:prstGeom prst="rect"/>
        </p:spPr>
        <p:txBody>
          <a:bodyPr wrap="none" lIns="0" tIns="0" rIns="0" bIns="0"/>
          <a:p>
            <a:pPr>
              <a:lnSpc>
                <a:spcPct val="130000"/>
              </a:lnSpc>
            </a:pPr>
            <a:r>
              <a:rPr lang="en-US" sz="1275" b="1">
                <a:solidFill>
                  <a:srgbClr val="1A1A1A"/>
                </a:solidFill>
                <a:latin typeface="Helvetica Neue"/>
                <a:ea typeface="Helvetica Neue"/>
              </a:rPr>
              <a:t>... be rich in + </a:t>
            </a:r>
            <a:r>
              <a:rPr lang="zh-CN" sz="1275" b="1">
                <a:solidFill>
                  <a:srgbClr val="1A1A1A"/>
                </a:solidFill>
                <a:latin typeface="Helvetica Neue"/>
                <a:ea typeface="Helvetica Neue"/>
              </a:rPr>
              <a:t>营养成分</a:t>
            </a:r>
            <a:endParaRPr/>
          </a:p>
        </p:txBody>
      </p:sp>
      <p:sp>
        <p:nvSpPr>
          <p:cNvPr id="31" name="" descr="{&quot;isTemplate&quot;:true,&quot;type&quot;:&quot;text&quot;}"/>
          <p:cNvSpPr txBox="1"/>
          <p:nvPr/>
        </p:nvSpPr>
        <p:spPr>
          <a:xfrm rot="0" flipH="0" flipV="0">
            <a:off x="2952750" y="2181225"/>
            <a:ext cx="2190750" cy="257175"/>
          </a:xfrm>
          <a:prstGeom prst="rect"/>
        </p:spPr>
        <p:txBody>
          <a:bodyPr wrap="none" lIns="0" tIns="0" rIns="0" bIns="0"/>
          <a:p>
            <a:pPr>
              <a:lnSpc>
                <a:spcPct val="140000"/>
              </a:lnSpc>
            </a:pPr>
            <a:r>
              <a:rPr lang="zh-CN" sz="1050">
                <a:solidFill>
                  <a:srgbClr val="1A1A1A">
                    <a:alpha val="70000"/>
                  </a:srgbClr>
                </a:solidFill>
                <a:latin typeface="PingFang SC"/>
                <a:ea typeface="PingFang SC"/>
              </a:rPr>
              <a:t>富含</a:t>
            </a:r>
            <a:r>
              <a:rPr lang="en-US" sz="1050">
                <a:solidFill>
                  <a:srgbClr val="1A1A1A">
                    <a:alpha val="70000"/>
                  </a:srgbClr>
                </a:solidFill>
                <a:latin typeface="PingFang SC"/>
                <a:ea typeface="PingFang SC"/>
              </a:rPr>
              <a:t> ……</a:t>
            </a:r>
            <a:r>
              <a:rPr lang="en-US" sz="900">
                <a:solidFill>
                  <a:srgbClr val="1A1A1A">
                    <a:alpha val="45000"/>
                  </a:srgbClr>
                </a:solidFill>
                <a:latin typeface="PingFang SC"/>
                <a:ea typeface="PingFang SC"/>
              </a:rPr>
              <a:t>· </a:t>
            </a:r>
            <a:r>
              <a:rPr lang="en-US" sz="900">
                <a:solidFill>
                  <a:srgbClr val="1A1A1A">
                    <a:alpha val="45000"/>
                  </a:srgbClr>
                </a:solidFill>
                <a:latin typeface="PingFang SC"/>
                <a:ea typeface="PingFang SC"/>
              </a:rPr>
              <a:t>vitamins / proteins / minerals</a:t>
            </a:r>
            <a:endParaRPr/>
          </a:p>
        </p:txBody>
      </p:sp>
      <p:sp>
        <p:nvSpPr>
          <p:cNvPr id="32" name=""/>
          <p:cNvSpPr/>
          <p:nvPr/>
        </p:nvSpPr>
        <p:spPr>
          <a:xfrm rot="0" flipH="0" flipV="0">
            <a:off x="609600" y="2609850"/>
            <a:ext cx="6448425" cy="447675"/>
          </a:xfrm>
          <a:prstGeom prst="roundRect">
            <a:avLst>
              <a:gd name="adj" fmla="val 17021"/>
            </a:avLst>
          </a:prstGeom>
          <a:solidFill>
            <a:srgbClr val="FFFFFF"/>
          </a:solidFill>
          <a:ln/>
        </p:spPr>
        <p:txBody>
          <a:bodyPr/>
          <a:p/>
        </p:txBody>
      </p:sp>
      <p:sp>
        <p:nvSpPr>
          <p:cNvPr id="33" name=""/>
          <p:cNvSpPr/>
          <p:nvPr/>
        </p:nvSpPr>
        <p:spPr>
          <a:xfrm rot="0" flipH="0" flipV="0">
            <a:off x="609600" y="2609850"/>
            <a:ext cx="6448425" cy="447675"/>
          </a:xfrm>
          <a:custGeom>
            <a:pathLst>
              <a:path w="677" h="47">
                <a:moveTo>
                  <a:pt x="8" y="0"/>
                </a:moveTo>
                <a:cubicBezTo>
                  <a:pt x="6" y="0"/>
                  <a:pt x="4" y="2"/>
                  <a:pt x="4" y="4"/>
                </a:cubicBezTo>
                <a:lnTo>
                  <a:pt x="4" y="43"/>
                </a:lnTo>
                <a:cubicBezTo>
                  <a:pt x="4" y="45"/>
                  <a:pt x="5" y="47"/>
                  <a:pt x="7" y="47"/>
                </a:cubicBezTo>
                <a:cubicBezTo>
                  <a:pt x="3" y="47"/>
                  <a:pt x="0" y="43"/>
                  <a:pt x="0" y="39"/>
                </a:cubicBezTo>
                <a:lnTo>
                  <a:pt x="0" y="8"/>
                </a:lnTo>
                <a:cubicBezTo>
                  <a:pt x="0" y="4"/>
                  <a:pt x="3" y="0"/>
                  <a:pt x="8" y="0"/>
                </a:cubicBezTo>
                <a:close/>
              </a:path>
            </a:pathLst>
          </a:custGeom>
          <a:solidFill>
            <a:srgbClr val="F97316"/>
          </a:solidFill>
          <a:ln/>
        </p:spPr>
        <p:txBody>
          <a:bodyPr/>
          <a:p/>
        </p:txBody>
      </p:sp>
      <p:sp>
        <p:nvSpPr>
          <p:cNvPr id="34" name="" descr="{&quot;isTemplate&quot;:true,&quot;type&quot;:&quot;text&quot;}"/>
          <p:cNvSpPr txBox="1"/>
          <p:nvPr/>
        </p:nvSpPr>
        <p:spPr>
          <a:xfrm rot="0" flipH="0" flipV="0">
            <a:off x="762000" y="2762250"/>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4</a:t>
            </a:r>
            <a:endParaRPr/>
          </a:p>
        </p:txBody>
      </p:sp>
      <p:sp>
        <p:nvSpPr>
          <p:cNvPr id="35" name="" descr="{&quot;isTemplate&quot;:true,&quot;type&quot;:&quot;text&quot;}"/>
          <p:cNvSpPr txBox="1"/>
          <p:nvPr/>
        </p:nvSpPr>
        <p:spPr>
          <a:xfrm rot="0" flipH="0" flipV="0">
            <a:off x="1104900" y="2705100"/>
            <a:ext cx="2628900" cy="257175"/>
          </a:xfrm>
          <a:prstGeom prst="rect"/>
        </p:spPr>
        <p:txBody>
          <a:bodyPr wrap="none" lIns="0" tIns="0" rIns="0" bIns="0"/>
          <a:p>
            <a:pPr>
              <a:lnSpc>
                <a:spcPct val="130000"/>
              </a:lnSpc>
            </a:pPr>
            <a:r>
              <a:rPr lang="en-US" sz="1275" b="1">
                <a:solidFill>
                  <a:srgbClr val="1A1A1A"/>
                </a:solidFill>
                <a:latin typeface="Helvetica Neue"/>
                <a:ea typeface="Helvetica Neue"/>
              </a:rPr>
              <a:t>... enjoy great popularity among ...</a:t>
            </a:r>
            <a:endParaRPr/>
          </a:p>
        </p:txBody>
      </p:sp>
      <p:sp>
        <p:nvSpPr>
          <p:cNvPr id="36" name="" descr="{&quot;isTemplate&quot;:true,&quot;type&quot;:&quot;text&quot;}"/>
          <p:cNvSpPr txBox="1"/>
          <p:nvPr/>
        </p:nvSpPr>
        <p:spPr>
          <a:xfrm rot="0" flipH="0" flipV="0">
            <a:off x="3848100" y="2705100"/>
            <a:ext cx="1628775" cy="257175"/>
          </a:xfrm>
          <a:prstGeom prst="rect"/>
        </p:spPr>
        <p:txBody>
          <a:bodyPr wrap="none" lIns="0" tIns="0" rIns="0" bIns="0"/>
          <a:p>
            <a:pPr>
              <a:lnSpc>
                <a:spcPct val="140000"/>
              </a:lnSpc>
            </a:pPr>
            <a:r>
              <a:rPr lang="zh-CN" sz="1050">
                <a:solidFill>
                  <a:srgbClr val="1A1A1A">
                    <a:alpha val="70000"/>
                  </a:srgbClr>
                </a:solidFill>
                <a:latin typeface="PingFang SC"/>
                <a:ea typeface="PingFang SC"/>
              </a:rPr>
              <a:t>深受</a:t>
            </a:r>
            <a:r>
              <a:rPr lang="en-US" sz="1050">
                <a:solidFill>
                  <a:srgbClr val="1A1A1A">
                    <a:alpha val="70000"/>
                  </a:srgbClr>
                </a:solidFill>
                <a:latin typeface="PingFang SC"/>
                <a:ea typeface="PingFang SC"/>
              </a:rPr>
              <a:t> …… </a:t>
            </a:r>
            <a:r>
              <a:rPr lang="zh-CN" sz="1050">
                <a:solidFill>
                  <a:srgbClr val="1A1A1A">
                    <a:alpha val="70000"/>
                  </a:srgbClr>
                </a:solidFill>
                <a:latin typeface="PingFang SC"/>
                <a:ea typeface="PingFang SC"/>
              </a:rPr>
              <a:t>喜爱</a:t>
            </a:r>
            <a:r>
              <a:rPr lang="en-US" sz="900">
                <a:solidFill>
                  <a:srgbClr val="1A1A1A">
                    <a:alpha val="45000"/>
                  </a:srgbClr>
                </a:solidFill>
                <a:latin typeface="PingFang SC"/>
                <a:ea typeface="PingFang SC"/>
              </a:rPr>
              <a:t>· </a:t>
            </a:r>
            <a:r>
              <a:rPr lang="zh-CN" sz="900">
                <a:solidFill>
                  <a:srgbClr val="1A1A1A">
                    <a:alpha val="45000"/>
                  </a:srgbClr>
                </a:solidFill>
                <a:latin typeface="PingFang SC"/>
                <a:ea typeface="PingFang SC"/>
              </a:rPr>
              <a:t>受众</a:t>
            </a:r>
            <a:r>
              <a:rPr lang="en-US" sz="900">
                <a:solidFill>
                  <a:srgbClr val="1A1A1A">
                    <a:alpha val="45000"/>
                  </a:srgbClr>
                </a:solidFill>
                <a:latin typeface="PingFang SC"/>
                <a:ea typeface="PingFang SC"/>
              </a:rPr>
              <a:t>/</a:t>
            </a:r>
            <a:r>
              <a:rPr lang="zh-CN" sz="900">
                <a:solidFill>
                  <a:srgbClr val="1A1A1A">
                    <a:alpha val="45000"/>
                  </a:srgbClr>
                </a:solidFill>
                <a:latin typeface="PingFang SC"/>
                <a:ea typeface="PingFang SC"/>
              </a:rPr>
              <a:t>地域皆可</a:t>
            </a:r>
            <a:endParaRPr/>
          </a:p>
        </p:txBody>
      </p:sp>
      <p:sp>
        <p:nvSpPr>
          <p:cNvPr id="37" name=""/>
          <p:cNvSpPr/>
          <p:nvPr/>
        </p:nvSpPr>
        <p:spPr>
          <a:xfrm rot="0" flipH="0" flipV="0">
            <a:off x="609600" y="3133725"/>
            <a:ext cx="6448425" cy="447675"/>
          </a:xfrm>
          <a:prstGeom prst="roundRect">
            <a:avLst>
              <a:gd name="adj" fmla="val 17021"/>
            </a:avLst>
          </a:prstGeom>
          <a:solidFill>
            <a:srgbClr val="FFFFFF"/>
          </a:solidFill>
          <a:ln/>
        </p:spPr>
        <p:txBody>
          <a:bodyPr/>
          <a:p/>
        </p:txBody>
      </p:sp>
      <p:sp>
        <p:nvSpPr>
          <p:cNvPr id="38" name=""/>
          <p:cNvSpPr/>
          <p:nvPr/>
        </p:nvSpPr>
        <p:spPr>
          <a:xfrm rot="0" flipH="0" flipV="0">
            <a:off x="609600" y="3133725"/>
            <a:ext cx="6448425" cy="447675"/>
          </a:xfrm>
          <a:custGeom>
            <a:pathLst>
              <a:path w="677" h="47">
                <a:moveTo>
                  <a:pt x="8" y="0"/>
                </a:moveTo>
                <a:cubicBezTo>
                  <a:pt x="6" y="0"/>
                  <a:pt x="4" y="2"/>
                  <a:pt x="4" y="4"/>
                </a:cubicBezTo>
                <a:lnTo>
                  <a:pt x="4" y="43"/>
                </a:lnTo>
                <a:cubicBezTo>
                  <a:pt x="4" y="45"/>
                  <a:pt x="5" y="47"/>
                  <a:pt x="7" y="47"/>
                </a:cubicBezTo>
                <a:cubicBezTo>
                  <a:pt x="3" y="47"/>
                  <a:pt x="0" y="43"/>
                  <a:pt x="0" y="39"/>
                </a:cubicBezTo>
                <a:lnTo>
                  <a:pt x="0" y="8"/>
                </a:lnTo>
                <a:cubicBezTo>
                  <a:pt x="0" y="4"/>
                  <a:pt x="3" y="0"/>
                  <a:pt x="8" y="0"/>
                </a:cubicBezTo>
                <a:close/>
              </a:path>
            </a:pathLst>
          </a:custGeom>
          <a:solidFill>
            <a:srgbClr val="F97316"/>
          </a:solidFill>
          <a:ln/>
        </p:spPr>
        <p:txBody>
          <a:bodyPr/>
          <a:p/>
        </p:txBody>
      </p:sp>
      <p:sp>
        <p:nvSpPr>
          <p:cNvPr id="39" name="" descr="{&quot;isTemplate&quot;:true,&quot;type&quot;:&quot;text&quot;}"/>
          <p:cNvSpPr txBox="1"/>
          <p:nvPr/>
        </p:nvSpPr>
        <p:spPr>
          <a:xfrm rot="0" flipH="0" flipV="0">
            <a:off x="762000" y="328612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5</a:t>
            </a:r>
            <a:endParaRPr/>
          </a:p>
        </p:txBody>
      </p:sp>
      <p:sp>
        <p:nvSpPr>
          <p:cNvPr id="40" name="" descr="{&quot;isTemplate&quot;:true,&quot;type&quot;:&quot;text&quot;}"/>
          <p:cNvSpPr txBox="1"/>
          <p:nvPr/>
        </p:nvSpPr>
        <p:spPr>
          <a:xfrm rot="0" flipH="0" flipV="0">
            <a:off x="1104900" y="3228975"/>
            <a:ext cx="2600325" cy="257175"/>
          </a:xfrm>
          <a:prstGeom prst="rect"/>
        </p:spPr>
        <p:txBody>
          <a:bodyPr wrap="none" lIns="0" tIns="0" rIns="0" bIns="0"/>
          <a:p>
            <a:pPr>
              <a:lnSpc>
                <a:spcPct val="130000"/>
              </a:lnSpc>
            </a:pPr>
            <a:r>
              <a:rPr lang="en-US" sz="1275" b="1">
                <a:solidFill>
                  <a:srgbClr val="1A1A1A"/>
                </a:solidFill>
                <a:latin typeface="Helvetica Neue"/>
                <a:ea typeface="Helvetica Neue"/>
              </a:rPr>
              <a:t>... be derived from / derive from ...</a:t>
            </a:r>
            <a:endParaRPr/>
          </a:p>
        </p:txBody>
      </p:sp>
      <p:sp>
        <p:nvSpPr>
          <p:cNvPr id="41" name="" descr="{&quot;isTemplate&quot;:true,&quot;type&quot;:&quot;text&quot;}"/>
          <p:cNvSpPr txBox="1"/>
          <p:nvPr/>
        </p:nvSpPr>
        <p:spPr>
          <a:xfrm rot="0" flipH="0" flipV="0">
            <a:off x="3819525" y="3228975"/>
            <a:ext cx="1695450" cy="257175"/>
          </a:xfrm>
          <a:prstGeom prst="rect"/>
        </p:spPr>
        <p:txBody>
          <a:bodyPr wrap="none" lIns="0" tIns="0" rIns="0" bIns="0"/>
          <a:p>
            <a:pPr>
              <a:lnSpc>
                <a:spcPct val="140000"/>
              </a:lnSpc>
            </a:pPr>
            <a:r>
              <a:rPr lang="zh-CN" sz="1050">
                <a:solidFill>
                  <a:srgbClr val="1A1A1A">
                    <a:alpha val="70000"/>
                  </a:srgbClr>
                </a:solidFill>
                <a:latin typeface="PingFang SC"/>
                <a:ea typeface="PingFang SC"/>
              </a:rPr>
              <a:t>源于</a:t>
            </a:r>
            <a:r>
              <a:rPr lang="en-US" sz="1050">
                <a:solidFill>
                  <a:srgbClr val="1A1A1A">
                    <a:alpha val="70000"/>
                  </a:srgbClr>
                </a:solidFill>
                <a:latin typeface="PingFang SC"/>
                <a:ea typeface="PingFang SC"/>
              </a:rPr>
              <a:t> / </a:t>
            </a:r>
            <a:r>
              <a:rPr lang="zh-CN" sz="1050">
                <a:solidFill>
                  <a:srgbClr val="1A1A1A">
                    <a:alpha val="70000"/>
                  </a:srgbClr>
                </a:solidFill>
                <a:latin typeface="PingFang SC"/>
                <a:ea typeface="PingFang SC"/>
              </a:rPr>
              <a:t>源自</a:t>
            </a:r>
            <a:r>
              <a:rPr lang="en-US" sz="900">
                <a:solidFill>
                  <a:srgbClr val="1A1A1A">
                    <a:alpha val="45000"/>
                  </a:srgbClr>
                </a:solidFill>
                <a:latin typeface="PingFang SC"/>
                <a:ea typeface="PingFang SC"/>
              </a:rPr>
              <a:t>· </a:t>
            </a:r>
            <a:r>
              <a:rPr lang="zh-CN" sz="900">
                <a:solidFill>
                  <a:srgbClr val="1A1A1A">
                    <a:alpha val="45000"/>
                  </a:srgbClr>
                </a:solidFill>
                <a:latin typeface="PingFang SC"/>
                <a:ea typeface="PingFang SC"/>
              </a:rPr>
              <a:t>医学</a:t>
            </a:r>
            <a:r>
              <a:rPr lang="en-US" sz="900">
                <a:solidFill>
                  <a:srgbClr val="1A1A1A">
                    <a:alpha val="45000"/>
                  </a:srgbClr>
                </a:solidFill>
                <a:latin typeface="PingFang SC"/>
                <a:ea typeface="PingFang SC"/>
              </a:rPr>
              <a:t>/</a:t>
            </a:r>
            <a:r>
              <a:rPr lang="zh-CN" sz="900">
                <a:solidFill>
                  <a:srgbClr val="1A1A1A">
                    <a:alpha val="45000"/>
                  </a:srgbClr>
                </a:solidFill>
                <a:latin typeface="PingFang SC"/>
                <a:ea typeface="PingFang SC"/>
              </a:rPr>
              <a:t>文化起源话题</a:t>
            </a:r>
            <a:endParaRPr/>
          </a:p>
        </p:txBody>
      </p:sp>
      <p:sp>
        <p:nvSpPr>
          <p:cNvPr id="42" name=""/>
          <p:cNvSpPr/>
          <p:nvPr/>
        </p:nvSpPr>
        <p:spPr>
          <a:xfrm rot="0" flipH="0" flipV="0">
            <a:off x="609600" y="3657600"/>
            <a:ext cx="6448425" cy="447675"/>
          </a:xfrm>
          <a:prstGeom prst="roundRect">
            <a:avLst>
              <a:gd name="adj" fmla="val 17021"/>
            </a:avLst>
          </a:prstGeom>
          <a:solidFill>
            <a:srgbClr val="FFFFFF"/>
          </a:solidFill>
          <a:ln/>
        </p:spPr>
        <p:txBody>
          <a:bodyPr/>
          <a:p/>
        </p:txBody>
      </p:sp>
      <p:sp>
        <p:nvSpPr>
          <p:cNvPr id="43" name=""/>
          <p:cNvSpPr/>
          <p:nvPr/>
        </p:nvSpPr>
        <p:spPr>
          <a:xfrm rot="0" flipH="0" flipV="0">
            <a:off x="609600" y="3657600"/>
            <a:ext cx="6448425" cy="447675"/>
          </a:xfrm>
          <a:custGeom>
            <a:pathLst>
              <a:path w="677" h="47">
                <a:moveTo>
                  <a:pt x="8" y="0"/>
                </a:moveTo>
                <a:cubicBezTo>
                  <a:pt x="6" y="0"/>
                  <a:pt x="4" y="2"/>
                  <a:pt x="4" y="4"/>
                </a:cubicBezTo>
                <a:lnTo>
                  <a:pt x="4" y="43"/>
                </a:lnTo>
                <a:cubicBezTo>
                  <a:pt x="4" y="45"/>
                  <a:pt x="5" y="47"/>
                  <a:pt x="7" y="47"/>
                </a:cubicBezTo>
                <a:cubicBezTo>
                  <a:pt x="3" y="47"/>
                  <a:pt x="0" y="43"/>
                  <a:pt x="0" y="39"/>
                </a:cubicBezTo>
                <a:lnTo>
                  <a:pt x="0" y="8"/>
                </a:lnTo>
                <a:cubicBezTo>
                  <a:pt x="0" y="4"/>
                  <a:pt x="3" y="0"/>
                  <a:pt x="8" y="0"/>
                </a:cubicBezTo>
                <a:close/>
              </a:path>
            </a:pathLst>
          </a:custGeom>
          <a:solidFill>
            <a:srgbClr val="F97316"/>
          </a:solidFill>
          <a:ln/>
        </p:spPr>
        <p:txBody>
          <a:bodyPr/>
          <a:p/>
        </p:txBody>
      </p:sp>
      <p:sp>
        <p:nvSpPr>
          <p:cNvPr id="44" name="" descr="{&quot;isTemplate&quot;:true,&quot;type&quot;:&quot;text&quot;}"/>
          <p:cNvSpPr txBox="1"/>
          <p:nvPr/>
        </p:nvSpPr>
        <p:spPr>
          <a:xfrm rot="0" flipH="0" flipV="0">
            <a:off x="762000" y="3810000"/>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6</a:t>
            </a:r>
            <a:endParaRPr/>
          </a:p>
        </p:txBody>
      </p:sp>
      <p:sp>
        <p:nvSpPr>
          <p:cNvPr id="45" name="" descr="{&quot;isTemplate&quot;:true,&quot;type&quot;:&quot;text&quot;}"/>
          <p:cNvSpPr txBox="1"/>
          <p:nvPr/>
        </p:nvSpPr>
        <p:spPr>
          <a:xfrm rot="0" flipH="0" flipV="0">
            <a:off x="1104900" y="3752850"/>
            <a:ext cx="1781175" cy="257175"/>
          </a:xfrm>
          <a:prstGeom prst="rect"/>
        </p:spPr>
        <p:txBody>
          <a:bodyPr wrap="none" lIns="0" tIns="0" rIns="0" bIns="0"/>
          <a:p>
            <a:pPr>
              <a:lnSpc>
                <a:spcPct val="130000"/>
              </a:lnSpc>
            </a:pPr>
            <a:r>
              <a:rPr lang="en-US" sz="1275" b="1">
                <a:solidFill>
                  <a:srgbClr val="1A1A1A"/>
                </a:solidFill>
                <a:latin typeface="Helvetica Neue"/>
                <a:ea typeface="Helvetica Neue"/>
              </a:rPr>
              <a:t>... win the title of + </a:t>
            </a:r>
            <a:r>
              <a:rPr lang="zh-CN" sz="1275" b="1">
                <a:solidFill>
                  <a:srgbClr val="1A1A1A"/>
                </a:solidFill>
                <a:latin typeface="Helvetica Neue"/>
                <a:ea typeface="Helvetica Neue"/>
              </a:rPr>
              <a:t>名词</a:t>
            </a:r>
            <a:endParaRPr/>
          </a:p>
        </p:txBody>
      </p:sp>
      <p:sp>
        <p:nvSpPr>
          <p:cNvPr id="46" name="" descr="{&quot;isTemplate&quot;:true,&quot;type&quot;:&quot;text&quot;}"/>
          <p:cNvSpPr txBox="1"/>
          <p:nvPr/>
        </p:nvSpPr>
        <p:spPr>
          <a:xfrm rot="0" flipH="0" flipV="0">
            <a:off x="3000375" y="3752850"/>
            <a:ext cx="2771775" cy="257175"/>
          </a:xfrm>
          <a:prstGeom prst="rect"/>
        </p:spPr>
        <p:txBody>
          <a:bodyPr wrap="none" lIns="0" tIns="0" rIns="0" bIns="0"/>
          <a:p>
            <a:pPr>
              <a:lnSpc>
                <a:spcPct val="140000"/>
              </a:lnSpc>
            </a:pPr>
            <a:r>
              <a:rPr lang="zh-CN" sz="1050">
                <a:solidFill>
                  <a:srgbClr val="1A1A1A">
                    <a:alpha val="70000"/>
                  </a:srgbClr>
                </a:solidFill>
                <a:latin typeface="PingFang SC"/>
                <a:ea typeface="PingFang SC"/>
              </a:rPr>
              <a:t>赢得</a:t>
            </a:r>
            <a:r>
              <a:rPr lang="en-US" sz="1050">
                <a:solidFill>
                  <a:srgbClr val="1A1A1A">
                    <a:alpha val="70000"/>
                  </a:srgbClr>
                </a:solidFill>
                <a:latin typeface="PingFang SC"/>
                <a:ea typeface="PingFang SC"/>
              </a:rPr>
              <a:t> …… </a:t>
            </a:r>
            <a:r>
              <a:rPr lang="zh-CN" sz="1050">
                <a:solidFill>
                  <a:srgbClr val="1A1A1A">
                    <a:alpha val="70000"/>
                  </a:srgbClr>
                </a:solidFill>
                <a:latin typeface="PingFang SC"/>
                <a:ea typeface="PingFang SC"/>
              </a:rPr>
              <a:t>的称号</a:t>
            </a:r>
            <a:r>
              <a:rPr lang="en-US" sz="900">
                <a:solidFill>
                  <a:srgbClr val="1A1A1A">
                    <a:alpha val="45000"/>
                  </a:srgbClr>
                </a:solidFill>
                <a:latin typeface="PingFang SC"/>
                <a:ea typeface="PingFang SC"/>
              </a:rPr>
              <a:t>· </a:t>
            </a:r>
            <a:r>
              <a:rPr lang="en-US" sz="900">
                <a:solidFill>
                  <a:srgbClr val="1A1A1A">
                    <a:alpha val="45000"/>
                  </a:srgbClr>
                </a:solidFill>
                <a:latin typeface="PingFang SC"/>
                <a:ea typeface="PingFang SC"/>
              </a:rPr>
              <a:t>"Chinese national treasure" </a:t>
            </a:r>
            <a:r>
              <a:rPr lang="zh-CN" sz="900">
                <a:solidFill>
                  <a:srgbClr val="1A1A1A">
                    <a:alpha val="45000"/>
                  </a:srgbClr>
                </a:solidFill>
                <a:latin typeface="PingFang SC"/>
                <a:ea typeface="PingFang SC"/>
              </a:rPr>
              <a:t>套用</a:t>
            </a:r>
            <a:endParaRPr/>
          </a:p>
        </p:txBody>
      </p:sp>
      <p:sp>
        <p:nvSpPr>
          <p:cNvPr id="47" name=""/>
          <p:cNvSpPr/>
          <p:nvPr/>
        </p:nvSpPr>
        <p:spPr>
          <a:xfrm rot="0" flipH="0" flipV="0">
            <a:off x="7324725" y="1038225"/>
            <a:ext cx="4295775" cy="2733675"/>
          </a:xfrm>
          <a:prstGeom prst="roundRect">
            <a:avLst>
              <a:gd name="adj" fmla="val 5575"/>
            </a:avLst>
          </a:prstGeom>
          <a:gradFill>
            <a:gsLst>
              <a:gs pos="0">
                <a:srgbClr val="F97316">
                  <a:alpha val="8000"/>
                </a:srgbClr>
              </a:gs>
              <a:gs pos="100000">
                <a:srgbClr val="EC4899">
                  <a:alpha val="8000"/>
                </a:srgbClr>
              </a:gs>
            </a:gsLst>
            <a:lin ang="2700000" scaled="1"/>
          </a:gradFill>
          <a:ln w="12700">
            <a:solidFill>
              <a:srgbClr val="F97316">
                <a:alpha val="20000"/>
              </a:srgbClr>
            </a:solidFill>
            <a:prstDash val="solid"/>
          </a:ln>
        </p:spPr>
        <p:txBody>
          <a:bodyPr/>
          <a:p/>
        </p:txBody>
      </p:sp>
      <p:sp>
        <p:nvSpPr>
          <p:cNvPr id="48" name="" descr="{&quot;isTemplate&quot;:true,&quot;type&quot;:&quot;text&quot;}"/>
          <p:cNvSpPr txBox="1"/>
          <p:nvPr/>
        </p:nvSpPr>
        <p:spPr>
          <a:xfrm rot="0" flipH="0" flipV="0">
            <a:off x="8715375" y="2752725"/>
            <a:ext cx="1524000" cy="190500"/>
          </a:xfrm>
          <a:prstGeom prst="rect"/>
        </p:spPr>
        <p:txBody>
          <a:bodyPr wrap="none" lIns="0" tIns="0" rIns="0" bIns="0"/>
          <a:p>
            <a:pPr>
              <a:lnSpc>
                <a:spcPct val="100000"/>
              </a:lnSpc>
            </a:pPr>
            <a:r>
              <a:rPr lang="en-US" sz="1200" b="1">
                <a:solidFill>
                  <a:srgbClr val="1A1A1A"/>
                </a:solidFill>
                <a:latin typeface="PingFang SC"/>
                <a:ea typeface="PingFang SC"/>
              </a:rPr>
              <a:t>Chinese Tea · </a:t>
            </a:r>
            <a:r>
              <a:rPr lang="zh-CN" sz="1200" b="1">
                <a:solidFill>
                  <a:srgbClr val="1A1A1A"/>
                </a:solidFill>
                <a:latin typeface="PingFang SC"/>
                <a:ea typeface="PingFang SC"/>
              </a:rPr>
              <a:t>中国茶</a:t>
            </a:r>
            <a:endParaRPr/>
          </a:p>
        </p:txBody>
      </p:sp>
      <p:sp>
        <p:nvSpPr>
          <p:cNvPr id="49" name="" descr="{&quot;isTemplate&quot;:true,&quot;type&quot;:&quot;text&quot;}"/>
          <p:cNvSpPr txBox="1"/>
          <p:nvPr/>
        </p:nvSpPr>
        <p:spPr>
          <a:xfrm rot="0" flipH="0" flipV="0">
            <a:off x="7553325" y="3095625"/>
            <a:ext cx="3838575" cy="447675"/>
          </a:xfrm>
          <a:prstGeom prst="rect"/>
        </p:spPr>
        <p:txBody>
          <a:bodyPr wrap="square" lIns="0" tIns="0" rIns="0" bIns="0">
            <a:normAutofit/>
          </a:bodyPr>
          <a:p>
            <a:pPr algn="ctr">
              <a:lnSpc>
                <a:spcPct val="150000"/>
              </a:lnSpc>
            </a:pPr>
            <a:r>
              <a:rPr lang="en-US" sz="975">
                <a:solidFill>
                  <a:srgbClr val="1A1A1A">
                    <a:alpha val="60000"/>
                  </a:srgbClr>
                </a:solidFill>
                <a:latin typeface="PingFang SC"/>
                <a:ea typeface="PingFang SC"/>
              </a:rPr>
              <a:t>"Tea is rich in vitamins and enjoys great popularity among Chinese people."</a:t>
            </a:r>
            <a:endParaRPr/>
          </a:p>
        </p:txBody>
      </p:sp>
      <p:sp>
        <p:nvSpPr>
          <p:cNvPr id="50" name=""/>
          <p:cNvSpPr/>
          <p:nvPr/>
        </p:nvSpPr>
        <p:spPr>
          <a:xfrm rot="0" flipH="0" flipV="0">
            <a:off x="7362825" y="3905250"/>
            <a:ext cx="4295775" cy="1000125"/>
          </a:xfrm>
          <a:prstGeom prst="roundRect">
            <a:avLst>
              <a:gd name="adj" fmla="val 7619"/>
            </a:avLst>
          </a:prstGeom>
          <a:solidFill>
            <a:srgbClr val="FFFFFF"/>
          </a:solidFill>
          <a:ln/>
        </p:spPr>
        <p:txBody>
          <a:bodyPr/>
          <a:p/>
        </p:txBody>
      </p:sp>
      <p:sp>
        <p:nvSpPr>
          <p:cNvPr id="51" name=""/>
          <p:cNvSpPr/>
          <p:nvPr/>
        </p:nvSpPr>
        <p:spPr>
          <a:xfrm rot="0" flipH="0" flipV="0">
            <a:off x="7362825" y="3905250"/>
            <a:ext cx="4295775" cy="1000125"/>
          </a:xfrm>
          <a:custGeom>
            <a:pathLst>
              <a:path w="451" h="105">
                <a:moveTo>
                  <a:pt x="8" y="0"/>
                </a:moveTo>
                <a:cubicBezTo>
                  <a:pt x="6" y="0"/>
                  <a:pt x="4" y="2"/>
                  <a:pt x="4" y="4"/>
                </a:cubicBezTo>
                <a:lnTo>
                  <a:pt x="4" y="101"/>
                </a:lnTo>
                <a:cubicBezTo>
                  <a:pt x="4" y="103"/>
                  <a:pt x="5" y="105"/>
                  <a:pt x="7" y="105"/>
                </a:cubicBezTo>
                <a:cubicBezTo>
                  <a:pt x="3" y="105"/>
                  <a:pt x="0" y="101"/>
                  <a:pt x="0" y="97"/>
                </a:cubicBezTo>
                <a:lnTo>
                  <a:pt x="0" y="8"/>
                </a:lnTo>
                <a:cubicBezTo>
                  <a:pt x="0" y="4"/>
                  <a:pt x="3" y="0"/>
                  <a:pt x="8" y="0"/>
                </a:cubicBezTo>
                <a:close/>
              </a:path>
            </a:pathLst>
          </a:custGeom>
          <a:solidFill>
            <a:srgbClr val="F97316"/>
          </a:solidFill>
          <a:ln/>
        </p:spPr>
        <p:txBody>
          <a:bodyPr/>
          <a:p/>
        </p:txBody>
      </p:sp>
      <p:sp>
        <p:nvSpPr>
          <p:cNvPr id="52" name="" descr="{&quot;isTemplate&quot;:true,&quot;type&quot;:&quot;text&quot;}"/>
          <p:cNvSpPr txBox="1"/>
          <p:nvPr/>
        </p:nvSpPr>
        <p:spPr>
          <a:xfrm rot="0" flipH="0" flipV="0">
            <a:off x="7515225" y="4057650"/>
            <a:ext cx="3952875" cy="161925"/>
          </a:xfrm>
          <a:prstGeom prst="rect"/>
        </p:spPr>
        <p:txBody>
          <a:bodyPr wrap="none" lIns="0" tIns="0" rIns="0" bIns="0"/>
          <a:p>
            <a:pPr>
              <a:lnSpc>
                <a:spcPct val="100000"/>
              </a:lnSpc>
            </a:pPr>
            <a:r>
              <a:rPr lang="zh-CN" sz="1050" b="1">
                <a:solidFill>
                  <a:srgbClr val="F97316"/>
                </a:solidFill>
                <a:latin typeface="PingFang SC"/>
                <a:ea typeface="PingFang SC"/>
              </a:rPr>
              <a:t>文化类话题公式</a:t>
            </a:r>
            <a:endParaRPr/>
          </a:p>
        </p:txBody>
      </p:sp>
      <p:sp>
        <p:nvSpPr>
          <p:cNvPr id="53" name="" descr="{&quot;isTemplate&quot;:true,&quot;type&quot;:&quot;text&quot;}"/>
          <p:cNvSpPr txBox="1"/>
          <p:nvPr/>
        </p:nvSpPr>
        <p:spPr>
          <a:xfrm rot="0" flipH="0" flipV="0">
            <a:off x="7515225" y="4276725"/>
            <a:ext cx="3952875" cy="476250"/>
          </a:xfrm>
          <a:prstGeom prst="rect"/>
        </p:spPr>
        <p:txBody>
          <a:bodyPr wrap="square" lIns="0" tIns="0" rIns="0" bIns="0">
            <a:normAutofit/>
          </a:bodyPr>
          <a:p>
            <a:pPr>
              <a:lnSpc>
                <a:spcPct val="160000"/>
              </a:lnSpc>
            </a:pPr>
            <a:r>
              <a:rPr lang="zh-CN" sz="975">
                <a:solidFill>
                  <a:srgbClr val="1A1A1A">
                    <a:alpha val="70000"/>
                  </a:srgbClr>
                </a:solidFill>
                <a:latin typeface="PingFang SC"/>
                <a:ea typeface="PingFang SC"/>
              </a:rPr>
              <a:t>起源</a:t>
            </a:r>
            <a:r>
              <a:rPr lang="en-US" sz="975">
                <a:solidFill>
                  <a:srgbClr val="1A1A1A">
                    <a:alpha val="70000"/>
                  </a:srgbClr>
                </a:solidFill>
                <a:latin typeface="PingFang SC"/>
                <a:ea typeface="PingFang SC"/>
              </a:rPr>
              <a:t> derive from → </a:t>
            </a:r>
            <a:r>
              <a:rPr lang="zh-CN" sz="975">
                <a:solidFill>
                  <a:srgbClr val="1A1A1A">
                    <a:alpha val="70000"/>
                  </a:srgbClr>
                </a:solidFill>
                <a:latin typeface="PingFang SC"/>
                <a:ea typeface="PingFang SC"/>
              </a:rPr>
              <a:t>发展</a:t>
            </a:r>
            <a:r>
              <a:rPr lang="en-US" sz="975">
                <a:solidFill>
                  <a:srgbClr val="1A1A1A">
                    <a:alpha val="70000"/>
                  </a:srgbClr>
                </a:solidFill>
                <a:latin typeface="PingFang SC"/>
                <a:ea typeface="PingFang SC"/>
              </a:rPr>
              <a:t> developed into → </a:t>
            </a:r>
            <a:r>
              <a:rPr lang="zh-CN" sz="975">
                <a:solidFill>
                  <a:srgbClr val="1A1A1A">
                    <a:alpha val="70000"/>
                  </a:srgbClr>
                </a:solidFill>
                <a:latin typeface="PingFang SC"/>
                <a:ea typeface="PingFang SC"/>
              </a:rPr>
              <a:t>功效</a:t>
            </a:r>
            <a:r>
              <a:rPr lang="en-US" sz="975">
                <a:solidFill>
                  <a:srgbClr val="1A1A1A">
                    <a:alpha val="70000"/>
                  </a:srgbClr>
                </a:solidFill>
                <a:latin typeface="PingFang SC"/>
                <a:ea typeface="PingFang SC"/>
              </a:rPr>
              <a:t> rich in / contribute to → </a:t>
            </a:r>
            <a:r>
              <a:rPr lang="zh-CN" sz="975">
                <a:solidFill>
                  <a:srgbClr val="1A1A1A">
                    <a:alpha val="70000"/>
                  </a:srgbClr>
                </a:solidFill>
                <a:latin typeface="PingFang SC"/>
                <a:ea typeface="PingFang SC"/>
              </a:rPr>
              <a:t>地位</a:t>
            </a:r>
            <a:r>
              <a:rPr lang="en-US" sz="975">
                <a:solidFill>
                  <a:srgbClr val="1A1A1A">
                    <a:alpha val="70000"/>
                  </a:srgbClr>
                </a:solidFill>
                <a:latin typeface="PingFang SC"/>
                <a:ea typeface="PingFang SC"/>
              </a:rPr>
              <a:t> enjoy popularity</a:t>
            </a:r>
            <a:endParaRPr/>
          </a:p>
        </p:txBody>
      </p:sp>
      <p:sp>
        <p:nvSpPr>
          <p:cNvPr id="54" name=""/>
          <p:cNvSpPr/>
          <p:nvPr/>
        </p:nvSpPr>
        <p:spPr>
          <a:xfrm rot="0" flipH="0" flipV="0">
            <a:off x="8943975" y="1495425"/>
            <a:ext cx="952500" cy="857250"/>
          </a:xfrm>
          <a:custGeom>
            <a:pathLst>
              <a:path w="100" h="90">
                <a:moveTo>
                  <a:pt x="0" y="0"/>
                </a:moveTo>
                <a:lnTo>
                  <a:pt x="100" y="0"/>
                </a:lnTo>
                <a:lnTo>
                  <a:pt x="100" y="0"/>
                </a:lnTo>
                <a:lnTo>
                  <a:pt x="100" y="74"/>
                </a:lnTo>
                <a:cubicBezTo>
                  <a:pt x="100" y="83"/>
                  <a:pt x="93" y="90"/>
                  <a:pt x="84" y="90"/>
                </a:cubicBezTo>
                <a:lnTo>
                  <a:pt x="16" y="90"/>
                </a:lnTo>
                <a:cubicBezTo>
                  <a:pt x="7" y="90"/>
                  <a:pt x="0" y="83"/>
                  <a:pt x="0" y="74"/>
                </a:cubicBezTo>
                <a:lnTo>
                  <a:pt x="0" y="0"/>
                </a:lnTo>
                <a:lnTo>
                  <a:pt x="0" y="0"/>
                </a:lnTo>
                <a:close/>
              </a:path>
            </a:pathLst>
          </a:custGeom>
          <a:solidFill>
            <a:srgbClr val="F97316">
              <a:alpha val="85000"/>
            </a:srgbClr>
          </a:solidFill>
          <a:ln/>
        </p:spPr>
        <p:txBody>
          <a:bodyPr/>
          <a:p/>
        </p:txBody>
      </p:sp>
      <p:sp>
        <p:nvSpPr>
          <p:cNvPr id="55" name=""/>
          <p:cNvSpPr/>
          <p:nvPr/>
        </p:nvSpPr>
        <p:spPr>
          <a:xfrm rot="0" flipH="0" flipV="0">
            <a:off x="8886825" y="1457325"/>
            <a:ext cx="1066800" cy="171450"/>
          </a:xfrm>
          <a:custGeom>
            <a:pathLst>
              <a:path w="112" h="18">
                <a:moveTo>
                  <a:pt x="56" y="0"/>
                </a:moveTo>
                <a:lnTo>
                  <a:pt x="56" y="0"/>
                </a:lnTo>
                <a:cubicBezTo>
                  <a:pt x="87" y="0"/>
                  <a:pt x="112" y="4"/>
                  <a:pt x="112" y="9"/>
                </a:cubicBezTo>
                <a:lnTo>
                  <a:pt x="112" y="9"/>
                </a:lnTo>
                <a:cubicBezTo>
                  <a:pt x="112" y="14"/>
                  <a:pt x="87" y="18"/>
                  <a:pt x="56" y="18"/>
                </a:cubicBezTo>
                <a:lnTo>
                  <a:pt x="56" y="18"/>
                </a:lnTo>
                <a:cubicBezTo>
                  <a:pt x="25" y="18"/>
                  <a:pt x="0" y="14"/>
                  <a:pt x="0" y="9"/>
                </a:cubicBezTo>
                <a:lnTo>
                  <a:pt x="0" y="9"/>
                </a:lnTo>
                <a:cubicBezTo>
                  <a:pt x="0" y="4"/>
                  <a:pt x="25" y="0"/>
                  <a:pt x="56" y="0"/>
                </a:cubicBezTo>
                <a:close/>
              </a:path>
            </a:pathLst>
          </a:custGeom>
          <a:solidFill>
            <a:srgbClr val="EC4899">
              <a:alpha val="60000"/>
            </a:srgbClr>
          </a:solidFill>
          <a:ln/>
        </p:spPr>
        <p:txBody>
          <a:bodyPr/>
          <a:p/>
        </p:txBody>
      </p:sp>
      <p:sp>
        <p:nvSpPr>
          <p:cNvPr id="56" name=""/>
          <p:cNvSpPr/>
          <p:nvPr/>
        </p:nvSpPr>
        <p:spPr>
          <a:xfrm rot="0" flipH="0" flipV="0">
            <a:off x="9896475" y="1743075"/>
            <a:ext cx="304800" cy="476250"/>
          </a:xfrm>
          <a:custGeom>
            <a:pathLst>
              <a:path w="32" h="50">
                <a:moveTo>
                  <a:pt x="0" y="0"/>
                </a:moveTo>
                <a:lnTo>
                  <a:pt x="16" y="0"/>
                </a:lnTo>
                <a:cubicBezTo>
                  <a:pt x="25" y="0"/>
                  <a:pt x="32" y="7"/>
                  <a:pt x="32" y="16"/>
                </a:cubicBezTo>
                <a:lnTo>
                  <a:pt x="32" y="34"/>
                </a:lnTo>
                <a:cubicBezTo>
                  <a:pt x="32" y="43"/>
                  <a:pt x="25" y="50"/>
                  <a:pt x="16" y="50"/>
                </a:cubicBezTo>
                <a:lnTo>
                  <a:pt x="0" y="50"/>
                </a:lnTo>
                <a:lnTo>
                  <a:pt x="0" y="50"/>
                </a:lnTo>
                <a:lnTo>
                  <a:pt x="0" y="0"/>
                </a:lnTo>
                <a:lnTo>
                  <a:pt x="0" y="0"/>
                </a:lnTo>
                <a:close/>
              </a:path>
            </a:pathLst>
          </a:custGeom>
          <a:ln w="76200">
            <a:solidFill>
              <a:srgbClr val="F97316">
                <a:alpha val="85000"/>
              </a:srgbClr>
            </a:solidFill>
            <a:prstDash val="solid"/>
          </a:ln>
        </p:spPr>
        <p:txBody>
          <a:bodyPr/>
          <a:p/>
        </p:txBody>
      </p:sp>
      <p:sp>
        <p:nvSpPr>
          <p:cNvPr id="57" name=""/>
          <p:cNvSpPr/>
          <p:nvPr/>
        </p:nvSpPr>
        <p:spPr>
          <a:xfrm rot="0" flipH="0" flipV="0">
            <a:off x="9001125" y="1533525"/>
            <a:ext cx="838200" cy="57150"/>
          </a:xfrm>
          <a:prstGeom prst="roundRect">
            <a:avLst>
              <a:gd name="adj" fmla="val 50000"/>
            </a:avLst>
          </a:prstGeom>
          <a:solidFill>
            <a:srgbClr val="1A1A1A">
              <a:alpha val="40000"/>
            </a:srgbClr>
          </a:solidFill>
          <a:ln/>
        </p:spPr>
        <p:txBody>
          <a:bodyPr/>
          <a:p/>
        </p:txBody>
      </p:sp>
      <p:sp>
        <p:nvSpPr>
          <p:cNvPr id="58" name="" descr="{&quot;isTemplate&quot;:true,&quot;type&quot;:&quot;text&quot;}"/>
          <p:cNvSpPr txBox="1"/>
          <p:nvPr/>
        </p:nvSpPr>
        <p:spPr>
          <a:xfrm rot="0" flipH="0" flipV="0">
            <a:off x="9191625" y="1171575"/>
            <a:ext cx="171450" cy="342900"/>
          </a:xfrm>
          <a:prstGeom prst="rect"/>
        </p:spPr>
        <p:txBody>
          <a:bodyPr wrap="none" lIns="0" tIns="0" rIns="0" bIns="0"/>
          <a:p>
            <a:pPr>
              <a:lnSpc>
                <a:spcPct val="100000"/>
              </a:lnSpc>
            </a:pPr>
            <a:r>
              <a:rPr lang="en-US" sz="2250" b="1">
                <a:solidFill>
                  <a:srgbClr val="F97316">
                    <a:alpha val="50000"/>
                  </a:srgbClr>
                </a:solidFill>
                <a:latin typeface="Helvetica Neue"/>
                <a:ea typeface="Helvetica Neue"/>
              </a:rPr>
              <a:t>~</a:t>
            </a:r>
            <a:endParaRPr/>
          </a:p>
        </p:txBody>
      </p:sp>
      <p:sp>
        <p:nvSpPr>
          <p:cNvPr id="59" name="" descr="{&quot;isTemplate&quot;:true,&quot;type&quot;:&quot;text&quot;}"/>
          <p:cNvSpPr txBox="1"/>
          <p:nvPr/>
        </p:nvSpPr>
        <p:spPr>
          <a:xfrm rot="0" flipH="0" flipV="0">
            <a:off x="9477375" y="1190625"/>
            <a:ext cx="142875" cy="276225"/>
          </a:xfrm>
          <a:prstGeom prst="rect"/>
        </p:spPr>
        <p:txBody>
          <a:bodyPr wrap="none" lIns="0" tIns="0" rIns="0" bIns="0"/>
          <a:p>
            <a:pPr>
              <a:lnSpc>
                <a:spcPct val="100000"/>
              </a:lnSpc>
            </a:pPr>
            <a:r>
              <a:rPr lang="en-US" sz="1800" b="1">
                <a:solidFill>
                  <a:srgbClr val="EC4899">
                    <a:alpha val="50000"/>
                  </a:srgbClr>
                </a:solidFill>
                <a:latin typeface="Helvetica Neue"/>
                <a:ea typeface="Helvetica Neue"/>
              </a:rPr>
              <a:t>~</a:t>
            </a:r>
            <a:endParaRPr/>
          </a:p>
        </p:txBody>
      </p:sp>
      <p:sp>
        <p:nvSpPr>
          <p:cNvPr id="60" name=""/>
          <p:cNvSpPr/>
          <p:nvPr/>
        </p:nvSpPr>
        <p:spPr>
          <a:xfrm rot="0" flipH="0" flipV="0">
            <a:off x="0" y="6324600"/>
            <a:ext cx="12192000" cy="533400"/>
          </a:xfrm>
          <a:custGeom>
            <a:pathLst>
              <a:path w="1280" h="56">
                <a:moveTo>
                  <a:pt x="0" y="0"/>
                </a:moveTo>
                <a:lnTo>
                  <a:pt x="1280" y="0"/>
                </a:lnTo>
                <a:lnTo>
                  <a:pt x="1280" y="1"/>
                </a:lnTo>
                <a:lnTo>
                  <a:pt x="0" y="1"/>
                </a:lnTo>
                <a:close/>
              </a:path>
            </a:pathLst>
          </a:custGeom>
          <a:solidFill>
            <a:srgbClr val="1A1A1A">
              <a:alpha val="6000"/>
            </a:srgbClr>
          </a:solidFill>
          <a:ln/>
        </p:spPr>
        <p:txBody>
          <a:bodyPr/>
          <a:p/>
        </p:txBody>
      </p:sp>
      <p:sp>
        <p:nvSpPr>
          <p:cNvPr id="61" name="" descr="{&quot;isTemplate&quot;:true,&quot;type&quot;:&quot;text&quot;}"/>
          <p:cNvSpPr txBox="1"/>
          <p:nvPr/>
        </p:nvSpPr>
        <p:spPr>
          <a:xfrm rot="0" flipH="0" flipV="0">
            <a:off x="571500" y="6524625"/>
            <a:ext cx="1485900" cy="152400"/>
          </a:xfrm>
          <a:prstGeom prst="rect"/>
        </p:spPr>
        <p:txBody>
          <a:bodyPr wrap="none" lIns="0" tIns="0" rIns="0" bIns="0"/>
          <a:p>
            <a:pPr>
              <a:lnSpc>
                <a:spcPct val="100000"/>
              </a:lnSpc>
            </a:pPr>
            <a:r>
              <a:rPr lang="zh-CN" sz="975">
                <a:solidFill>
                  <a:srgbClr val="1A1A1A">
                    <a:alpha val="45000"/>
                  </a:srgbClr>
                </a:solidFill>
                <a:latin typeface="PingFang SC"/>
                <a:ea typeface="PingFang SC"/>
              </a:rPr>
              <a:t>四级英语翻译常用句式学习</a:t>
            </a:r>
            <a:endParaRPr/>
          </a:p>
        </p:txBody>
      </p:sp>
      <p:sp>
        <p:nvSpPr>
          <p:cNvPr id="62" name="" descr="{&quot;isTemplate&quot;:true,&quot;type&quot;:&quot;text&quot;}"/>
          <p:cNvSpPr txBox="1"/>
          <p:nvPr/>
        </p:nvSpPr>
        <p:spPr>
          <a:xfrm rot="0" flipH="0" flipV="0">
            <a:off x="11239500" y="6524625"/>
            <a:ext cx="381000" cy="152400"/>
          </a:xfrm>
          <a:prstGeom prst="rect"/>
        </p:spPr>
        <p:txBody>
          <a:bodyPr wrap="none" lIns="0" tIns="0" rIns="0" bIns="0"/>
          <a:p>
            <a:pPr>
              <a:lnSpc>
                <a:spcPct val="100000"/>
              </a:lnSpc>
            </a:pPr>
            <a:r>
              <a:rPr lang="en-US" sz="975">
                <a:solidFill>
                  <a:srgbClr val="1A1A1A">
                    <a:alpha val="45000"/>
                  </a:srgbClr>
                </a:solidFill>
                <a:latin typeface="Helvetica Neue"/>
                <a:ea typeface="Helvetica Neue"/>
              </a:rPr>
              <a:t>10 / 17</a:t>
            </a:r>
            <a:endParaRPr/>
          </a:p>
        </p:txBody>
      </p:sp>
    </p:spTree>
  </p:cSld>
</p:sld>
</file>

<file path=ppt/slides/slide11.xml><?xml version="1.0" encoding="utf-8"?>
<p:sld xmlns:p="http://schemas.openxmlformats.org/presentationml/2006/main" xmlns:a="http://schemas.openxmlformats.org/drawingml/2006/main">
  <p:cSld>
    <p:spTree>
      <p:nvGrpSpPr>
        <p:cNvPr id="63" name="" descr="&lt;Slide&gt;&#13;&#10;    &lt;Box style={{&#13;&#10;        width: '1280px', height: '720px',&#13;&#10;        background: '#FAF7F2',&#13;&#10;        padding: '24px 60px',&#13;&#10;        position: 'relative',&#13;&#10;    }}&gt;&#13;&#10;        {/* A 标题块 */}&#13;&#10;        &lt;Box style={{&#13;&#10;            display: 'flex', flexDirection: 'row', alignItems: 'center', gap: 14,&#13;&#10;            marginBottom: 6,&#13;&#10;        }}&gt;&#13;&#10;            &lt;Box style={{ width: 6, height: 32, background: '#F97316', borderRadius: 3 }} /&gt;&#13;&#10;            &lt;Text style={{&#13;&#10;                fontFamily: 'PingFang SC, Microsoft YaHei, sans-serif',&#13;&#10;                fontSize: 32, color: '#1A1A1A', fontWeight: 'bold',&#13;&#10;            }}&gt;&#13;&#10;                健康饮食与日常&#13;&#10;            &lt;/Text&gt;&#13;&#10;            &lt;Text style={{&#13;&#10;                fontFamily: 'Helvetica Neue, Arial, sans-serif',&#13;&#10;                fontSize: 14, color: '#F97316', fontWeight: 600,&#13;&#10;                letterSpacing: 2, marginLeft: 8,&#13;&#10;            }}&gt;&#13;&#10;                HEALTH &amp; DIET&#13;&#10;            &lt;/Text&gt;&#13;&#10;        &lt;/Box&gt;&#13;&#10;        &lt;Text style={{&#13;&#10;            fontFamily: 'PingFang SC, Microsoft YaHei, sans-serif',&#13;&#10;            fontSize: 16, color: 'rgba(26,26,26,0.55)', marginBottom: 18,&#13;&#10;        }}&gt;&#13;&#10;            「适量」「全年」「促进消化」—— 饮食与健康类话题的 5 个万能表达&#13;&#10;        &lt;/Text&gt;&#13;&#10;&#13;&#10;        {/* B 主区：上下分栏 */}&#13;&#10;        &lt;Box style={{&#13;&#10;            display: 'flex', flexDirection: 'column', gap: 20, marginTop: 4,&#13;&#10;        }}&gt;&#13;&#10;            {/* 上半：饮品主题 */}&#13;&#10;            &lt;Box style={{&#13;&#10;                padding: 24,&#13;&#10;                background: '#FFFFFF',&#13;&#10;                borderRadius: 16,&#13;&#10;                border: '1px solid rgba(26,26,26,0.08)',&#13;&#10;                boxShadow: '0 4px 16px rgba(0,0,0,0.03)',&#13;&#10;            }}&gt;&#13;&#10;                &lt;Box style={{&#13;&#10;                    display: 'flex', flexDirection: 'row', alignItems: 'center', gap: 10,&#13;&#10;                    marginBottom: 16,&#13;&#10;                }}&gt;&#13;&#10;                    &lt;Box style={{&#13;&#10;                        padding: '4px 12px', background: '#F97316', borderRadius: 4,&#13;&#10;                    }}&gt;&#13;&#10;                        &lt;Text style={{&#13;&#10;                            fontFamily: 'PingFang SC, Microsoft YaHei, sans-serif',&#13;&#10;                            fontSize: 13, color: '#FFFFFF', fontWeight: 'bold', letterSpacing: 1,&#13;&#10;                        }}&gt;&#13;&#10;                            饮品&#13;&#10;                        &lt;/Text&gt;&#13;&#10;                    &lt;/Box&gt;&#13;&#10;                    &lt;Text style={{&#13;&#10;                        fontFamily: 'PingFang SC, Microsoft YaHei, sans-serif',&#13;&#10;                        fontSize: 16, color: 'rgba(26,26,26,0.65)', fontWeight: 500,&#13;&#10;                    }}&gt;&#13;&#10;                        Drinks · 茶 / 咖啡 / 汤&#13;&#10;                    &lt;/Text&gt;&#13;&#10;                &lt;/Box&gt;&#13;&#10;                &lt;Box style={{&#13;&#10;                    display: 'flex', flexDirection: 'row', gap: 16,&#13;&#10;                }}&gt;&#13;&#10;                    {[&#13;&#10;                        { en: 'all year round', zh: '全年', tip: '放在动词后即可' },&#13;&#10;                        { en: 'brew tea', zh: '泡茶', tip: '动作描写，必记动词' },&#13;&#10;                        { en: 'drink ... in moderation', zh: '适量喝', tip: 'in moderation = 适度' },&#13;&#10;                    ].map((s, i) =&gt; (&#13;&#10;                        &lt;Box key={i} style={{&#13;&#10;                            flex: 1, padding: 18,&#13;&#10;                            background: 'rgba(249,115,22,0.06)',&#13;&#10;                            borderLeft: '4px solid #F97316',&#13;&#10;                            borderRadius: 8,&#13;&#10;                            display: 'flex', flexDirection: 'column', gap: 6,&#13;&#10;                        }}&gt;&#13;&#10;                            &lt;Text style={{&#13;&#10;                                fontFamily: 'Helvetica Neue, Arial, sans-serif',&#13;&#10;                                fontSize: 12, color: 'rgba(26,26,26,0.4)', fontWeight: 'bold',&#13;&#10;                            }}&gt;&#13;&#10;                                0{i+1}&#13;&#10;                            &lt;/Text&gt;&#13;&#10;                            &lt;Text style={{&#13;&#10;                                fontFamily: 'Helvetica Neue, Arial, sans-serif',&#13;&#10;                                fontSize: 20, color: '#1A1A1A', fontWeight: 'bold', lineHeight: 1.3,&#13;&#10;                            }}&gt;&#13;&#10;                                {s.en}&#13;&#10;                            &lt;/Text&gt;&#13;&#10;                            &lt;Text style={{&#13;&#10;                                fontFamily: 'PingFang SC, Microsoft YaHei, sans-serif',&#13;&#10;                                fontSize: 15, color: 'rgba(26,26,26,0.7)', lineHeight: 1.4,&#13;&#10;                            }}&gt;&#13;&#10;                                {s.zh}&#13;&#10;                            &lt;/Text&gt;&#13;&#10;                            &lt;Text style={{&#13;&#10;                                fontFamily: 'PingFang SC, Microsoft YaHei, sans-serif',&#13;&#10;                                fontSize: 12, color: 'rgba(26,26,26,0.45)', lineHeight: 1.4, marginTop: 2,&#13;&#10;                            }}&gt;&#13;&#10;                                · {s.tip}&#13;&#10;                            &lt;/Text&gt;&#13;&#10;                        &lt;/Box&gt;&#13;&#10;                    ))}&#13;&#10;                &lt;/Box&gt;&#13;&#10;            &lt;/Box&gt;&#13;&#10;&#13;&#10;            {/* 下半：饮食/养生 + 装饰 */}&#13;&#10;            &lt;Box style={{&#13;&#10;                display: 'flex', flexDirection: 'row', gap: 20,&#13;&#10;            }}&gt;&#13;&#10;                &lt;Box style={{&#13;&#10;                    flex: 1, padding: 24,&#13;&#10;                    background: '#FFFFFF',&#13;&#10;                    borderRadius: 16,&#13;&#10;                    border: '1px solid rgba(26,26,26,0.08)',&#13;&#10;                    boxShadow: '0 4px 16px rgba(0,0,0,0.03)',&#13;&#10;                    display: 'flex', flexDirection: 'column', gap: 16,&#13;&#10;                }}&gt;&#13;&#10;                    &lt;Box style={{&#13;&#10;                        display: 'flex', flexDirection: 'row', alignItems: 'center', gap: 10,&#13;&#10;                    }}&gt;&#13;&#10;                        &lt;Box style={{&#13;&#10;                            padding: '4px 12px', background: '#EC4899', borderRadius: 4,&#13;&#10;                        }}&gt;&#13;&#10;                            &lt;Text style={{&#13;&#10;                                fontFamily: 'PingFang SC, Microsoft YaHei, sans-serif',&#13;&#10;                                fontSize: 13, color: '#FFFFFF', fontWeight: 'bold', letterSpacing: 1,&#13;&#10;                            }}&gt;&#13;&#10;                                饮食&#13;&#10;                            &lt;/Text&gt;&#13;&#10;                        &lt;/Box&gt;&#13;&#10;                        &lt;Text style={{&#13;&#10;                            fontFamily: 'PingFang SC, Microsoft YaHei, sans-serif',&#13;&#10;                            fontSize: 16, color: 'rgba(26,26,26,0.65)', fontWeight: 500,&#13;&#10;                        }}&gt;&#13;&#10;                            Diet &amp; Wellness · 食物 / 习惯&#13;&#10;                        &lt;/Text&gt;&#13;&#10;                    &lt;/Box&gt;&#13;&#10;                    {[&#13;&#10;                        { en: 'promote digestion', zh: '促进消化', tip: '动宾短语，置于句子中段即可' },&#13;&#10;                        { en: 'live mainly on + 食物', zh: '以 …… 为主食', tip: 'rice / noodles / fish 等可填' },&#13;&#10;                    ].map((s, i) =&gt; (&#13;&#10;                        &lt;Box key={i} style={{&#13;&#10;                            padding: 14,&#13;&#10;                            background: 'rgba(236,72,153,0.06)',&#13;&#10;                            borderLeft: '4px solid #EC4899',&#13;&#10;                            borderRadius: 8,&#13;&#10;                            display: 'flex', flexDirection: 'row', alignItems: 'center', gap: 16,&#13;&#10;                        }}&gt;&#13;&#10;                            &lt;Text style={{&#13;&#10;                                fontFamily: 'Helvetica Neue, Arial, sans-serif',&#13;&#10;                                fontSize: 12, color: 'rgba(26,26,26,0.4)', fontWeight: 'bold',&#13;&#10;                                minWidth: 20,&#13;&#10;                            }}&gt;&#13;&#10;                                0{i+4}&#13;&#10;                            &lt;/Text&gt;&#13;&#10;                            &lt;Box style={{ flex: 1, display: 'flex', flexDirection: 'row', alignItems: 'baseline', gap: 12 }}&gt;&#13;&#10;                                &lt;Text style={{&#13;&#10;                                    fontFamily: 'Helvetica Neue, Arial, sans-serif',&#13;&#10;                                    fontSize: 17, color: '#1A1A1A', fontWeight: 'bold',&#13;&#10;                                }}&gt;&#13;&#10;                                    {s.en}&#13;&#10;                                &lt;/Text&gt;&#13;&#10;                                &lt;Text style={{&#13;&#10;                                    fontFamily: 'PingFang SC, Microsoft YaHei, sans-serif',&#13;&#10;                                    fontSize: 14, color: 'rgba(26,26,26,0.7)',&#13;&#10;                                }}&gt;&#13;&#10;                                    {s.zh}&#13;&#10;                                &lt;/Text&gt;&#13;&#10;                                &lt;Text style={{&#13;&#10;                                    fontFamily: 'PingFang SC, Microsoft YaHei, sans-serif',&#13;&#10;                                    fontSize: 12, color: 'rgba(26,26,26,0.45)',&#13;&#10;                                }}&gt;&#13;&#10;                                    · {s.tip}&#13;&#10;                                &lt;/Text&gt;&#13;&#10;                            &lt;/Box&gt;&#13;&#10;                        &lt;/Box&gt;&#13;&#10;                    ))}&#13;&#10;                &lt;/Box&gt;&#13;&#10;&#13;&#10;                {/* 右侧装饰 / 速记 */}&#13;&#10;                &lt;Box style={{&#13;&#10;                    width: 320, padding: 20,&#13;&#10;                    background: 'linear-gradient(135deg, rgba(249,115,22,0.10) 0%, rgba(236,72,153,0.10) 100%)',&#13;&#10;                    borderRadius: 16,&#13;&#10;                    display: 'flex', flexDirection: 'column', justifyContent: 'center', gap: 12,&#13;&#10;                }}&gt;&#13;&#10;                    &lt;Text style={{&#13;&#10;                        fontFamily: 'PingFang SC, Microsoft YaHei, sans-serif',&#13;&#10;                        fontSize: 14, color: '#F97316', fontWeight: 'bold', letterSpacing: 1,&#13;&#10;                    }}&gt;&#13;&#10;                        完整例句&#13;&#10;                    &lt;/Text&gt;&#13;&#10;                    &lt;Text style={{&#13;&#10;                        fontFamily: 'Helvetica Neue, Arial, sans-serif',&#13;&#10;                        fontSize: 15, color: '#1A1A1A', lineHeight: 1.6, fontStyle: 'italic',&#13;&#10;                    }}&gt;&#13;&#10;                        Chinese people drink tea all year round, which is believed to promote digestion.&#13;&#10;                    &lt;/Text&gt;&#13;&#10;                    &lt;Box style={{&#13;&#10;                        width: 40, height: 3, background: '#F97316', borderRadius: 2, marginTop: 4,&#13;&#10;                    }} /&gt;&#13;&#10;                    &lt;Text style={{&#13;&#10;                        fontFamily: 'PingFang SC, Microsoft YaHei, sans-serif',&#13;&#10;                        fontSize: 12, color: 'rgba(26,26,26,0.55)', lineHeight: 1.5,&#13;&#10;                    }}&gt;&#13;&#10;                        一个例句同时套用：all year round + drink ... in moderation + promote digestion&#13;&#10;                    &lt;/Text&gt;&#13;&#10;                &lt;/Box&gt;&#13;&#10;            &lt;/Box&gt;&#13;&#10;        &lt;/Box&gt;&#13;&#10;&#13;&#10;        {/* C 页脚 */}&#13;&#10;        &lt;Box style={{&#13;&#10;            position: 'absolute', bottom: 0, left: 0, right: 0,&#13;&#10;            height: 56, padding: '0 60px',&#13;&#10;            display: 'flex', flexDirection: 'row', alignItems: 'center', justifyContent: 'space-between',&#13;&#10;            borderTop: '1px solid rgba(26,26,26,0.06)',&#13;&#10;        }}&gt;&#13;&#10;            &lt;Text style={{&#13;&#10;                fontFamily: 'PingFang SC, Microsoft YaHei, sans-serif',&#13;&#10;                fontSize: 13, color: 'rgba(26,26,26,0.45)',&#13;&#10;            }}&gt;&#13;&#10;                四级英语翻译常用句式学习&#13;&#10;            &lt;/Text&gt;&#13;&#10;            &lt;Text style={{&#13;&#10;                fontFamily: 'Helvetica Neue, Arial, sans-serif',&#13;&#10;                fontSize: 13, color: 'rgba(26,26,26,0.45)', fontWeight: 500,&#13;&#10;            }}&gt;&#13;&#10;                11 / 17&#13;&#10;            &lt;/Text&gt;&#13;&#10;        &lt;/Box&gt;&#13;&#10;    &lt;/Box&gt;&#13;&#10;&lt;/Slide&gt;"/>
        <p:cNvGrpSpPr/>
        <p:nvPr/>
      </p:nvGrpSpPr>
      <p:grpSpPr>
        <a:xfrm>
          <a:off x="0" y="0"/>
          <a:ext cx="0" cy="0"/>
          <a:chOff x="0" y="0"/>
          <a:chExt cx="0" cy="0"/>
        </a:xfrm>
      </p:grpSpPr>
      <p:sp>
        <p:nvSpPr>
          <p:cNvPr id="64" name=""/>
          <p:cNvSpPr/>
          <p:nvPr/>
        </p:nvSpPr>
        <p:spPr>
          <a:xfrm rot="0" flipH="0" flipV="0">
            <a:off x="0" y="0"/>
            <a:ext cx="12192000" cy="6858000"/>
          </a:xfrm>
          <a:prstGeom prst="rect">
            <a:avLst/>
          </a:prstGeom>
          <a:solidFill>
            <a:srgbClr val="FAF7F2"/>
          </a:solidFill>
          <a:ln/>
        </p:spPr>
        <p:txBody>
          <a:bodyPr/>
          <a:p/>
        </p:txBody>
      </p:sp>
      <p:sp>
        <p:nvSpPr>
          <p:cNvPr id="65" name=""/>
          <p:cNvSpPr/>
          <p:nvPr/>
        </p:nvSpPr>
        <p:spPr>
          <a:xfrm rot="0" flipH="0" flipV="0">
            <a:off x="571500" y="266700"/>
            <a:ext cx="57150" cy="304800"/>
          </a:xfrm>
          <a:prstGeom prst="roundRect">
            <a:avLst>
              <a:gd name="adj" fmla="val 50000"/>
            </a:avLst>
          </a:prstGeom>
          <a:solidFill>
            <a:srgbClr val="F97316"/>
          </a:solidFill>
          <a:ln/>
        </p:spPr>
        <p:txBody>
          <a:bodyPr/>
          <a:p/>
        </p:txBody>
      </p:sp>
      <p:sp>
        <p:nvSpPr>
          <p:cNvPr id="66" name="" descr="{&quot;isTemplate&quot;:true,&quot;type&quot;:&quot;text&quot;}"/>
          <p:cNvSpPr txBox="1"/>
          <p:nvPr/>
        </p:nvSpPr>
        <p:spPr>
          <a:xfrm rot="0" flipH="0" flipV="0">
            <a:off x="762000" y="228600"/>
            <a:ext cx="2133600" cy="371475"/>
          </a:xfrm>
          <a:prstGeom prst="rect"/>
        </p:spPr>
        <p:txBody>
          <a:bodyPr wrap="none" lIns="0" tIns="0" rIns="0" bIns="0"/>
          <a:p>
            <a:pPr>
              <a:lnSpc>
                <a:spcPct val="100000"/>
              </a:lnSpc>
            </a:pPr>
            <a:r>
              <a:rPr lang="zh-CN" sz="2400" b="1">
                <a:solidFill>
                  <a:srgbClr val="1A1A1A"/>
                </a:solidFill>
                <a:latin typeface="PingFang SC"/>
                <a:ea typeface="PingFang SC"/>
              </a:rPr>
              <a:t>健康饮食与日常</a:t>
            </a:r>
            <a:endParaRPr/>
          </a:p>
        </p:txBody>
      </p:sp>
      <p:sp>
        <p:nvSpPr>
          <p:cNvPr id="67" name="" descr="{&quot;isTemplate&quot;:true,&quot;type&quot;:&quot;text&quot;}"/>
          <p:cNvSpPr txBox="1"/>
          <p:nvPr/>
        </p:nvSpPr>
        <p:spPr>
          <a:xfrm rot="0" flipH="0" flipV="0">
            <a:off x="3105150" y="333375"/>
            <a:ext cx="1266825" cy="161925"/>
          </a:xfrm>
          <a:prstGeom prst="rect"/>
        </p:spPr>
        <p:txBody>
          <a:bodyPr wrap="none" lIns="0" tIns="0" rIns="0" bIns="0"/>
          <a:p>
            <a:pPr>
              <a:lnSpc>
                <a:spcPct val="100000"/>
              </a:lnSpc>
            </a:pPr>
            <a:r>
              <a:rPr lang="en-US" sz="1050" b="1" spc="150">
                <a:solidFill>
                  <a:srgbClr val="F97316"/>
                </a:solidFill>
                <a:latin typeface="Helvetica Neue"/>
                <a:ea typeface="Helvetica Neue"/>
              </a:rPr>
              <a:t>HEALTH &amp; DIET</a:t>
            </a:r>
            <a:endParaRPr/>
          </a:p>
        </p:txBody>
      </p:sp>
      <p:sp>
        <p:nvSpPr>
          <p:cNvPr id="68" name="" descr="{&quot;isTemplate&quot;:true,&quot;type&quot;:&quot;text&quot;}"/>
          <p:cNvSpPr txBox="1"/>
          <p:nvPr/>
        </p:nvSpPr>
        <p:spPr>
          <a:xfrm rot="0" flipH="0" flipV="0">
            <a:off x="571500" y="657225"/>
            <a:ext cx="11049000" cy="190500"/>
          </a:xfrm>
          <a:prstGeom prst="rect"/>
        </p:spPr>
        <p:txBody>
          <a:bodyPr wrap="none" lIns="0" tIns="0" rIns="0" bIns="0"/>
          <a:p>
            <a:pPr>
              <a:lnSpc>
                <a:spcPct val="100000"/>
              </a:lnSpc>
            </a:pPr>
            <a:r>
              <a:rPr lang="zh-CN" sz="1200">
                <a:solidFill>
                  <a:srgbClr val="1A1A1A">
                    <a:alpha val="55000"/>
                  </a:srgbClr>
                </a:solidFill>
                <a:latin typeface="PingFang SC"/>
                <a:ea typeface="PingFang SC"/>
              </a:rPr>
              <a:t>「适量」「全年」「促进消化」——</a:t>
            </a:r>
            <a:r>
              <a:rPr lang="en-US" sz="1200">
                <a:solidFill>
                  <a:srgbClr val="1A1A1A">
                    <a:alpha val="55000"/>
                  </a:srgbClr>
                </a:solidFill>
                <a:latin typeface="PingFang SC"/>
                <a:ea typeface="PingFang SC"/>
              </a:rPr>
              <a:t> </a:t>
            </a:r>
            <a:r>
              <a:rPr lang="zh-CN" sz="1200">
                <a:solidFill>
                  <a:srgbClr val="1A1A1A">
                    <a:alpha val="55000"/>
                  </a:srgbClr>
                </a:solidFill>
                <a:latin typeface="PingFang SC"/>
                <a:ea typeface="PingFang SC"/>
              </a:rPr>
              <a:t>饮食与健康类话题的</a:t>
            </a:r>
            <a:r>
              <a:rPr lang="en-US" sz="1200">
                <a:solidFill>
                  <a:srgbClr val="1A1A1A">
                    <a:alpha val="55000"/>
                  </a:srgbClr>
                </a:solidFill>
                <a:latin typeface="PingFang SC"/>
                <a:ea typeface="PingFang SC"/>
              </a:rPr>
              <a:t> 5 </a:t>
            </a:r>
            <a:r>
              <a:rPr lang="zh-CN" sz="1200">
                <a:solidFill>
                  <a:srgbClr val="1A1A1A">
                    <a:alpha val="55000"/>
                  </a:srgbClr>
                </a:solidFill>
                <a:latin typeface="PingFang SC"/>
                <a:ea typeface="PingFang SC"/>
              </a:rPr>
              <a:t>个万能表达</a:t>
            </a:r>
            <a:endParaRPr/>
          </a:p>
        </p:txBody>
      </p:sp>
      <p:sp>
        <p:nvSpPr>
          <p:cNvPr id="69" name=""/>
          <p:cNvSpPr/>
          <p:nvPr/>
        </p:nvSpPr>
        <p:spPr>
          <a:xfrm rot="0" flipH="0" flipV="0">
            <a:off x="571500" y="1057275"/>
            <a:ext cx="11049000" cy="2266950"/>
          </a:xfrm>
          <a:prstGeom prst="roundRect">
            <a:avLst>
              <a:gd name="adj" fmla="val 6723"/>
            </a:avLst>
          </a:prstGeom>
          <a:solidFill>
            <a:srgbClr val="FFFFFF"/>
          </a:solidFill>
          <a:ln w="12700">
            <a:solidFill>
              <a:srgbClr val="1A1A1A">
                <a:alpha val="8000"/>
              </a:srgbClr>
            </a:solidFill>
            <a:prstDash val="solid"/>
          </a:ln>
          <a:effectLst>
            <a:outerShdw blurRad="152400" dist="38100" dir="5400000">
              <a:srgbClr val="000000">
                <a:alpha val="3000"/>
              </a:srgbClr>
            </a:outerShdw>
          </a:effectLst>
        </p:spPr>
        <p:txBody>
          <a:bodyPr/>
          <a:p/>
        </p:txBody>
      </p:sp>
      <p:sp>
        <p:nvSpPr>
          <p:cNvPr id="70" name=""/>
          <p:cNvSpPr/>
          <p:nvPr/>
        </p:nvSpPr>
        <p:spPr>
          <a:xfrm rot="0" flipH="0" flipV="0">
            <a:off x="800100" y="1285875"/>
            <a:ext cx="495300" cy="228600"/>
          </a:xfrm>
          <a:prstGeom prst="roundRect">
            <a:avLst>
              <a:gd name="adj" fmla="val 16667"/>
            </a:avLst>
          </a:prstGeom>
          <a:solidFill>
            <a:srgbClr val="F97316"/>
          </a:solidFill>
          <a:ln/>
        </p:spPr>
        <p:txBody>
          <a:bodyPr/>
          <a:p/>
        </p:txBody>
      </p:sp>
      <p:sp>
        <p:nvSpPr>
          <p:cNvPr id="71" name="" descr="{&quot;isTemplate&quot;:true,&quot;type&quot;:&quot;text&quot;}"/>
          <p:cNvSpPr txBox="1"/>
          <p:nvPr/>
        </p:nvSpPr>
        <p:spPr>
          <a:xfrm rot="0" flipH="0" flipV="0">
            <a:off x="914400" y="1323975"/>
            <a:ext cx="266700" cy="152400"/>
          </a:xfrm>
          <a:prstGeom prst="rect"/>
        </p:spPr>
        <p:txBody>
          <a:bodyPr wrap="none" lIns="0" tIns="0" rIns="0" bIns="0"/>
          <a:p>
            <a:pPr>
              <a:lnSpc>
                <a:spcPct val="100000"/>
              </a:lnSpc>
            </a:pPr>
            <a:r>
              <a:rPr lang="zh-CN" sz="975" b="1" spc="75">
                <a:solidFill>
                  <a:srgbClr val="FFFFFF"/>
                </a:solidFill>
                <a:latin typeface="PingFang SC"/>
                <a:ea typeface="PingFang SC"/>
              </a:rPr>
              <a:t>饮品</a:t>
            </a:r>
            <a:endParaRPr/>
          </a:p>
        </p:txBody>
      </p:sp>
      <p:sp>
        <p:nvSpPr>
          <p:cNvPr id="72" name="" descr="{&quot;isTemplate&quot;:true,&quot;type&quot;:&quot;text&quot;}"/>
          <p:cNvSpPr txBox="1"/>
          <p:nvPr/>
        </p:nvSpPr>
        <p:spPr>
          <a:xfrm rot="0" flipH="0" flipV="0">
            <a:off x="1390650" y="1304925"/>
            <a:ext cx="1514475" cy="190500"/>
          </a:xfrm>
          <a:prstGeom prst="rect"/>
        </p:spPr>
        <p:txBody>
          <a:bodyPr wrap="none" lIns="0" tIns="0" rIns="0" bIns="0"/>
          <a:p>
            <a:pPr>
              <a:lnSpc>
                <a:spcPct val="100000"/>
              </a:lnSpc>
            </a:pPr>
            <a:r>
              <a:rPr lang="en-US" sz="1200">
                <a:solidFill>
                  <a:srgbClr val="1A1A1A">
                    <a:alpha val="65000"/>
                  </a:srgbClr>
                </a:solidFill>
                <a:latin typeface="PingFang SC"/>
                <a:ea typeface="PingFang SC"/>
              </a:rPr>
              <a:t>Drinks · </a:t>
            </a:r>
            <a:r>
              <a:rPr lang="zh-CN" sz="1200">
                <a:solidFill>
                  <a:srgbClr val="1A1A1A">
                    <a:alpha val="65000"/>
                  </a:srgbClr>
                </a:solidFill>
                <a:latin typeface="PingFang SC"/>
                <a:ea typeface="PingFang SC"/>
              </a:rPr>
              <a:t>茶</a:t>
            </a:r>
            <a:r>
              <a:rPr lang="en-US" sz="1200">
                <a:solidFill>
                  <a:srgbClr val="1A1A1A">
                    <a:alpha val="65000"/>
                  </a:srgbClr>
                </a:solidFill>
                <a:latin typeface="PingFang SC"/>
                <a:ea typeface="PingFang SC"/>
              </a:rPr>
              <a:t> / </a:t>
            </a:r>
            <a:r>
              <a:rPr lang="zh-CN" sz="1200">
                <a:solidFill>
                  <a:srgbClr val="1A1A1A">
                    <a:alpha val="65000"/>
                  </a:srgbClr>
                </a:solidFill>
                <a:latin typeface="PingFang SC"/>
                <a:ea typeface="PingFang SC"/>
              </a:rPr>
              <a:t>咖啡</a:t>
            </a:r>
            <a:r>
              <a:rPr lang="en-US" sz="1200">
                <a:solidFill>
                  <a:srgbClr val="1A1A1A">
                    <a:alpha val="65000"/>
                  </a:srgbClr>
                </a:solidFill>
                <a:latin typeface="PingFang SC"/>
                <a:ea typeface="PingFang SC"/>
              </a:rPr>
              <a:t> / </a:t>
            </a:r>
            <a:r>
              <a:rPr lang="zh-CN" sz="1200">
                <a:solidFill>
                  <a:srgbClr val="1A1A1A">
                    <a:alpha val="65000"/>
                  </a:srgbClr>
                </a:solidFill>
                <a:latin typeface="PingFang SC"/>
                <a:ea typeface="PingFang SC"/>
              </a:rPr>
              <a:t>汤</a:t>
            </a:r>
            <a:endParaRPr/>
          </a:p>
        </p:txBody>
      </p:sp>
      <p:sp>
        <p:nvSpPr>
          <p:cNvPr id="73" name=""/>
          <p:cNvSpPr/>
          <p:nvPr/>
        </p:nvSpPr>
        <p:spPr>
          <a:xfrm rot="0" flipH="0" flipV="0">
            <a:off x="838200" y="1666875"/>
            <a:ext cx="3429000" cy="1428750"/>
          </a:xfrm>
          <a:prstGeom prst="roundRect">
            <a:avLst>
              <a:gd name="adj" fmla="val 5333"/>
            </a:avLst>
          </a:prstGeom>
          <a:solidFill>
            <a:srgbClr val="F97316">
              <a:alpha val="6000"/>
            </a:srgbClr>
          </a:solidFill>
          <a:ln/>
        </p:spPr>
        <p:txBody>
          <a:bodyPr/>
          <a:p/>
        </p:txBody>
      </p:sp>
      <p:sp>
        <p:nvSpPr>
          <p:cNvPr id="74" name=""/>
          <p:cNvSpPr/>
          <p:nvPr/>
        </p:nvSpPr>
        <p:spPr>
          <a:xfrm rot="0" flipH="0" flipV="0">
            <a:off x="838200" y="1666875"/>
            <a:ext cx="3429000" cy="1428750"/>
          </a:xfrm>
          <a:custGeom>
            <a:pathLst>
              <a:path w="360" h="150">
                <a:moveTo>
                  <a:pt x="8" y="0"/>
                </a:moveTo>
                <a:cubicBezTo>
                  <a:pt x="6" y="0"/>
                  <a:pt x="4" y="2"/>
                  <a:pt x="4" y="4"/>
                </a:cubicBezTo>
                <a:lnTo>
                  <a:pt x="4" y="146"/>
                </a:lnTo>
                <a:cubicBezTo>
                  <a:pt x="4" y="148"/>
                  <a:pt x="5" y="150"/>
                  <a:pt x="7" y="150"/>
                </a:cubicBezTo>
                <a:cubicBezTo>
                  <a:pt x="3" y="150"/>
                  <a:pt x="0" y="146"/>
                  <a:pt x="0" y="142"/>
                </a:cubicBezTo>
                <a:lnTo>
                  <a:pt x="0" y="8"/>
                </a:lnTo>
                <a:cubicBezTo>
                  <a:pt x="0" y="4"/>
                  <a:pt x="3" y="0"/>
                  <a:pt x="8" y="0"/>
                </a:cubicBezTo>
                <a:close/>
              </a:path>
            </a:pathLst>
          </a:custGeom>
          <a:solidFill>
            <a:srgbClr val="F97316"/>
          </a:solidFill>
          <a:ln/>
        </p:spPr>
        <p:txBody>
          <a:bodyPr/>
          <a:p/>
        </p:txBody>
      </p:sp>
      <p:sp>
        <p:nvSpPr>
          <p:cNvPr id="75" name="" descr="{&quot;isTemplate&quot;:true,&quot;type&quot;:&quot;text&quot;}"/>
          <p:cNvSpPr txBox="1"/>
          <p:nvPr/>
        </p:nvSpPr>
        <p:spPr>
          <a:xfrm rot="0" flipH="0" flipV="0">
            <a:off x="1009650" y="1838325"/>
            <a:ext cx="30480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1</a:t>
            </a:r>
            <a:endParaRPr/>
          </a:p>
        </p:txBody>
      </p:sp>
      <p:sp>
        <p:nvSpPr>
          <p:cNvPr id="76" name="" descr="{&quot;isTemplate&quot;:true,&quot;type&quot;:&quot;text&quot;}"/>
          <p:cNvSpPr txBox="1"/>
          <p:nvPr/>
        </p:nvSpPr>
        <p:spPr>
          <a:xfrm rot="0" flipH="0" flipV="0">
            <a:off x="1009650" y="2038350"/>
            <a:ext cx="3048000" cy="304800"/>
          </a:xfrm>
          <a:prstGeom prst="rect"/>
        </p:spPr>
        <p:txBody>
          <a:bodyPr wrap="none" lIns="0" tIns="0" rIns="0" bIns="0"/>
          <a:p>
            <a:pPr>
              <a:lnSpc>
                <a:spcPct val="130000"/>
              </a:lnSpc>
            </a:pPr>
            <a:r>
              <a:rPr lang="en-US" sz="1500" b="1">
                <a:solidFill>
                  <a:srgbClr val="1A1A1A"/>
                </a:solidFill>
                <a:latin typeface="Helvetica Neue"/>
                <a:ea typeface="Helvetica Neue"/>
              </a:rPr>
              <a:t>all year round</a:t>
            </a:r>
            <a:endParaRPr/>
          </a:p>
        </p:txBody>
      </p:sp>
      <p:sp>
        <p:nvSpPr>
          <p:cNvPr id="77" name="" descr="{&quot;isTemplate&quot;:true,&quot;type&quot;:&quot;text&quot;}"/>
          <p:cNvSpPr txBox="1"/>
          <p:nvPr/>
        </p:nvSpPr>
        <p:spPr>
          <a:xfrm rot="0" flipH="0" flipV="0">
            <a:off x="1009650" y="2400300"/>
            <a:ext cx="3048000" cy="247650"/>
          </a:xfrm>
          <a:prstGeom prst="rect"/>
        </p:spPr>
        <p:txBody>
          <a:bodyPr wrap="none" lIns="0" tIns="0" rIns="0" bIns="0"/>
          <a:p>
            <a:pPr>
              <a:lnSpc>
                <a:spcPct val="140000"/>
              </a:lnSpc>
            </a:pPr>
            <a:r>
              <a:rPr lang="zh-CN" sz="1125">
                <a:solidFill>
                  <a:srgbClr val="1A1A1A">
                    <a:alpha val="70000"/>
                  </a:srgbClr>
                </a:solidFill>
                <a:latin typeface="PingFang SC"/>
                <a:ea typeface="PingFang SC"/>
              </a:rPr>
              <a:t>全年</a:t>
            </a:r>
            <a:endParaRPr/>
          </a:p>
        </p:txBody>
      </p:sp>
      <p:sp>
        <p:nvSpPr>
          <p:cNvPr id="78" name="" descr="{&quot;isTemplate&quot;:true,&quot;type&quot;:&quot;text&quot;}"/>
          <p:cNvSpPr txBox="1"/>
          <p:nvPr/>
        </p:nvSpPr>
        <p:spPr>
          <a:xfrm rot="0" flipH="0" flipV="0">
            <a:off x="1009650" y="2724150"/>
            <a:ext cx="3048000" cy="200025"/>
          </a:xfrm>
          <a:prstGeom prst="rect"/>
        </p:spPr>
        <p:txBody>
          <a:bodyPr wrap="none" lIns="0" tIns="0" rIns="0" bIns="0"/>
          <a:p>
            <a:pPr>
              <a:lnSpc>
                <a:spcPct val="140000"/>
              </a:lnSpc>
            </a:pPr>
            <a:r>
              <a:rPr lang="en-US" sz="900">
                <a:solidFill>
                  <a:srgbClr val="1A1A1A">
                    <a:alpha val="45000"/>
                  </a:srgbClr>
                </a:solidFill>
                <a:latin typeface="PingFang SC"/>
                <a:ea typeface="PingFang SC"/>
              </a:rPr>
              <a:t>· </a:t>
            </a:r>
            <a:r>
              <a:rPr lang="zh-CN" sz="900">
                <a:solidFill>
                  <a:srgbClr val="1A1A1A">
                    <a:alpha val="45000"/>
                  </a:srgbClr>
                </a:solidFill>
                <a:latin typeface="PingFang SC"/>
                <a:ea typeface="PingFang SC"/>
              </a:rPr>
              <a:t>放在动词后即可</a:t>
            </a:r>
            <a:endParaRPr/>
          </a:p>
        </p:txBody>
      </p:sp>
      <p:sp>
        <p:nvSpPr>
          <p:cNvPr id="79" name=""/>
          <p:cNvSpPr/>
          <p:nvPr/>
        </p:nvSpPr>
        <p:spPr>
          <a:xfrm rot="0" flipH="0" flipV="0">
            <a:off x="4419600" y="1666875"/>
            <a:ext cx="3429000" cy="1428750"/>
          </a:xfrm>
          <a:prstGeom prst="roundRect">
            <a:avLst>
              <a:gd name="adj" fmla="val 5333"/>
            </a:avLst>
          </a:prstGeom>
          <a:solidFill>
            <a:srgbClr val="F97316">
              <a:alpha val="6000"/>
            </a:srgbClr>
          </a:solidFill>
          <a:ln/>
        </p:spPr>
        <p:txBody>
          <a:bodyPr/>
          <a:p/>
        </p:txBody>
      </p:sp>
      <p:sp>
        <p:nvSpPr>
          <p:cNvPr id="80" name=""/>
          <p:cNvSpPr/>
          <p:nvPr/>
        </p:nvSpPr>
        <p:spPr>
          <a:xfrm rot="0" flipH="0" flipV="0">
            <a:off x="4419600" y="1666875"/>
            <a:ext cx="3429000" cy="1428750"/>
          </a:xfrm>
          <a:custGeom>
            <a:pathLst>
              <a:path w="360" h="150">
                <a:moveTo>
                  <a:pt x="8" y="0"/>
                </a:moveTo>
                <a:cubicBezTo>
                  <a:pt x="6" y="0"/>
                  <a:pt x="4" y="2"/>
                  <a:pt x="4" y="4"/>
                </a:cubicBezTo>
                <a:lnTo>
                  <a:pt x="4" y="146"/>
                </a:lnTo>
                <a:cubicBezTo>
                  <a:pt x="4" y="148"/>
                  <a:pt x="5" y="150"/>
                  <a:pt x="7" y="150"/>
                </a:cubicBezTo>
                <a:cubicBezTo>
                  <a:pt x="3" y="150"/>
                  <a:pt x="0" y="146"/>
                  <a:pt x="0" y="142"/>
                </a:cubicBezTo>
                <a:lnTo>
                  <a:pt x="0" y="8"/>
                </a:lnTo>
                <a:cubicBezTo>
                  <a:pt x="0" y="4"/>
                  <a:pt x="3" y="0"/>
                  <a:pt x="8" y="0"/>
                </a:cubicBezTo>
                <a:close/>
              </a:path>
            </a:pathLst>
          </a:custGeom>
          <a:solidFill>
            <a:srgbClr val="F97316"/>
          </a:solidFill>
          <a:ln/>
        </p:spPr>
        <p:txBody>
          <a:bodyPr/>
          <a:p/>
        </p:txBody>
      </p:sp>
      <p:sp>
        <p:nvSpPr>
          <p:cNvPr id="81" name="" descr="{&quot;isTemplate&quot;:true,&quot;type&quot;:&quot;text&quot;}"/>
          <p:cNvSpPr txBox="1"/>
          <p:nvPr/>
        </p:nvSpPr>
        <p:spPr>
          <a:xfrm rot="0" flipH="0" flipV="0">
            <a:off x="4591050" y="1838325"/>
            <a:ext cx="30480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2</a:t>
            </a:r>
            <a:endParaRPr/>
          </a:p>
        </p:txBody>
      </p:sp>
      <p:sp>
        <p:nvSpPr>
          <p:cNvPr id="82" name="" descr="{&quot;isTemplate&quot;:true,&quot;type&quot;:&quot;text&quot;}"/>
          <p:cNvSpPr txBox="1"/>
          <p:nvPr/>
        </p:nvSpPr>
        <p:spPr>
          <a:xfrm rot="0" flipH="0" flipV="0">
            <a:off x="4591050" y="2038350"/>
            <a:ext cx="3048000" cy="304800"/>
          </a:xfrm>
          <a:prstGeom prst="rect"/>
        </p:spPr>
        <p:txBody>
          <a:bodyPr wrap="none" lIns="0" tIns="0" rIns="0" bIns="0"/>
          <a:p>
            <a:pPr>
              <a:lnSpc>
                <a:spcPct val="130000"/>
              </a:lnSpc>
            </a:pPr>
            <a:r>
              <a:rPr lang="en-US" sz="1500" b="1">
                <a:solidFill>
                  <a:srgbClr val="1A1A1A"/>
                </a:solidFill>
                <a:latin typeface="Helvetica Neue"/>
                <a:ea typeface="Helvetica Neue"/>
              </a:rPr>
              <a:t>brew tea</a:t>
            </a:r>
            <a:endParaRPr/>
          </a:p>
        </p:txBody>
      </p:sp>
      <p:sp>
        <p:nvSpPr>
          <p:cNvPr id="83" name="" descr="{&quot;isTemplate&quot;:true,&quot;type&quot;:&quot;text&quot;}"/>
          <p:cNvSpPr txBox="1"/>
          <p:nvPr/>
        </p:nvSpPr>
        <p:spPr>
          <a:xfrm rot="0" flipH="0" flipV="0">
            <a:off x="4591050" y="2400300"/>
            <a:ext cx="3048000" cy="247650"/>
          </a:xfrm>
          <a:prstGeom prst="rect"/>
        </p:spPr>
        <p:txBody>
          <a:bodyPr wrap="none" lIns="0" tIns="0" rIns="0" bIns="0"/>
          <a:p>
            <a:pPr>
              <a:lnSpc>
                <a:spcPct val="140000"/>
              </a:lnSpc>
            </a:pPr>
            <a:r>
              <a:rPr lang="zh-CN" sz="1125">
                <a:solidFill>
                  <a:srgbClr val="1A1A1A">
                    <a:alpha val="70000"/>
                  </a:srgbClr>
                </a:solidFill>
                <a:latin typeface="PingFang SC"/>
                <a:ea typeface="PingFang SC"/>
              </a:rPr>
              <a:t>泡茶</a:t>
            </a:r>
            <a:endParaRPr/>
          </a:p>
        </p:txBody>
      </p:sp>
      <p:sp>
        <p:nvSpPr>
          <p:cNvPr id="84" name="" descr="{&quot;isTemplate&quot;:true,&quot;type&quot;:&quot;text&quot;}"/>
          <p:cNvSpPr txBox="1"/>
          <p:nvPr/>
        </p:nvSpPr>
        <p:spPr>
          <a:xfrm rot="0" flipH="0" flipV="0">
            <a:off x="4591050" y="2724150"/>
            <a:ext cx="3048000" cy="200025"/>
          </a:xfrm>
          <a:prstGeom prst="rect"/>
        </p:spPr>
        <p:txBody>
          <a:bodyPr wrap="none" lIns="0" tIns="0" rIns="0" bIns="0"/>
          <a:p>
            <a:pPr>
              <a:lnSpc>
                <a:spcPct val="140000"/>
              </a:lnSpc>
            </a:pPr>
            <a:r>
              <a:rPr lang="en-US" sz="900">
                <a:solidFill>
                  <a:srgbClr val="1A1A1A">
                    <a:alpha val="45000"/>
                  </a:srgbClr>
                </a:solidFill>
                <a:latin typeface="PingFang SC"/>
                <a:ea typeface="PingFang SC"/>
              </a:rPr>
              <a:t>· </a:t>
            </a:r>
            <a:r>
              <a:rPr lang="zh-CN" sz="900">
                <a:solidFill>
                  <a:srgbClr val="1A1A1A">
                    <a:alpha val="45000"/>
                  </a:srgbClr>
                </a:solidFill>
                <a:latin typeface="PingFang SC"/>
                <a:ea typeface="PingFang SC"/>
              </a:rPr>
              <a:t>动作描写，必记动词</a:t>
            </a:r>
            <a:endParaRPr/>
          </a:p>
        </p:txBody>
      </p:sp>
      <p:sp>
        <p:nvSpPr>
          <p:cNvPr id="85" name=""/>
          <p:cNvSpPr/>
          <p:nvPr/>
        </p:nvSpPr>
        <p:spPr>
          <a:xfrm rot="0" flipH="0" flipV="0">
            <a:off x="8001000" y="1666875"/>
            <a:ext cx="3429000" cy="1428750"/>
          </a:xfrm>
          <a:prstGeom prst="roundRect">
            <a:avLst>
              <a:gd name="adj" fmla="val 5333"/>
            </a:avLst>
          </a:prstGeom>
          <a:solidFill>
            <a:srgbClr val="F97316">
              <a:alpha val="6000"/>
            </a:srgbClr>
          </a:solidFill>
          <a:ln/>
        </p:spPr>
        <p:txBody>
          <a:bodyPr/>
          <a:p/>
        </p:txBody>
      </p:sp>
      <p:sp>
        <p:nvSpPr>
          <p:cNvPr id="86" name=""/>
          <p:cNvSpPr/>
          <p:nvPr/>
        </p:nvSpPr>
        <p:spPr>
          <a:xfrm rot="0" flipH="0" flipV="0">
            <a:off x="8001000" y="1666875"/>
            <a:ext cx="3429000" cy="1428750"/>
          </a:xfrm>
          <a:custGeom>
            <a:pathLst>
              <a:path w="360" h="150">
                <a:moveTo>
                  <a:pt x="8" y="0"/>
                </a:moveTo>
                <a:cubicBezTo>
                  <a:pt x="6" y="0"/>
                  <a:pt x="4" y="2"/>
                  <a:pt x="4" y="4"/>
                </a:cubicBezTo>
                <a:lnTo>
                  <a:pt x="4" y="146"/>
                </a:lnTo>
                <a:cubicBezTo>
                  <a:pt x="4" y="148"/>
                  <a:pt x="5" y="150"/>
                  <a:pt x="7" y="150"/>
                </a:cubicBezTo>
                <a:cubicBezTo>
                  <a:pt x="3" y="150"/>
                  <a:pt x="0" y="146"/>
                  <a:pt x="0" y="142"/>
                </a:cubicBezTo>
                <a:lnTo>
                  <a:pt x="0" y="8"/>
                </a:lnTo>
                <a:cubicBezTo>
                  <a:pt x="0" y="4"/>
                  <a:pt x="3" y="0"/>
                  <a:pt x="8" y="0"/>
                </a:cubicBezTo>
                <a:close/>
              </a:path>
            </a:pathLst>
          </a:custGeom>
          <a:solidFill>
            <a:srgbClr val="F97316"/>
          </a:solidFill>
          <a:ln/>
        </p:spPr>
        <p:txBody>
          <a:bodyPr/>
          <a:p/>
        </p:txBody>
      </p:sp>
      <p:sp>
        <p:nvSpPr>
          <p:cNvPr id="87" name="" descr="{&quot;isTemplate&quot;:true,&quot;type&quot;:&quot;text&quot;}"/>
          <p:cNvSpPr txBox="1"/>
          <p:nvPr/>
        </p:nvSpPr>
        <p:spPr>
          <a:xfrm rot="0" flipH="0" flipV="0">
            <a:off x="8172450" y="1838325"/>
            <a:ext cx="30480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3</a:t>
            </a:r>
            <a:endParaRPr/>
          </a:p>
        </p:txBody>
      </p:sp>
      <p:sp>
        <p:nvSpPr>
          <p:cNvPr id="88" name="" descr="{&quot;isTemplate&quot;:true,&quot;type&quot;:&quot;text&quot;}"/>
          <p:cNvSpPr txBox="1"/>
          <p:nvPr/>
        </p:nvSpPr>
        <p:spPr>
          <a:xfrm rot="0" flipH="0" flipV="0">
            <a:off x="8172450" y="2038350"/>
            <a:ext cx="3048000" cy="304800"/>
          </a:xfrm>
          <a:prstGeom prst="rect"/>
        </p:spPr>
        <p:txBody>
          <a:bodyPr wrap="none" lIns="0" tIns="0" rIns="0" bIns="0"/>
          <a:p>
            <a:pPr>
              <a:lnSpc>
                <a:spcPct val="130000"/>
              </a:lnSpc>
            </a:pPr>
            <a:r>
              <a:rPr lang="en-US" sz="1500" b="1">
                <a:solidFill>
                  <a:srgbClr val="1A1A1A"/>
                </a:solidFill>
                <a:latin typeface="Helvetica Neue"/>
                <a:ea typeface="Helvetica Neue"/>
              </a:rPr>
              <a:t>drink ... in moderation</a:t>
            </a:r>
            <a:endParaRPr/>
          </a:p>
        </p:txBody>
      </p:sp>
      <p:sp>
        <p:nvSpPr>
          <p:cNvPr id="89" name="" descr="{&quot;isTemplate&quot;:true,&quot;type&quot;:&quot;text&quot;}"/>
          <p:cNvSpPr txBox="1"/>
          <p:nvPr/>
        </p:nvSpPr>
        <p:spPr>
          <a:xfrm rot="0" flipH="0" flipV="0">
            <a:off x="8172450" y="2400300"/>
            <a:ext cx="3048000" cy="247650"/>
          </a:xfrm>
          <a:prstGeom prst="rect"/>
        </p:spPr>
        <p:txBody>
          <a:bodyPr wrap="none" lIns="0" tIns="0" rIns="0" bIns="0"/>
          <a:p>
            <a:pPr>
              <a:lnSpc>
                <a:spcPct val="140000"/>
              </a:lnSpc>
            </a:pPr>
            <a:r>
              <a:rPr lang="zh-CN" sz="1125">
                <a:solidFill>
                  <a:srgbClr val="1A1A1A">
                    <a:alpha val="70000"/>
                  </a:srgbClr>
                </a:solidFill>
                <a:latin typeface="PingFang SC"/>
                <a:ea typeface="PingFang SC"/>
              </a:rPr>
              <a:t>适量喝</a:t>
            </a:r>
            <a:endParaRPr/>
          </a:p>
        </p:txBody>
      </p:sp>
      <p:sp>
        <p:nvSpPr>
          <p:cNvPr id="90" name="" descr="{&quot;isTemplate&quot;:true,&quot;type&quot;:&quot;text&quot;}"/>
          <p:cNvSpPr txBox="1"/>
          <p:nvPr/>
        </p:nvSpPr>
        <p:spPr>
          <a:xfrm rot="0" flipH="0" flipV="0">
            <a:off x="8172450" y="2724150"/>
            <a:ext cx="3048000" cy="200025"/>
          </a:xfrm>
          <a:prstGeom prst="rect"/>
        </p:spPr>
        <p:txBody>
          <a:bodyPr wrap="none" lIns="0" tIns="0" rIns="0" bIns="0"/>
          <a:p>
            <a:pPr>
              <a:lnSpc>
                <a:spcPct val="140000"/>
              </a:lnSpc>
            </a:pPr>
            <a:r>
              <a:rPr lang="en-US" sz="900">
                <a:solidFill>
                  <a:srgbClr val="1A1A1A">
                    <a:alpha val="45000"/>
                  </a:srgbClr>
                </a:solidFill>
                <a:latin typeface="PingFang SC"/>
                <a:ea typeface="PingFang SC"/>
              </a:rPr>
              <a:t>· </a:t>
            </a:r>
            <a:r>
              <a:rPr lang="en-US" sz="900">
                <a:solidFill>
                  <a:srgbClr val="1A1A1A">
                    <a:alpha val="45000"/>
                  </a:srgbClr>
                </a:solidFill>
                <a:latin typeface="PingFang SC"/>
                <a:ea typeface="PingFang SC"/>
              </a:rPr>
              <a:t>in moderation = </a:t>
            </a:r>
            <a:r>
              <a:rPr lang="zh-CN" sz="900">
                <a:solidFill>
                  <a:srgbClr val="1A1A1A">
                    <a:alpha val="45000"/>
                  </a:srgbClr>
                </a:solidFill>
                <a:latin typeface="PingFang SC"/>
                <a:ea typeface="PingFang SC"/>
              </a:rPr>
              <a:t>适度</a:t>
            </a:r>
            <a:endParaRPr/>
          </a:p>
        </p:txBody>
      </p:sp>
      <p:sp>
        <p:nvSpPr>
          <p:cNvPr id="91" name=""/>
          <p:cNvSpPr/>
          <p:nvPr/>
        </p:nvSpPr>
        <p:spPr>
          <a:xfrm rot="0" flipH="0" flipV="0">
            <a:off x="571500" y="3514725"/>
            <a:ext cx="7810500" cy="1924050"/>
          </a:xfrm>
          <a:prstGeom prst="roundRect">
            <a:avLst>
              <a:gd name="adj" fmla="val 7921"/>
            </a:avLst>
          </a:prstGeom>
          <a:solidFill>
            <a:srgbClr val="FFFFFF"/>
          </a:solidFill>
          <a:ln w="12700">
            <a:solidFill>
              <a:srgbClr val="1A1A1A">
                <a:alpha val="8000"/>
              </a:srgbClr>
            </a:solidFill>
            <a:prstDash val="solid"/>
          </a:ln>
          <a:effectLst>
            <a:outerShdw blurRad="152400" dist="38100" dir="5400000">
              <a:srgbClr val="000000">
                <a:alpha val="3000"/>
              </a:srgbClr>
            </a:outerShdw>
          </a:effectLst>
        </p:spPr>
        <p:txBody>
          <a:bodyPr/>
          <a:p/>
        </p:txBody>
      </p:sp>
      <p:sp>
        <p:nvSpPr>
          <p:cNvPr id="92" name=""/>
          <p:cNvSpPr/>
          <p:nvPr/>
        </p:nvSpPr>
        <p:spPr>
          <a:xfrm rot="0" flipH="0" flipV="0">
            <a:off x="800100" y="3743325"/>
            <a:ext cx="495300" cy="228600"/>
          </a:xfrm>
          <a:prstGeom prst="roundRect">
            <a:avLst>
              <a:gd name="adj" fmla="val 16667"/>
            </a:avLst>
          </a:prstGeom>
          <a:solidFill>
            <a:srgbClr val="EC4899"/>
          </a:solidFill>
          <a:ln/>
        </p:spPr>
        <p:txBody>
          <a:bodyPr/>
          <a:p/>
        </p:txBody>
      </p:sp>
      <p:sp>
        <p:nvSpPr>
          <p:cNvPr id="93" name="" descr="{&quot;isTemplate&quot;:true,&quot;type&quot;:&quot;text&quot;}"/>
          <p:cNvSpPr txBox="1"/>
          <p:nvPr/>
        </p:nvSpPr>
        <p:spPr>
          <a:xfrm rot="0" flipH="0" flipV="0">
            <a:off x="914400" y="3781425"/>
            <a:ext cx="266700" cy="152400"/>
          </a:xfrm>
          <a:prstGeom prst="rect"/>
        </p:spPr>
        <p:txBody>
          <a:bodyPr wrap="none" lIns="0" tIns="0" rIns="0" bIns="0"/>
          <a:p>
            <a:pPr>
              <a:lnSpc>
                <a:spcPct val="100000"/>
              </a:lnSpc>
            </a:pPr>
            <a:r>
              <a:rPr lang="zh-CN" sz="975" b="1" spc="75">
                <a:solidFill>
                  <a:srgbClr val="FFFFFF"/>
                </a:solidFill>
                <a:latin typeface="PingFang SC"/>
                <a:ea typeface="PingFang SC"/>
              </a:rPr>
              <a:t>饮食</a:t>
            </a:r>
            <a:endParaRPr/>
          </a:p>
        </p:txBody>
      </p:sp>
      <p:sp>
        <p:nvSpPr>
          <p:cNvPr id="94" name="" descr="{&quot;isTemplate&quot;:true,&quot;type&quot;:&quot;text&quot;}"/>
          <p:cNvSpPr txBox="1"/>
          <p:nvPr/>
        </p:nvSpPr>
        <p:spPr>
          <a:xfrm rot="0" flipH="0" flipV="0">
            <a:off x="1390650" y="3762375"/>
            <a:ext cx="2057400" cy="190500"/>
          </a:xfrm>
          <a:prstGeom prst="rect"/>
        </p:spPr>
        <p:txBody>
          <a:bodyPr wrap="none" lIns="0" tIns="0" rIns="0" bIns="0"/>
          <a:p>
            <a:pPr>
              <a:lnSpc>
                <a:spcPct val="100000"/>
              </a:lnSpc>
            </a:pPr>
            <a:r>
              <a:rPr lang="en-US" sz="1200">
                <a:solidFill>
                  <a:srgbClr val="1A1A1A">
                    <a:alpha val="65000"/>
                  </a:srgbClr>
                </a:solidFill>
                <a:latin typeface="PingFang SC"/>
                <a:ea typeface="PingFang SC"/>
              </a:rPr>
              <a:t>Diet &amp; Wellness · </a:t>
            </a:r>
            <a:r>
              <a:rPr lang="zh-CN" sz="1200">
                <a:solidFill>
                  <a:srgbClr val="1A1A1A">
                    <a:alpha val="65000"/>
                  </a:srgbClr>
                </a:solidFill>
                <a:latin typeface="PingFang SC"/>
                <a:ea typeface="PingFang SC"/>
              </a:rPr>
              <a:t>食物</a:t>
            </a:r>
            <a:r>
              <a:rPr lang="en-US" sz="1200">
                <a:solidFill>
                  <a:srgbClr val="1A1A1A">
                    <a:alpha val="65000"/>
                  </a:srgbClr>
                </a:solidFill>
                <a:latin typeface="PingFang SC"/>
                <a:ea typeface="PingFang SC"/>
              </a:rPr>
              <a:t> / </a:t>
            </a:r>
            <a:r>
              <a:rPr lang="zh-CN" sz="1200">
                <a:solidFill>
                  <a:srgbClr val="1A1A1A">
                    <a:alpha val="65000"/>
                  </a:srgbClr>
                </a:solidFill>
                <a:latin typeface="PingFang SC"/>
                <a:ea typeface="PingFang SC"/>
              </a:rPr>
              <a:t>习惯</a:t>
            </a:r>
            <a:endParaRPr/>
          </a:p>
        </p:txBody>
      </p:sp>
      <p:sp>
        <p:nvSpPr>
          <p:cNvPr id="95" name=""/>
          <p:cNvSpPr/>
          <p:nvPr/>
        </p:nvSpPr>
        <p:spPr>
          <a:xfrm rot="0" flipH="0" flipV="0">
            <a:off x="838200" y="4124325"/>
            <a:ext cx="7353300" cy="466725"/>
          </a:xfrm>
          <a:prstGeom prst="roundRect">
            <a:avLst>
              <a:gd name="adj" fmla="val 16327"/>
            </a:avLst>
          </a:prstGeom>
          <a:solidFill>
            <a:srgbClr val="EC4899">
              <a:alpha val="6000"/>
            </a:srgbClr>
          </a:solidFill>
          <a:ln/>
        </p:spPr>
        <p:txBody>
          <a:bodyPr/>
          <a:p/>
        </p:txBody>
      </p:sp>
      <p:sp>
        <p:nvSpPr>
          <p:cNvPr id="96" name=""/>
          <p:cNvSpPr/>
          <p:nvPr/>
        </p:nvSpPr>
        <p:spPr>
          <a:xfrm rot="0" flipH="0" flipV="0">
            <a:off x="838200" y="4124325"/>
            <a:ext cx="7353300" cy="466725"/>
          </a:xfrm>
          <a:custGeom>
            <a:pathLst>
              <a:path w="772" h="49">
                <a:moveTo>
                  <a:pt x="8" y="0"/>
                </a:moveTo>
                <a:cubicBezTo>
                  <a:pt x="6" y="0"/>
                  <a:pt x="4" y="2"/>
                  <a:pt x="4" y="4"/>
                </a:cubicBezTo>
                <a:lnTo>
                  <a:pt x="4" y="45"/>
                </a:lnTo>
                <a:cubicBezTo>
                  <a:pt x="4" y="47"/>
                  <a:pt x="5" y="49"/>
                  <a:pt x="7" y="49"/>
                </a:cubicBezTo>
                <a:cubicBezTo>
                  <a:pt x="3" y="49"/>
                  <a:pt x="0" y="45"/>
                  <a:pt x="0" y="41"/>
                </a:cubicBezTo>
                <a:lnTo>
                  <a:pt x="0" y="8"/>
                </a:lnTo>
                <a:cubicBezTo>
                  <a:pt x="0" y="4"/>
                  <a:pt x="3" y="0"/>
                  <a:pt x="8" y="0"/>
                </a:cubicBezTo>
                <a:close/>
              </a:path>
            </a:pathLst>
          </a:custGeom>
          <a:solidFill>
            <a:srgbClr val="EC4899"/>
          </a:solidFill>
          <a:ln/>
        </p:spPr>
        <p:txBody>
          <a:bodyPr/>
          <a:p/>
        </p:txBody>
      </p:sp>
      <p:sp>
        <p:nvSpPr>
          <p:cNvPr id="97" name="" descr="{&quot;isTemplate&quot;:true,&quot;type&quot;:&quot;text&quot;}"/>
          <p:cNvSpPr txBox="1"/>
          <p:nvPr/>
        </p:nvSpPr>
        <p:spPr>
          <a:xfrm rot="0" flipH="0" flipV="0">
            <a:off x="971550" y="4286250"/>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4</a:t>
            </a:r>
            <a:endParaRPr/>
          </a:p>
        </p:txBody>
      </p:sp>
      <p:sp>
        <p:nvSpPr>
          <p:cNvPr id="98" name="" descr="{&quot;isTemplate&quot;:true,&quot;type&quot;:&quot;text&quot;}"/>
          <p:cNvSpPr txBox="1"/>
          <p:nvPr/>
        </p:nvSpPr>
        <p:spPr>
          <a:xfrm rot="0" flipH="0" flipV="0">
            <a:off x="1314450" y="4257675"/>
            <a:ext cx="1419225" cy="200025"/>
          </a:xfrm>
          <a:prstGeom prst="rect"/>
        </p:spPr>
        <p:txBody>
          <a:bodyPr wrap="none" lIns="0" tIns="0" rIns="0" bIns="0"/>
          <a:p>
            <a:pPr>
              <a:lnSpc>
                <a:spcPct val="100000"/>
              </a:lnSpc>
            </a:pPr>
            <a:r>
              <a:rPr lang="en-US" sz="1275" b="1">
                <a:solidFill>
                  <a:srgbClr val="1A1A1A"/>
                </a:solidFill>
                <a:latin typeface="Helvetica Neue"/>
                <a:ea typeface="Helvetica Neue"/>
              </a:rPr>
              <a:t>promote digestion</a:t>
            </a:r>
            <a:endParaRPr/>
          </a:p>
        </p:txBody>
      </p:sp>
      <p:sp>
        <p:nvSpPr>
          <p:cNvPr id="99" name="" descr="{&quot;isTemplate&quot;:true,&quot;type&quot;:&quot;text&quot;}"/>
          <p:cNvSpPr txBox="1"/>
          <p:nvPr/>
        </p:nvSpPr>
        <p:spPr>
          <a:xfrm rot="0" flipH="0" flipV="0">
            <a:off x="2847975" y="4257675"/>
            <a:ext cx="533400" cy="200025"/>
          </a:xfrm>
          <a:prstGeom prst="rect"/>
        </p:spPr>
        <p:txBody>
          <a:bodyPr wrap="none" lIns="0" tIns="0" rIns="0" bIns="0"/>
          <a:p>
            <a:pPr>
              <a:lnSpc>
                <a:spcPct val="100000"/>
              </a:lnSpc>
            </a:pPr>
            <a:r>
              <a:rPr lang="zh-CN" sz="1050">
                <a:solidFill>
                  <a:srgbClr val="1A1A1A">
                    <a:alpha val="70000"/>
                  </a:srgbClr>
                </a:solidFill>
                <a:latin typeface="PingFang SC"/>
                <a:ea typeface="PingFang SC"/>
              </a:rPr>
              <a:t>促进消化</a:t>
            </a:r>
            <a:endParaRPr/>
          </a:p>
        </p:txBody>
      </p:sp>
      <p:sp>
        <p:nvSpPr>
          <p:cNvPr id="100" name="" descr="{&quot;isTemplate&quot;:true,&quot;type&quot;:&quot;text&quot;}"/>
          <p:cNvSpPr txBox="1"/>
          <p:nvPr/>
        </p:nvSpPr>
        <p:spPr>
          <a:xfrm rot="0" flipH="0" flipV="0">
            <a:off x="3495675" y="4257675"/>
            <a:ext cx="1552575" cy="200025"/>
          </a:xfrm>
          <a:prstGeom prst="rect"/>
        </p:spPr>
        <p:txBody>
          <a:bodyPr wrap="none" lIns="0" tIns="0" rIns="0" bIns="0"/>
          <a:p>
            <a:pPr>
              <a:lnSpc>
                <a:spcPct val="100000"/>
              </a:lnSpc>
            </a:pPr>
            <a:r>
              <a:rPr lang="en-US" sz="900">
                <a:solidFill>
                  <a:srgbClr val="1A1A1A">
                    <a:alpha val="45000"/>
                  </a:srgbClr>
                </a:solidFill>
                <a:latin typeface="PingFang SC"/>
                <a:ea typeface="PingFang SC"/>
              </a:rPr>
              <a:t>· </a:t>
            </a:r>
            <a:r>
              <a:rPr lang="zh-CN" sz="900">
                <a:solidFill>
                  <a:srgbClr val="1A1A1A">
                    <a:alpha val="45000"/>
                  </a:srgbClr>
                </a:solidFill>
                <a:latin typeface="PingFang SC"/>
                <a:ea typeface="PingFang SC"/>
              </a:rPr>
              <a:t>动宾短语，置于句子中段即可</a:t>
            </a:r>
            <a:endParaRPr/>
          </a:p>
        </p:txBody>
      </p:sp>
      <p:sp>
        <p:nvSpPr>
          <p:cNvPr id="101" name=""/>
          <p:cNvSpPr/>
          <p:nvPr/>
        </p:nvSpPr>
        <p:spPr>
          <a:xfrm rot="0" flipH="0" flipV="0">
            <a:off x="838200" y="4743450"/>
            <a:ext cx="7353300" cy="466725"/>
          </a:xfrm>
          <a:prstGeom prst="roundRect">
            <a:avLst>
              <a:gd name="adj" fmla="val 16327"/>
            </a:avLst>
          </a:prstGeom>
          <a:solidFill>
            <a:srgbClr val="EC4899">
              <a:alpha val="6000"/>
            </a:srgbClr>
          </a:solidFill>
          <a:ln/>
        </p:spPr>
        <p:txBody>
          <a:bodyPr/>
          <a:p/>
        </p:txBody>
      </p:sp>
      <p:sp>
        <p:nvSpPr>
          <p:cNvPr id="102" name=""/>
          <p:cNvSpPr/>
          <p:nvPr/>
        </p:nvSpPr>
        <p:spPr>
          <a:xfrm rot="0" flipH="0" flipV="0">
            <a:off x="838200" y="4743450"/>
            <a:ext cx="7353300" cy="466725"/>
          </a:xfrm>
          <a:custGeom>
            <a:pathLst>
              <a:path w="772" h="49">
                <a:moveTo>
                  <a:pt x="8" y="0"/>
                </a:moveTo>
                <a:cubicBezTo>
                  <a:pt x="6" y="0"/>
                  <a:pt x="4" y="2"/>
                  <a:pt x="4" y="4"/>
                </a:cubicBezTo>
                <a:lnTo>
                  <a:pt x="4" y="45"/>
                </a:lnTo>
                <a:cubicBezTo>
                  <a:pt x="4" y="47"/>
                  <a:pt x="5" y="49"/>
                  <a:pt x="7" y="49"/>
                </a:cubicBezTo>
                <a:cubicBezTo>
                  <a:pt x="3" y="49"/>
                  <a:pt x="0" y="45"/>
                  <a:pt x="0" y="41"/>
                </a:cubicBezTo>
                <a:lnTo>
                  <a:pt x="0" y="8"/>
                </a:lnTo>
                <a:cubicBezTo>
                  <a:pt x="0" y="4"/>
                  <a:pt x="3" y="0"/>
                  <a:pt x="8" y="0"/>
                </a:cubicBezTo>
                <a:close/>
              </a:path>
            </a:pathLst>
          </a:custGeom>
          <a:solidFill>
            <a:srgbClr val="EC4899"/>
          </a:solidFill>
          <a:ln/>
        </p:spPr>
        <p:txBody>
          <a:bodyPr/>
          <a:p/>
        </p:txBody>
      </p:sp>
      <p:sp>
        <p:nvSpPr>
          <p:cNvPr id="103" name="" descr="{&quot;isTemplate&quot;:true,&quot;type&quot;:&quot;text&quot;}"/>
          <p:cNvSpPr txBox="1"/>
          <p:nvPr/>
        </p:nvSpPr>
        <p:spPr>
          <a:xfrm rot="0" flipH="0" flipV="0">
            <a:off x="971550" y="4905375"/>
            <a:ext cx="190500" cy="142875"/>
          </a:xfrm>
          <a:prstGeom prst="rect"/>
        </p:spPr>
        <p:txBody>
          <a:bodyPr wrap="none" lIns="0" tIns="0" rIns="0" bIns="0"/>
          <a:p>
            <a:pPr>
              <a:lnSpc>
                <a:spcPct val="100000"/>
              </a:lnSpc>
            </a:pPr>
            <a:r>
              <a:rPr lang="en-US" sz="900" b="1">
                <a:solidFill>
                  <a:srgbClr val="1A1A1A">
                    <a:alpha val="40000"/>
                  </a:srgbClr>
                </a:solidFill>
                <a:latin typeface="Helvetica Neue"/>
                <a:ea typeface="Helvetica Neue"/>
              </a:rPr>
              <a:t>0</a:t>
            </a:r>
            <a:r>
              <a:rPr lang="en-US" sz="900" b="1">
                <a:solidFill>
                  <a:srgbClr val="1A1A1A">
                    <a:alpha val="40000"/>
                  </a:srgbClr>
                </a:solidFill>
                <a:latin typeface="Helvetica Neue"/>
                <a:ea typeface="Helvetica Neue"/>
              </a:rPr>
              <a:t>5</a:t>
            </a:r>
            <a:endParaRPr/>
          </a:p>
        </p:txBody>
      </p:sp>
      <p:sp>
        <p:nvSpPr>
          <p:cNvPr id="104" name="" descr="{&quot;isTemplate&quot;:true,&quot;type&quot;:&quot;text&quot;}"/>
          <p:cNvSpPr txBox="1"/>
          <p:nvPr/>
        </p:nvSpPr>
        <p:spPr>
          <a:xfrm rot="0" flipH="0" flipV="0">
            <a:off x="1314450" y="4876800"/>
            <a:ext cx="1581150" cy="200025"/>
          </a:xfrm>
          <a:prstGeom prst="rect"/>
        </p:spPr>
        <p:txBody>
          <a:bodyPr wrap="none" lIns="0" tIns="0" rIns="0" bIns="0"/>
          <a:p>
            <a:pPr>
              <a:lnSpc>
                <a:spcPct val="100000"/>
              </a:lnSpc>
            </a:pPr>
            <a:r>
              <a:rPr lang="en-US" sz="1275" b="1">
                <a:solidFill>
                  <a:srgbClr val="1A1A1A"/>
                </a:solidFill>
                <a:latin typeface="Helvetica Neue"/>
                <a:ea typeface="Helvetica Neue"/>
              </a:rPr>
              <a:t>live mainly on + </a:t>
            </a:r>
            <a:r>
              <a:rPr lang="zh-CN" sz="1275" b="1">
                <a:solidFill>
                  <a:srgbClr val="1A1A1A"/>
                </a:solidFill>
                <a:latin typeface="Helvetica Neue"/>
                <a:ea typeface="Helvetica Neue"/>
              </a:rPr>
              <a:t>食物</a:t>
            </a:r>
            <a:endParaRPr/>
          </a:p>
        </p:txBody>
      </p:sp>
      <p:sp>
        <p:nvSpPr>
          <p:cNvPr id="105" name="" descr="{&quot;isTemplate&quot;:true,&quot;type&quot;:&quot;text&quot;}"/>
          <p:cNvSpPr txBox="1"/>
          <p:nvPr/>
        </p:nvSpPr>
        <p:spPr>
          <a:xfrm rot="0" flipH="0" flipV="0">
            <a:off x="3009900" y="4876800"/>
            <a:ext cx="838200" cy="200025"/>
          </a:xfrm>
          <a:prstGeom prst="rect"/>
        </p:spPr>
        <p:txBody>
          <a:bodyPr wrap="none" lIns="0" tIns="0" rIns="0" bIns="0"/>
          <a:p>
            <a:pPr>
              <a:lnSpc>
                <a:spcPct val="100000"/>
              </a:lnSpc>
            </a:pPr>
            <a:r>
              <a:rPr lang="zh-CN" sz="1050">
                <a:solidFill>
                  <a:srgbClr val="1A1A1A">
                    <a:alpha val="70000"/>
                  </a:srgbClr>
                </a:solidFill>
                <a:latin typeface="PingFang SC"/>
                <a:ea typeface="PingFang SC"/>
              </a:rPr>
              <a:t>以</a:t>
            </a:r>
            <a:r>
              <a:rPr lang="en-US" sz="1050">
                <a:solidFill>
                  <a:srgbClr val="1A1A1A">
                    <a:alpha val="70000"/>
                  </a:srgbClr>
                </a:solidFill>
                <a:latin typeface="PingFang SC"/>
                <a:ea typeface="PingFang SC"/>
              </a:rPr>
              <a:t> …… </a:t>
            </a:r>
            <a:r>
              <a:rPr lang="zh-CN" sz="1050">
                <a:solidFill>
                  <a:srgbClr val="1A1A1A">
                    <a:alpha val="70000"/>
                  </a:srgbClr>
                </a:solidFill>
                <a:latin typeface="PingFang SC"/>
                <a:ea typeface="PingFang SC"/>
              </a:rPr>
              <a:t>为主食</a:t>
            </a:r>
            <a:endParaRPr/>
          </a:p>
        </p:txBody>
      </p:sp>
      <p:sp>
        <p:nvSpPr>
          <p:cNvPr id="106" name="" descr="{&quot;isTemplate&quot;:true,&quot;type&quot;:&quot;text&quot;}"/>
          <p:cNvSpPr txBox="1"/>
          <p:nvPr/>
        </p:nvSpPr>
        <p:spPr>
          <a:xfrm rot="0" flipH="0" flipV="0">
            <a:off x="3962400" y="4876800"/>
            <a:ext cx="1504950" cy="200025"/>
          </a:xfrm>
          <a:prstGeom prst="rect"/>
        </p:spPr>
        <p:txBody>
          <a:bodyPr wrap="none" lIns="0" tIns="0" rIns="0" bIns="0"/>
          <a:p>
            <a:pPr>
              <a:lnSpc>
                <a:spcPct val="100000"/>
              </a:lnSpc>
            </a:pPr>
            <a:r>
              <a:rPr lang="en-US" sz="900">
                <a:solidFill>
                  <a:srgbClr val="1A1A1A">
                    <a:alpha val="45000"/>
                  </a:srgbClr>
                </a:solidFill>
                <a:latin typeface="PingFang SC"/>
                <a:ea typeface="PingFang SC"/>
              </a:rPr>
              <a:t>· </a:t>
            </a:r>
            <a:r>
              <a:rPr lang="en-US" sz="900">
                <a:solidFill>
                  <a:srgbClr val="1A1A1A">
                    <a:alpha val="45000"/>
                  </a:srgbClr>
                </a:solidFill>
                <a:latin typeface="PingFang SC"/>
                <a:ea typeface="PingFang SC"/>
              </a:rPr>
              <a:t>rice / noodles / fish </a:t>
            </a:r>
            <a:r>
              <a:rPr lang="zh-CN" sz="900">
                <a:solidFill>
                  <a:srgbClr val="1A1A1A">
                    <a:alpha val="45000"/>
                  </a:srgbClr>
                </a:solidFill>
                <a:latin typeface="PingFang SC"/>
                <a:ea typeface="PingFang SC"/>
              </a:rPr>
              <a:t>等可填</a:t>
            </a:r>
            <a:endParaRPr/>
          </a:p>
        </p:txBody>
      </p:sp>
      <p:sp>
        <p:nvSpPr>
          <p:cNvPr id="107" name=""/>
          <p:cNvSpPr/>
          <p:nvPr/>
        </p:nvSpPr>
        <p:spPr>
          <a:xfrm rot="0" flipH="0" flipV="0">
            <a:off x="8572500" y="3514725"/>
            <a:ext cx="3048000" cy="1924050"/>
          </a:xfrm>
          <a:prstGeom prst="roundRect">
            <a:avLst>
              <a:gd name="adj" fmla="val 7921"/>
            </a:avLst>
          </a:prstGeom>
          <a:gradFill>
            <a:gsLst>
              <a:gs pos="0">
                <a:srgbClr val="F97316">
                  <a:alpha val="10000"/>
                </a:srgbClr>
              </a:gs>
              <a:gs pos="100000">
                <a:srgbClr val="EC4899">
                  <a:alpha val="10000"/>
                </a:srgbClr>
              </a:gs>
            </a:gsLst>
            <a:lin ang="2700000" scaled="1"/>
          </a:gradFill>
          <a:ln/>
        </p:spPr>
        <p:txBody>
          <a:bodyPr/>
          <a:p/>
        </p:txBody>
      </p:sp>
      <p:sp>
        <p:nvSpPr>
          <p:cNvPr id="108" name="" descr="{&quot;isTemplate&quot;:true,&quot;type&quot;:&quot;text&quot;}"/>
          <p:cNvSpPr txBox="1"/>
          <p:nvPr/>
        </p:nvSpPr>
        <p:spPr>
          <a:xfrm rot="0" flipH="0" flipV="0">
            <a:off x="8763000" y="3705225"/>
            <a:ext cx="2667000" cy="161925"/>
          </a:xfrm>
          <a:prstGeom prst="rect"/>
        </p:spPr>
        <p:txBody>
          <a:bodyPr wrap="none" lIns="0" tIns="0" rIns="0" bIns="0"/>
          <a:p>
            <a:pPr>
              <a:lnSpc>
                <a:spcPct val="100000"/>
              </a:lnSpc>
            </a:pPr>
            <a:r>
              <a:rPr lang="zh-CN" sz="1050" b="1" spc="75">
                <a:solidFill>
                  <a:srgbClr val="F97316"/>
                </a:solidFill>
                <a:latin typeface="PingFang SC"/>
                <a:ea typeface="PingFang SC"/>
              </a:rPr>
              <a:t>完整例句</a:t>
            </a:r>
            <a:endParaRPr/>
          </a:p>
        </p:txBody>
      </p:sp>
      <p:sp>
        <p:nvSpPr>
          <p:cNvPr id="109" name="" descr="{&quot;isTemplate&quot;:true,&quot;type&quot;:&quot;text&quot;}"/>
          <p:cNvSpPr txBox="1"/>
          <p:nvPr/>
        </p:nvSpPr>
        <p:spPr>
          <a:xfrm rot="0" flipH="0" flipV="0">
            <a:off x="8763000" y="3981450"/>
            <a:ext cx="2667000" cy="552450"/>
          </a:xfrm>
          <a:prstGeom prst="rect"/>
        </p:spPr>
        <p:txBody>
          <a:bodyPr wrap="square" lIns="0" tIns="0" rIns="0" bIns="0">
            <a:normAutofit/>
          </a:bodyPr>
          <a:p>
            <a:pPr>
              <a:lnSpc>
                <a:spcPct val="160000"/>
              </a:lnSpc>
            </a:pPr>
            <a:r>
              <a:rPr lang="en-US" sz="1125" i="1">
                <a:solidFill>
                  <a:srgbClr val="1A1A1A"/>
                </a:solidFill>
                <a:latin typeface="Helvetica Neue"/>
                <a:ea typeface="Helvetica Neue"/>
              </a:rPr>
              <a:t>Chinese people drink tea all year round, which is believed to promote digestion.</a:t>
            </a:r>
            <a:endParaRPr/>
          </a:p>
        </p:txBody>
      </p:sp>
      <p:sp>
        <p:nvSpPr>
          <p:cNvPr id="110" name=""/>
          <p:cNvSpPr/>
          <p:nvPr/>
        </p:nvSpPr>
        <p:spPr>
          <a:xfrm rot="0" flipH="0" flipV="0">
            <a:off x="8763000" y="4686300"/>
            <a:ext cx="381000" cy="28575"/>
          </a:xfrm>
          <a:prstGeom prst="roundRect">
            <a:avLst>
              <a:gd name="adj" fmla="val 66667"/>
            </a:avLst>
          </a:prstGeom>
          <a:solidFill>
            <a:srgbClr val="F97316"/>
          </a:solidFill>
          <a:ln/>
        </p:spPr>
        <p:txBody>
          <a:bodyPr/>
          <a:p/>
        </p:txBody>
      </p:sp>
      <p:sp>
        <p:nvSpPr>
          <p:cNvPr id="111" name="" descr="{&quot;isTemplate&quot;:true,&quot;type&quot;:&quot;text&quot;}"/>
          <p:cNvSpPr txBox="1"/>
          <p:nvPr/>
        </p:nvSpPr>
        <p:spPr>
          <a:xfrm rot="0" flipH="0" flipV="0">
            <a:off x="8763000" y="4829175"/>
            <a:ext cx="2667000" cy="419100"/>
          </a:xfrm>
          <a:prstGeom prst="rect"/>
        </p:spPr>
        <p:txBody>
          <a:bodyPr wrap="square" lIns="0" tIns="0" rIns="0" bIns="0">
            <a:normAutofit/>
          </a:bodyPr>
          <a:p>
            <a:pPr>
              <a:lnSpc>
                <a:spcPct val="150000"/>
              </a:lnSpc>
            </a:pPr>
            <a:r>
              <a:rPr lang="zh-CN" sz="900">
                <a:solidFill>
                  <a:srgbClr val="1A1A1A">
                    <a:alpha val="55000"/>
                  </a:srgbClr>
                </a:solidFill>
                <a:latin typeface="PingFang SC"/>
                <a:ea typeface="PingFang SC"/>
              </a:rPr>
              <a:t>一个例句同时套用：</a:t>
            </a:r>
            <a:r>
              <a:rPr lang="en-US" sz="900">
                <a:solidFill>
                  <a:srgbClr val="1A1A1A">
                    <a:alpha val="55000"/>
                  </a:srgbClr>
                </a:solidFill>
                <a:latin typeface="PingFang SC"/>
                <a:ea typeface="PingFang SC"/>
              </a:rPr>
              <a:t>all year round + drink ... in moderation + promote digestion</a:t>
            </a:r>
            <a:endParaRPr/>
          </a:p>
        </p:txBody>
      </p:sp>
      <p:sp>
        <p:nvSpPr>
          <p:cNvPr id="112" name=""/>
          <p:cNvSpPr/>
          <p:nvPr/>
        </p:nvSpPr>
        <p:spPr>
          <a:xfrm rot="0" flipH="0" flipV="0">
            <a:off x="0" y="6324600"/>
            <a:ext cx="12192000" cy="533400"/>
          </a:xfrm>
          <a:custGeom>
            <a:pathLst>
              <a:path w="1280" h="56">
                <a:moveTo>
                  <a:pt x="0" y="0"/>
                </a:moveTo>
                <a:lnTo>
                  <a:pt x="1280" y="0"/>
                </a:lnTo>
                <a:lnTo>
                  <a:pt x="1280" y="1"/>
                </a:lnTo>
                <a:lnTo>
                  <a:pt x="0" y="1"/>
                </a:lnTo>
                <a:close/>
              </a:path>
            </a:pathLst>
          </a:custGeom>
          <a:solidFill>
            <a:srgbClr val="1A1A1A">
              <a:alpha val="6000"/>
            </a:srgbClr>
          </a:solidFill>
          <a:ln/>
        </p:spPr>
        <p:txBody>
          <a:bodyPr/>
          <a:p/>
        </p:txBody>
      </p:sp>
      <p:sp>
        <p:nvSpPr>
          <p:cNvPr id="113" name="" descr="{&quot;isTemplate&quot;:true,&quot;type&quot;:&quot;text&quot;}"/>
          <p:cNvSpPr txBox="1"/>
          <p:nvPr/>
        </p:nvSpPr>
        <p:spPr>
          <a:xfrm rot="0" flipH="0" flipV="0">
            <a:off x="571500" y="6524625"/>
            <a:ext cx="1485900" cy="152400"/>
          </a:xfrm>
          <a:prstGeom prst="rect"/>
        </p:spPr>
        <p:txBody>
          <a:bodyPr wrap="none" lIns="0" tIns="0" rIns="0" bIns="0"/>
          <a:p>
            <a:pPr>
              <a:lnSpc>
                <a:spcPct val="100000"/>
              </a:lnSpc>
            </a:pPr>
            <a:r>
              <a:rPr lang="zh-CN" sz="975">
                <a:solidFill>
                  <a:srgbClr val="1A1A1A">
                    <a:alpha val="45000"/>
                  </a:srgbClr>
                </a:solidFill>
                <a:latin typeface="PingFang SC"/>
                <a:ea typeface="PingFang SC"/>
              </a:rPr>
              <a:t>四级英语翻译常用句式学习</a:t>
            </a:r>
            <a:endParaRPr/>
          </a:p>
        </p:txBody>
      </p:sp>
      <p:sp>
        <p:nvSpPr>
          <p:cNvPr id="114" name="" descr="{&quot;isTemplate&quot;:true,&quot;type&quot;:&quot;text&quot;}"/>
          <p:cNvSpPr txBox="1"/>
          <p:nvPr/>
        </p:nvSpPr>
        <p:spPr>
          <a:xfrm rot="0" flipH="0" flipV="0">
            <a:off x="11249025" y="6524625"/>
            <a:ext cx="371475" cy="152400"/>
          </a:xfrm>
          <a:prstGeom prst="rect"/>
        </p:spPr>
        <p:txBody>
          <a:bodyPr wrap="none" lIns="0" tIns="0" rIns="0" bIns="0"/>
          <a:p>
            <a:pPr>
              <a:lnSpc>
                <a:spcPct val="100000"/>
              </a:lnSpc>
            </a:pPr>
            <a:r>
              <a:rPr lang="en-US" sz="975">
                <a:solidFill>
                  <a:srgbClr val="1A1A1A">
                    <a:alpha val="45000"/>
                  </a:srgbClr>
                </a:solidFill>
                <a:latin typeface="Helvetica Neue"/>
                <a:ea typeface="Helvetica Neue"/>
              </a:rPr>
              <a:t>11 / 17</a:t>
            </a:r>
            <a:endParaRPr/>
          </a:p>
        </p:txBody>
      </p:sp>
    </p:spTree>
  </p:cSld>
</p:sld>
</file>

<file path=ppt/slides/slide12.xml><?xml version="1.0" encoding="utf-8"?>
<p:sld xmlns:p="http://schemas.openxmlformats.org/presentationml/2006/main" xmlns:a="http://schemas.openxmlformats.org/drawingml/2006/main">
  <p:cSld>
    <p:spTree>
      <p:nvGrpSpPr>
        <p:cNvPr id="115" name="" descr="&lt;Slide&gt;&#13;&#10;    &lt;Box style={{&#13;&#10;        width: '1280px', height: '720px',&#13;&#10;        background: '#FAF7F2',&#13;&#10;        padding: '24px 60px',&#13;&#10;        position: 'relative',&#13;&#10;        overflow: 'hidden',&#13;&#10;    }}&gt;&#13;&#10;        &lt;Box style={{&#13;&#10;            position: 'absolute', top: '-60px', right: '-60px',&#13;&#10;            width: '260px', height: '260px',&#13;&#10;            background: 'linear-gradient(135deg, #EC4899 0%, #F97316 100%)',&#13;&#10;            borderRadius: '50%', opacity: 0.12,&#13;&#10;        }} /&gt;&#13;&#10;        &lt;Box style={{&#13;&#10;            position: 'absolute', bottom: '80px', left: '60px',&#13;&#10;            width: '120px', height: '3px', background: '#EC4899', borderRadius: 2,&#13;&#10;        }} /&gt;&#13;&#10;&#13;&#10;        &lt;Text style={{&#13;&#10;            fontFamily: 'Helvetica Neue, Arial, sans-serif',&#13;&#10;            fontSize: 16, color: '#EC4899', fontWeight: 600,&#13;&#10;            letterSpacing: 4, marginTop: 16, marginBottom: 8,&#13;&#10;        }}&gt;&#13;&#10;            CHAPTER 04&#13;&#10;        &lt;/Text&gt;&#13;&#10;        &lt;Text style={{&#13;&#10;            fontFamily: 'PingFang SC, Microsoft YaHei, sans-serif',&#13;&#10;            fontSize: 18, color: 'rgba(26,26,26,0.55)',&#13;&#10;            fontWeight: 500, marginBottom: 60,&#13;&#10;        }}&gt;&#13;&#10;            四级翻译 · 第 4 章&#13;&#10;        &lt;/Text&gt;&#13;&#10;&#13;&#10;        &lt;Box style={{&#13;&#10;            display: 'flex', flexDirection: 'row', alignItems: 'center',&#13;&#10;            gap: 80, marginTop: 24,&#13;&#10;        }}&gt;&#13;&#10;            &lt;Text style={{&#13;&#10;                fontFamily: 'Helvetica Neue, Arial, sans-serif',&#13;&#10;                fontSize: 240, color: '#EC4899',&#13;&#10;                fontWeight: 'bold', lineHeight: 1,&#13;&#10;                backgroundImage: 'linear-gradient(135deg, #EC4899 0%, #F97316 100%)',&#13;&#10;                backgroundClip: 'text',&#13;&#10;            }}&gt;&#13;&#10;                04&#13;&#10;            &lt;/Text&gt;&#13;&#10;            &lt;Box style={{ flex: 1, display: 'flex', flexDirection: 'column', gap: 16 }}&gt;&#13;&#10;                &lt;Text style={{&#13;&#10;                    fontFamily: 'PingFang SC, Microsoft YaHei, sans-serif',&#13;&#10;                    fontSize: 64, color: '#1A1A1A', fontWeight: 'bold', lineHeight: 1.1,&#13;&#10;                }}&gt;&#13;&#10;                    实战锦囊&#13;&#10;                &lt;/Text&gt;&#13;&#10;                &lt;Text style={{&#13;&#10;                    fontFamily: 'Helvetica Neue, Arial, sans-serif',&#13;&#10;                    fontSize: 22, color: 'rgba(26,26,26,0.55)', fontWeight: 500,&#13;&#10;                    letterSpacing: 2,&#13;&#10;                }}&gt;&#13;&#10;                    Battle Tactics · 把句式变成分数&#13;&#10;                &lt;/Text&gt;&#13;&#10;                &lt;Box style={{&#13;&#10;                    width: 60, height: 4, background: '#EC4899', borderRadius: 2,&#13;&#10;                    marginTop: 8,&#13;&#10;                }} /&gt;&#13;&#10;                &lt;Text style={{&#13;&#10;                    fontFamily: 'PingFang SC, Microsoft YaHei, sans-serif',&#13;&#10;                    fontSize: 18, color: 'rgba(26,26,26,0.7)', lineHeight: 1.7,&#13;&#10;                    marginTop: 16,&#13;&#10;                }}&gt;&#13;&#10;                    55 句式速查 · 翻译四步法 · 高频场景模板&#13;&#10;                    &lt;br /&gt;&#13;&#10;                    把前 3 章内容串成可上考场的解题流程&#13;&#10;                &lt;/Text&gt;&#13;&#10;            &lt;/Box&gt;&#13;&#10;        &lt;/Box&gt;&#13;&#10;&#13;&#10;        &lt;Box style={{&#13;&#10;            position: 'absolute', bottom: 60, left: 60, right: 60,&#13;&#10;            display: 'flex', flexDirection: 'row', alignItems: 'center',&#13;&#10;            justifyContent: 'space-between',&#13;&#10;            paddingTop: 20,&#13;&#10;            borderTop: '1px solid rgba(26,26,26,0.10)',&#13;&#10;        }}&gt;&#13;&#10;            &lt;Text style={{&#13;&#10;                fontFamily: 'PingFang SC, Microsoft YaHei, sans-serif',&#13;&#10;                fontSize: 14, color: 'rgba(26,26,26,0.45)',&#13;&#10;            }}&gt;&#13;&#10;                实战锦囊 · 12 句核心速查 + 4 步法&#13;&#10;            &lt;/Text&gt;&#13;&#10;            &lt;Text style={{&#13;&#10;                fontFamily: 'Helvetica Neue, Arial, sans-serif',&#13;&#10;                fontSize: 14, color: 'rgba(26,26,26,0.45)', fontWeight: 500,&#13;&#10;            }}&gt;&#13;&#10;                12 / 17&#13;&#10;            &lt;/Text&gt;&#13;&#10;        &lt;/Box&gt;&#13;&#10;    &lt;/Box&gt;&#13;&#10;&lt;/Slide&gt;"/>
        <p:cNvGrpSpPr/>
        <p:nvPr/>
      </p:nvGrpSpPr>
      <p:grpSpPr>
        <a:xfrm>
          <a:off x="0" y="0"/>
          <a:ext cx="0" cy="0"/>
          <a:chOff x="0" y="0"/>
          <a:chExt cx="0" cy="0"/>
        </a:xfrm>
      </p:grpSpPr>
      <p:sp>
        <p:nvSpPr>
          <p:cNvPr id="116" name=""/>
          <p:cNvSpPr/>
          <p:nvPr/>
        </p:nvSpPr>
        <p:spPr>
          <a:xfrm rot="0" flipH="0" flipV="0">
            <a:off x="0" y="0"/>
            <a:ext cx="12192000" cy="6858000"/>
          </a:xfrm>
          <a:prstGeom prst="rect">
            <a:avLst/>
          </a:prstGeom>
          <a:solidFill>
            <a:srgbClr val="FAF7F2"/>
          </a:solidFill>
          <a:ln/>
        </p:spPr>
        <p:txBody>
          <a:bodyPr/>
          <a:p/>
        </p:txBody>
      </p:sp>
      <p:sp>
        <p:nvSpPr>
          <p:cNvPr id="117" name="" descr="{&quot;isTemplate&quot;:true,&quot;type&quot;:&quot;text&quot;}"/>
          <p:cNvSpPr txBox="1"/>
          <p:nvPr/>
        </p:nvSpPr>
        <p:spPr>
          <a:xfrm rot="0" flipH="0" flipV="0">
            <a:off x="571500" y="381000"/>
            <a:ext cx="11049000" cy="190500"/>
          </a:xfrm>
          <a:prstGeom prst="rect"/>
        </p:spPr>
        <p:txBody>
          <a:bodyPr wrap="none" lIns="0" tIns="0" rIns="0" bIns="0"/>
          <a:p>
            <a:pPr>
              <a:lnSpc>
                <a:spcPct val="100000"/>
              </a:lnSpc>
            </a:pPr>
            <a:r>
              <a:rPr lang="en-US" sz="1200" b="1" spc="300">
                <a:solidFill>
                  <a:srgbClr val="EC4899"/>
                </a:solidFill>
                <a:latin typeface="Helvetica Neue"/>
                <a:ea typeface="Helvetica Neue"/>
              </a:rPr>
              <a:t>CHAPTER 04</a:t>
            </a:r>
            <a:endParaRPr/>
          </a:p>
        </p:txBody>
      </p:sp>
      <p:sp>
        <p:nvSpPr>
          <p:cNvPr id="118" name="" descr="{&quot;isTemplate&quot;:true,&quot;type&quot;:&quot;text&quot;}"/>
          <p:cNvSpPr txBox="1"/>
          <p:nvPr/>
        </p:nvSpPr>
        <p:spPr>
          <a:xfrm rot="0" flipH="0" flipV="0">
            <a:off x="571500" y="647700"/>
            <a:ext cx="11049000" cy="209550"/>
          </a:xfrm>
          <a:prstGeom prst="rect"/>
        </p:spPr>
        <p:txBody>
          <a:bodyPr wrap="none" lIns="0" tIns="0" rIns="0" bIns="0"/>
          <a:p>
            <a:pPr>
              <a:lnSpc>
                <a:spcPct val="100000"/>
              </a:lnSpc>
            </a:pPr>
            <a:r>
              <a:rPr lang="zh-CN" sz="1350">
                <a:solidFill>
                  <a:srgbClr val="1A1A1A">
                    <a:alpha val="55000"/>
                  </a:srgbClr>
                </a:solidFill>
                <a:latin typeface="PingFang SC"/>
                <a:ea typeface="PingFang SC"/>
              </a:rPr>
              <a:t>四级翻译</a:t>
            </a:r>
            <a:r>
              <a:rPr lang="en-US" sz="1350">
                <a:solidFill>
                  <a:srgbClr val="1A1A1A">
                    <a:alpha val="55000"/>
                  </a:srgbClr>
                </a:solidFill>
                <a:latin typeface="PingFang SC"/>
                <a:ea typeface="PingFang SC"/>
              </a:rPr>
              <a:t> · </a:t>
            </a:r>
            <a:r>
              <a:rPr lang="zh-CN" sz="1350">
                <a:solidFill>
                  <a:srgbClr val="1A1A1A">
                    <a:alpha val="55000"/>
                  </a:srgbClr>
                </a:solidFill>
                <a:latin typeface="PingFang SC"/>
                <a:ea typeface="PingFang SC"/>
              </a:rPr>
              <a:t>第</a:t>
            </a:r>
            <a:r>
              <a:rPr lang="en-US" sz="1350">
                <a:solidFill>
                  <a:srgbClr val="1A1A1A">
                    <a:alpha val="55000"/>
                  </a:srgbClr>
                </a:solidFill>
                <a:latin typeface="PingFang SC"/>
                <a:ea typeface="PingFang SC"/>
              </a:rPr>
              <a:t> 4 </a:t>
            </a:r>
            <a:r>
              <a:rPr lang="zh-CN" sz="1350">
                <a:solidFill>
                  <a:srgbClr val="1A1A1A">
                    <a:alpha val="55000"/>
                  </a:srgbClr>
                </a:solidFill>
                <a:latin typeface="PingFang SC"/>
                <a:ea typeface="PingFang SC"/>
              </a:rPr>
              <a:t>章</a:t>
            </a:r>
            <a:endParaRPr/>
          </a:p>
        </p:txBody>
      </p:sp>
      <p:sp>
        <p:nvSpPr>
          <p:cNvPr id="119" name="" descr="{&quot;isTemplate&quot;:true,&quot;type&quot;:&quot;text&quot;}"/>
          <p:cNvSpPr txBox="1"/>
          <p:nvPr/>
        </p:nvSpPr>
        <p:spPr>
          <a:xfrm rot="0" flipH="0" flipV="0">
            <a:off x="571500" y="1657350"/>
            <a:ext cx="2543175" cy="2743200"/>
          </a:xfrm>
          <a:prstGeom prst="rect"/>
        </p:spPr>
        <p:txBody>
          <a:bodyPr wrap="none" lIns="0" tIns="0" rIns="0" bIns="0"/>
          <a:p>
            <a:pPr>
              <a:lnSpc>
                <a:spcPct val="100000"/>
              </a:lnSpc>
            </a:pPr>
            <a:r>
              <a:rPr lang="en-US" sz="18000" b="1">
                <a:gradFill>
                  <a:gsLst>
                    <a:gs pos="0">
                      <a:srgbClr val="EC4899"/>
                    </a:gs>
                    <a:gs pos="100000">
                      <a:srgbClr val="F97316"/>
                    </a:gs>
                  </a:gsLst>
                  <a:lin ang="2700000" scaled="1"/>
                </a:gradFill>
                <a:latin typeface="Helvetica Neue"/>
                <a:ea typeface="Helvetica Neue"/>
              </a:rPr>
              <a:t>04</a:t>
            </a:r>
            <a:endParaRPr/>
          </a:p>
        </p:txBody>
      </p:sp>
      <p:sp>
        <p:nvSpPr>
          <p:cNvPr id="120" name="" descr="{&quot;isTemplate&quot;:true,&quot;type&quot;:&quot;text&quot;}"/>
          <p:cNvSpPr txBox="1"/>
          <p:nvPr/>
        </p:nvSpPr>
        <p:spPr>
          <a:xfrm rot="0" flipH="0" flipV="0">
            <a:off x="3876675" y="1781175"/>
            <a:ext cx="7743825" cy="809625"/>
          </a:xfrm>
          <a:prstGeom prst="rect"/>
        </p:spPr>
        <p:txBody>
          <a:bodyPr wrap="none" lIns="0" tIns="0" rIns="0" bIns="0"/>
          <a:p>
            <a:pPr>
              <a:lnSpc>
                <a:spcPct val="110000"/>
              </a:lnSpc>
            </a:pPr>
            <a:r>
              <a:rPr lang="zh-CN" sz="4800" b="1">
                <a:solidFill>
                  <a:srgbClr val="1A1A1A"/>
                </a:solidFill>
                <a:latin typeface="PingFang SC"/>
                <a:ea typeface="PingFang SC"/>
              </a:rPr>
              <a:t>实战锦囊</a:t>
            </a:r>
            <a:endParaRPr/>
          </a:p>
        </p:txBody>
      </p:sp>
      <p:sp>
        <p:nvSpPr>
          <p:cNvPr id="121" name="" descr="{&quot;isTemplate&quot;:true,&quot;type&quot;:&quot;text&quot;}"/>
          <p:cNvSpPr txBox="1"/>
          <p:nvPr/>
        </p:nvSpPr>
        <p:spPr>
          <a:xfrm rot="0" flipH="0" flipV="0">
            <a:off x="3876675" y="2743200"/>
            <a:ext cx="7743825" cy="257175"/>
          </a:xfrm>
          <a:prstGeom prst="rect"/>
        </p:spPr>
        <p:txBody>
          <a:bodyPr wrap="none" lIns="0" tIns="0" rIns="0" bIns="0"/>
          <a:p>
            <a:pPr>
              <a:lnSpc>
                <a:spcPct val="100000"/>
              </a:lnSpc>
            </a:pPr>
            <a:r>
              <a:rPr lang="en-US" sz="1650" spc="150">
                <a:solidFill>
                  <a:srgbClr val="1A1A1A">
                    <a:alpha val="55000"/>
                  </a:srgbClr>
                </a:solidFill>
                <a:latin typeface="Helvetica Neue"/>
                <a:ea typeface="Helvetica Neue"/>
              </a:rPr>
              <a:t>Battle Tactics · </a:t>
            </a:r>
            <a:r>
              <a:rPr lang="zh-CN" sz="1650" spc="150">
                <a:solidFill>
                  <a:srgbClr val="1A1A1A">
                    <a:alpha val="55000"/>
                  </a:srgbClr>
                </a:solidFill>
                <a:latin typeface="Helvetica Neue"/>
                <a:ea typeface="Helvetica Neue"/>
              </a:rPr>
              <a:t>把句式变成分数</a:t>
            </a:r>
            <a:endParaRPr/>
          </a:p>
        </p:txBody>
      </p:sp>
      <p:sp>
        <p:nvSpPr>
          <p:cNvPr id="122" name=""/>
          <p:cNvSpPr/>
          <p:nvPr/>
        </p:nvSpPr>
        <p:spPr>
          <a:xfrm rot="0" flipH="0" flipV="0">
            <a:off x="3876675" y="3228975"/>
            <a:ext cx="571500" cy="38100"/>
          </a:xfrm>
          <a:prstGeom prst="roundRect">
            <a:avLst>
              <a:gd name="adj" fmla="val 50000"/>
            </a:avLst>
          </a:prstGeom>
          <a:solidFill>
            <a:srgbClr val="EC4899"/>
          </a:solidFill>
          <a:ln/>
        </p:spPr>
        <p:txBody>
          <a:bodyPr/>
          <a:p/>
        </p:txBody>
      </p:sp>
      <p:sp>
        <p:nvSpPr>
          <p:cNvPr id="123" name="" descr="{&quot;isTemplate&quot;:true,&quot;type&quot;:&quot;text&quot;}"/>
          <p:cNvSpPr txBox="1"/>
          <p:nvPr/>
        </p:nvSpPr>
        <p:spPr>
          <a:xfrm rot="0" flipH="0" flipV="0">
            <a:off x="3876675" y="3571875"/>
            <a:ext cx="7743825" cy="704850"/>
          </a:xfrm>
          <a:prstGeom prst="rect"/>
        </p:spPr>
        <p:txBody>
          <a:bodyPr wrap="none" lIns="0" tIns="0" rIns="0" bIns="0"/>
          <a:p>
            <a:pPr>
              <a:lnSpc>
                <a:spcPct val="170000"/>
              </a:lnSpc>
            </a:pPr>
            <a:r>
              <a:rPr lang="en-US" sz="1350">
                <a:solidFill>
                  <a:srgbClr val="1A1A1A">
                    <a:alpha val="70000"/>
                  </a:srgbClr>
                </a:solidFill>
                <a:latin typeface="PingFang SC"/>
                <a:ea typeface="PingFang SC"/>
              </a:rPr>
              <a:t>55 </a:t>
            </a:r>
            <a:r>
              <a:rPr lang="zh-CN" sz="1350">
                <a:solidFill>
                  <a:srgbClr val="1A1A1A">
                    <a:alpha val="70000"/>
                  </a:srgbClr>
                </a:solidFill>
                <a:latin typeface="PingFang SC"/>
                <a:ea typeface="PingFang SC"/>
              </a:rPr>
              <a:t>句式速查</a:t>
            </a:r>
            <a:r>
              <a:rPr lang="en-US" sz="1350">
                <a:solidFill>
                  <a:srgbClr val="1A1A1A">
                    <a:alpha val="70000"/>
                  </a:srgbClr>
                </a:solidFill>
                <a:latin typeface="PingFang SC"/>
                <a:ea typeface="PingFang SC"/>
              </a:rPr>
              <a:t> · </a:t>
            </a:r>
            <a:r>
              <a:rPr lang="zh-CN" sz="1350">
                <a:solidFill>
                  <a:srgbClr val="1A1A1A">
                    <a:alpha val="70000"/>
                  </a:srgbClr>
                </a:solidFill>
                <a:latin typeface="PingFang SC"/>
                <a:ea typeface="PingFang SC"/>
              </a:rPr>
              <a:t>翻译四步法</a:t>
            </a:r>
            <a:r>
              <a:rPr lang="en-US" sz="1350">
                <a:solidFill>
                  <a:srgbClr val="1A1A1A">
                    <a:alpha val="70000"/>
                  </a:srgbClr>
                </a:solidFill>
                <a:latin typeface="PingFang SC"/>
                <a:ea typeface="PingFang SC"/>
              </a:rPr>
              <a:t> · </a:t>
            </a:r>
            <a:r>
              <a:rPr lang="zh-CN" sz="1350">
                <a:solidFill>
                  <a:srgbClr val="1A1A1A">
                    <a:alpha val="70000"/>
                  </a:srgbClr>
                </a:solidFill>
                <a:latin typeface="PingFang SC"/>
                <a:ea typeface="PingFang SC"/>
              </a:rPr>
              <a:t>高频场景模板</a:t>
            </a:r>
            <a:endParaRPr/>
          </a:p>
          <a:p>
            <a:pPr>
              <a:lnSpc>
                <a:spcPct val="170000"/>
              </a:lnSpc>
            </a:pPr>
            <a:r>
              <a:rPr lang="zh-CN" sz="1350">
                <a:solidFill>
                  <a:srgbClr val="1A1A1A">
                    <a:alpha val="70000"/>
                  </a:srgbClr>
                </a:solidFill>
                <a:latin typeface="PingFang SC"/>
                <a:ea typeface="PingFang SC"/>
              </a:rPr>
              <a:t>把前</a:t>
            </a:r>
            <a:r>
              <a:rPr lang="en-US" sz="1350">
                <a:solidFill>
                  <a:srgbClr val="1A1A1A">
                    <a:alpha val="70000"/>
                  </a:srgbClr>
                </a:solidFill>
                <a:latin typeface="PingFang SC"/>
                <a:ea typeface="PingFang SC"/>
              </a:rPr>
              <a:t> 3 </a:t>
            </a:r>
            <a:r>
              <a:rPr lang="zh-CN" sz="1350">
                <a:solidFill>
                  <a:srgbClr val="1A1A1A">
                    <a:alpha val="70000"/>
                  </a:srgbClr>
                </a:solidFill>
                <a:latin typeface="PingFang SC"/>
                <a:ea typeface="PingFang SC"/>
              </a:rPr>
              <a:t>章内容串成可上考场的解题流程</a:t>
            </a:r>
            <a:endParaRPr/>
          </a:p>
        </p:txBody>
      </p:sp>
      <p:sp>
        <p:nvSpPr>
          <p:cNvPr id="124" name=""/>
          <p:cNvSpPr/>
          <p:nvPr/>
        </p:nvSpPr>
        <p:spPr>
          <a:xfrm rot="0" flipH="0" flipV="0">
            <a:off x="10287000" y="-571500"/>
            <a:ext cx="2476500" cy="2476500"/>
          </a:xfrm>
          <a:custGeom>
            <a:pathLst>
              <a:path w="260" h="260">
                <a:moveTo>
                  <a:pt x="200" y="240"/>
                </a:moveTo>
                <a:cubicBezTo>
                  <a:pt x="149" y="272"/>
                  <a:pt x="81" y="265"/>
                  <a:pt x="38" y="222"/>
                </a:cubicBezTo>
                <a:cubicBezTo>
                  <a:pt x="-5" y="179"/>
                  <a:pt x="-12" y="111"/>
                  <a:pt x="20" y="60"/>
                </a:cubicBezTo>
                <a:lnTo>
                  <a:pt x="200" y="60"/>
                </a:lnTo>
                <a:close/>
              </a:path>
            </a:pathLst>
          </a:custGeom>
          <a:gradFill>
            <a:gsLst>
              <a:gs pos="0">
                <a:srgbClr val="EC4899">
                  <a:alpha val="12000"/>
                </a:srgbClr>
              </a:gs>
              <a:gs pos="100000">
                <a:srgbClr val="F97316">
                  <a:alpha val="12000"/>
                </a:srgbClr>
              </a:gs>
            </a:gsLst>
            <a:lin ang="2700000" scaled="1"/>
          </a:gradFill>
          <a:ln/>
        </p:spPr>
        <p:txBody>
          <a:bodyPr/>
          <a:p/>
        </p:txBody>
      </p:sp>
      <p:sp>
        <p:nvSpPr>
          <p:cNvPr id="125" name=""/>
          <p:cNvSpPr/>
          <p:nvPr/>
        </p:nvSpPr>
        <p:spPr>
          <a:xfrm rot="0" flipH="0" flipV="0">
            <a:off x="571500" y="6067425"/>
            <a:ext cx="1143000" cy="28575"/>
          </a:xfrm>
          <a:prstGeom prst="roundRect">
            <a:avLst>
              <a:gd name="adj" fmla="val 66667"/>
            </a:avLst>
          </a:prstGeom>
          <a:solidFill>
            <a:srgbClr val="EC4899"/>
          </a:solidFill>
          <a:ln/>
        </p:spPr>
        <p:txBody>
          <a:bodyPr/>
          <a:p/>
        </p:txBody>
      </p:sp>
      <p:sp>
        <p:nvSpPr>
          <p:cNvPr id="126" name=""/>
          <p:cNvSpPr/>
          <p:nvPr/>
        </p:nvSpPr>
        <p:spPr>
          <a:xfrm rot="0" flipH="0" flipV="0">
            <a:off x="571500" y="5924550"/>
            <a:ext cx="11049000" cy="371475"/>
          </a:xfrm>
          <a:custGeom>
            <a:pathLst>
              <a:path w="1160" h="39">
                <a:moveTo>
                  <a:pt x="0" y="0"/>
                </a:moveTo>
                <a:lnTo>
                  <a:pt x="1160" y="0"/>
                </a:lnTo>
                <a:lnTo>
                  <a:pt x="1160" y="1"/>
                </a:lnTo>
                <a:lnTo>
                  <a:pt x="0" y="1"/>
                </a:lnTo>
                <a:close/>
              </a:path>
            </a:pathLst>
          </a:custGeom>
          <a:solidFill>
            <a:srgbClr val="1A1A1A">
              <a:alpha val="10000"/>
            </a:srgbClr>
          </a:solidFill>
          <a:ln/>
        </p:spPr>
        <p:txBody>
          <a:bodyPr/>
          <a:p/>
        </p:txBody>
      </p:sp>
      <p:sp>
        <p:nvSpPr>
          <p:cNvPr id="127" name="" descr="{&quot;isTemplate&quot;:true,&quot;type&quot;:&quot;text&quot;}"/>
          <p:cNvSpPr txBox="1"/>
          <p:nvPr/>
        </p:nvSpPr>
        <p:spPr>
          <a:xfrm rot="0" flipH="0" flipV="0">
            <a:off x="571500" y="6124575"/>
            <a:ext cx="2076450" cy="161925"/>
          </a:xfrm>
          <a:prstGeom prst="rect"/>
        </p:spPr>
        <p:txBody>
          <a:bodyPr wrap="none" lIns="0" tIns="0" rIns="0" bIns="0"/>
          <a:p>
            <a:pPr>
              <a:lnSpc>
                <a:spcPct val="100000"/>
              </a:lnSpc>
            </a:pPr>
            <a:r>
              <a:rPr lang="zh-CN" sz="1050">
                <a:solidFill>
                  <a:srgbClr val="1A1A1A">
                    <a:alpha val="45000"/>
                  </a:srgbClr>
                </a:solidFill>
                <a:latin typeface="PingFang SC"/>
                <a:ea typeface="PingFang SC"/>
              </a:rPr>
              <a:t>实战锦囊</a:t>
            </a:r>
            <a:r>
              <a:rPr lang="en-US" sz="1050">
                <a:solidFill>
                  <a:srgbClr val="1A1A1A">
                    <a:alpha val="45000"/>
                  </a:srgbClr>
                </a:solidFill>
                <a:latin typeface="PingFang SC"/>
                <a:ea typeface="PingFang SC"/>
              </a:rPr>
              <a:t> · 12 </a:t>
            </a:r>
            <a:r>
              <a:rPr lang="zh-CN" sz="1050">
                <a:solidFill>
                  <a:srgbClr val="1A1A1A">
                    <a:alpha val="45000"/>
                  </a:srgbClr>
                </a:solidFill>
                <a:latin typeface="PingFang SC"/>
                <a:ea typeface="PingFang SC"/>
              </a:rPr>
              <a:t>句核心速查</a:t>
            </a:r>
            <a:r>
              <a:rPr lang="en-US" sz="1050">
                <a:solidFill>
                  <a:srgbClr val="1A1A1A">
                    <a:alpha val="45000"/>
                  </a:srgbClr>
                </a:solidFill>
                <a:latin typeface="PingFang SC"/>
                <a:ea typeface="PingFang SC"/>
              </a:rPr>
              <a:t> + 4 </a:t>
            </a:r>
            <a:r>
              <a:rPr lang="zh-CN" sz="1050">
                <a:solidFill>
                  <a:srgbClr val="1A1A1A">
                    <a:alpha val="45000"/>
                  </a:srgbClr>
                </a:solidFill>
                <a:latin typeface="PingFang SC"/>
                <a:ea typeface="PingFang SC"/>
              </a:rPr>
              <a:t>步法</a:t>
            </a:r>
            <a:endParaRPr/>
          </a:p>
        </p:txBody>
      </p:sp>
      <p:sp>
        <p:nvSpPr>
          <p:cNvPr id="128" name="" descr="{&quot;isTemplate&quot;:true,&quot;type&quot;:&quot;text&quot;}"/>
          <p:cNvSpPr txBox="1"/>
          <p:nvPr/>
        </p:nvSpPr>
        <p:spPr>
          <a:xfrm rot="0" flipH="0" flipV="0">
            <a:off x="11210925" y="6124575"/>
            <a:ext cx="409575" cy="161925"/>
          </a:xfrm>
          <a:prstGeom prst="rect"/>
        </p:spPr>
        <p:txBody>
          <a:bodyPr wrap="none" lIns="0" tIns="0" rIns="0" bIns="0"/>
          <a:p>
            <a:pPr>
              <a:lnSpc>
                <a:spcPct val="100000"/>
              </a:lnSpc>
            </a:pPr>
            <a:r>
              <a:rPr lang="en-US" sz="1050">
                <a:solidFill>
                  <a:srgbClr val="1A1A1A">
                    <a:alpha val="45000"/>
                  </a:srgbClr>
                </a:solidFill>
                <a:latin typeface="Helvetica Neue"/>
                <a:ea typeface="Helvetica Neue"/>
              </a:rPr>
              <a:t>12 / 17</a:t>
            </a:r>
            <a:endParaRPr/>
          </a:p>
        </p:txBody>
      </p:sp>
    </p:spTree>
  </p:cSld>
</p:sld>
</file>

<file path=ppt/slides/slide13.xml><?xml version="1.0" encoding="utf-8"?>
<p:sld xmlns:p="http://schemas.openxmlformats.org/presentationml/2006/main" xmlns:a="http://schemas.openxmlformats.org/drawingml/2006/main">
  <p:cSld>
    <p:spTree>
      <p:nvGrpSpPr>
        <p:cNvPr id="129" name="" descr="&lt;Slide&gt;&#13;&#10;    &lt;Box style={{&#13;&#10;        width: '1280px', height: '720px',&#13;&#10;        background: '#FAF7F2',&#13;&#10;        padding: '24px 60px',&#13;&#10;        position: 'relative',&#13;&#10;        overflow: 'hidden',&#13;&#10;    }}&gt;&#13;&#10;        {/* A 区：标题 + 巨型 55 */}&#13;&#10;        &lt;Box style={{&#13;&#10;            display: 'flex', flexDirection: 'row', alignItems: 'center', gap: 28,&#13;&#10;            marginBottom: 8,&#13;&#10;        }}&gt;&#13;&#10;            &lt;Box style={{ width: 6, height: 48, background: '#F97316', borderRadius: 3 }} /&gt;&#13;&#10;            &lt;Text style={{&#13;&#10;                fontFamily: 'PingFang SC, Microsoft YaHei, sans-serif',&#13;&#10;                fontSize: 36, color: '#1A1A1A', fontWeight: 'bold',&#13;&#10;            }}&gt;&#13;&#10;                55 句式分类速查&#13;&#10;            &lt;/Text&gt;&#13;&#10;            &lt;Text style={{&#13;&#10;                fontFamily: 'Helvetica Neue, Arial, sans-serif',&#13;&#10;                fontSize: 14, color: '#F97316', fontWeight: 600,&#13;&#10;                letterSpacing: 2, marginLeft: 4,&#13;&#10;            }}&gt;&#13;&#10;                CHEAT SHEET&#13;&#10;            &lt;/Text&gt;&#13;&#10;        &lt;/Box&gt;&#13;&#10;        &lt;Text style={{&#13;&#10;            fontFamily: 'PingFang SC, Microsoft YaHei, sans-serif',&#13;&#10;            fontSize: 16, color: 'rgba(26,26,26,0.55)', marginBottom: 14,&#13;&#10;        }}&gt;&#13;&#10;            按 4 大类分组，每类 8-12 句 —— 考前 10 分钟扫一眼，心里有底&#13;&#10;        &lt;/Text&gt;&#13;&#10;&#13;&#10;        {/* 巨型 55 + 4 卡片网格 */}&#13;&#10;        &lt;Box style={{&#13;&#10;            display: 'flex', flexDirection: 'row', gap: 24, marginTop: 4,&#13;&#10;            position: 'relative',&#13;&#10;        }}&gt;&#13;&#10;            {/* 左侧：巨型 55 + 提示 */}&#13;&#10;            &lt;Box style={{&#13;&#10;                width: 200, display: 'flex', flexDirection: 'column',&#13;&#10;                alignItems: 'center', justifyContent: 'center', gap: 12,&#13;&#10;            }}&gt;&#13;&#10;                &lt;Text style={{&#13;&#10;                    fontFamily: 'Helvetica Neue, Arial, sans-serif',&#13;&#10;                    fontSize: 130, color: '#F97316',&#13;&#10;                    fontWeight: 'bold', lineHeight: 1,&#13;&#10;                    backgroundImage: 'linear-gradient(135deg, #F97316 0%, #EC4899 100%)',&#13;&#10;                    backgroundClip: 'text',&#13;&#10;                }}&gt;&#13;&#10;                    55&#13;&#10;                &lt;/Text&gt;&#13;&#10;                &lt;Text style={{&#13;&#10;                    fontFamily: 'PingFang SC, Microsoft YaHei, sans-serif',&#13;&#10;                    fontSize: 16, color: 'rgba(26,26,26,0.7)', fontWeight: 'bold',&#13;&#10;                }}&gt;&#13;&#10;                    必备句式&#13;&#10;                &lt;/Text&gt;&#13;&#10;                &lt;Box style={{&#13;&#10;                    width: 60, height: 3, background: '#F97316', borderRadius: 2,&#13;&#10;                }} /&gt;&#13;&#10;                &lt;Box style={{&#13;&#10;                    marginTop: 16, padding: 12,&#13;&#10;                    background: 'rgba(249,115,22,0.08)',&#13;&#10;                    borderRadius: 8,&#13;&#10;                    display: 'flex', flexDirection: 'column', gap: 4,&#13;&#10;                }}&gt;&#13;&#10;                    &lt;Text style={{&#13;&#10;                        fontFamily: 'PingFang SC, Microsoft YaHei, sans-serif',&#13;&#10;                        fontSize: 12, color: '#F97316', fontWeight: 'bold', textAlign: 'center',&#13;&#10;                    }}&gt;&#13;&#10;                        速记提醒&#13;&#10;                    &lt;/Text&gt;&#13;&#10;                    &lt;Text style={{&#13;&#10;                        fontFamily: 'PingFang SC, Microsoft YaHei, sans-serif',&#13;&#10;                        fontSize: 11, color: 'rgba(26,26,26,0.65)', lineHeight: 1.5, textAlign: 'center',&#13;&#10;                    }}&gt;&#13;&#10;                        优先记 ★ 标记&#13;&#10;                        &lt;br /&gt;三大高频句&#13;&#10;                    &lt;/Text&gt;&#13;&#10;                &lt;/Box&gt;&#13;&#10;            &lt;/Box&gt;&#13;&#10;&#13;&#10;            {/* 右侧：2x2 网格 4 类卡片 */}&#13;&#10;            &lt;Box style={{&#13;&#10;                flex: 1, display: 'flex', flexDirection: 'column', gap: 14,&#13;&#10;            }}&gt;&#13;&#10;                {[&#13;&#10;                    {&#13;&#10;                        cat: '基础句型', color: '#F97316',&#13;&#10;                        patterns: [&#13;&#10;                            { en: 'with the development of ...', star: true },&#13;&#10;                            { en: 'for more than ... years', star: false },&#13;&#10;                            { en: 'Since then, ... has become popular', star: true },&#13;&#10;                            { en: 'Located in / on ...', star: false },&#13;&#10;                            { en: 'in the 4th century BC / AD', star: false },&#13;&#10;                            { en: 'a large amount of ...', star: false },&#13;&#10;                        ],&#13;&#10;                    },&#13;&#10;                    {&#13;&#10;                        cat: '逻辑关系', color: '#EC4899',&#13;&#10;                        patterns: [&#13;&#10;                            { en: 'It is + adj. + that ...', star: true },&#13;&#10;                            { en: 'so + adj./adv. + that ...', star: true },&#13;&#10;                            { en: 'due to / owing to ...', star: false },&#13;&#10;                            { en: 'What surprised me most was that ...', star: false },&#13;&#10;                            { en: 'The + 比较级, the + 比较级', star: false },&#13;&#10;                            { en: 'contribute to / play a role in', star: false },&#13;&#10;                        ],&#13;&#10;                    },&#13;&#10;                    {&#13;&#10;                        cat: '文化与生活', color: '#F97316',&#13;&#10;                        patterns: [&#13;&#10;                            { en: 'be rich in ...', star: false },&#13;&#10;                            { en: 'enjoy great popularity among ...', star: true },&#13;&#10;                            { en: 'derive from / be derived from', star: false },&#13;&#10;                            { en: 'brew tea / drink ... in moderation', star: false },&#13;&#10;                            { en: 'promote digestion', star: false },&#13;&#10;                            { en: 'have gradually developed into', star: false },&#13;&#10;                        ],&#13;&#10;                    },&#13;&#10;                    {&#13;&#10;                        cat: '实战补充', color: '#EC4899',&#13;&#10;                        patterns: [&#13;&#10;                            { en: 'There is no need to ...', star: false },&#13;&#10;                            { en: 'reflect the wisdom of ...', star: false },&#13;&#10;                            { en: 'stand out in ...', star: false },&#13;&#10;                            { en: 'It is the first time that ...', star: false },&#13;&#10;                            { en: 'without any effort', star: false },&#13;&#10;                            { en: '... is generally believed that', star: false },&#13;&#10;                        ],&#13;&#10;                    },&#13;&#10;                ].map((g, i) =&gt; (&#13;&#10;                    &lt;Box key={i} style={{&#13;&#10;                        flex: 1, padding: 14, minHeight: 100,&#13;&#10;                        background: '#FFFFFF',&#13;&#10;                        border: '1px solid rgba(26,26,26,0.08)',&#13;&#10;                        borderLeft: `4px solid ${g.color}`,&#13;&#10;                        borderRadius: 10,&#13;&#10;                        display: 'flex', flexDirection: 'row', alignItems: 'center', gap: 14,&#13;&#10;                    }}&gt;&#13;&#10;                        &lt;Box style={{&#13;&#10;                            minWidth: 100, display: 'flex', flexDirection: 'column', alignItems: 'center', gap: 4,&#13;&#10;                        }}&gt;&#13;&#10;                            &lt;Text style={{&#13;&#10;                                fontFamily: 'Helvetica Neue, Arial, sans-serif',&#13;&#10;                                fontSize: 18, color: g.color, fontWeight: 'bold', letterSpacing: 1,&#13;&#10;                            }}&gt;&#13;&#10;                                0{i+1}&#13;&#10;                            &lt;/Text&gt;&#13;&#10;                            &lt;Text style={{&#13;&#10;                                fontFamily: 'PingFang SC, Microsoft YaHei, sans-serif',&#13;&#10;                                fontSize: 14, color: '#1A1A1A', fontWeight: 'bold',&#13;&#10;                            }}&gt;&#13;&#10;                                {g.cat}&#13;&#10;                            &lt;/Text&gt;&#13;&#10;                        &lt;/Box&gt;&#13;&#10;                        &lt;Box style={{ width: 1, height: 56, background: 'rgba(26,26,26,0.10)' }} /&gt;&#13;&#10;                        &lt;Box style={{&#13;&#10;                            flex: 1, display: 'flex', flexDirection: 'row',&#13;&#10;                            flexWrap: 'wrap', gap: 6,&#13;&#10;                        }}&gt;&#13;&#10;                            {g.patterns.map((p, j) =&gt; (&#13;&#10;                                &lt;Box key={j} style={{&#13;&#10;                                    padding: '3px 10px',&#13;&#10;                                    background: p.star ? 'rgba(249,115,22,0.10)' : 'rgba(26,26,26,0.04)',&#13;&#10;                                    borderRadius: 4,&#13;&#10;                                }}&gt;&#13;&#10;                                    &lt;Text style={{&#13;&#10;                                        fontFamily: 'Helvetica Neue, Arial, sans-serif',&#13;&#10;                                        fontSize: 12, color: p.star ? '#F97316' : 'rgba(26,26,26,0.75)',&#13;&#10;                                        fontWeight: p.star ? 'bold' : '500',&#13;&#10;                                    }}&gt;&#13;&#10;                                        {p.star ? '★ ' : ''}{p.en}&#13;&#10;                                    &lt;/Text&gt;&#13;&#10;                                &lt;/Box&gt;&#13;&#10;                            ))}&#13;&#10;                        &lt;/Box&gt;&#13;&#10;                    &lt;/Box&gt;&#13;&#10;                ))}&#13;&#10;            &lt;/Box&gt;&#13;&#10;        &lt;/Box&gt;&#13;&#10;&#13;&#10;        {/* C 页脚 */}&#13;&#10;        &lt;Box style={{&#13;&#10;            position: 'absolute', bottom: 0, left: 0, right: 0,&#13;&#10;            height: 56, padding: '0 60px',&#13;&#10;            display: 'flex', flexDirection: 'row', alignItems: 'center', justifyContent: 'space-between',&#13;&#10;            borderTop: '1px solid rgba(26,26,26,0.06)',&#13;&#10;        }}&gt;&#13;&#10;            &lt;Text style={{&#13;&#10;                fontFamily: 'PingFang SC, Microsoft YaHei, sans-serif',&#13;&#10;                fontSize: 13, color: 'rgba(26,26,26,0.45)',&#13;&#10;            }}&gt;&#13;&#10;                ★ = 真题复现率最高 · 三大必背句&#13;&#10;            &lt;/Text&gt;&#13;&#10;            &lt;Text style={{&#13;&#10;                fontFamily: 'Helvetica Neue, Arial, sans-serif',&#13;&#10;                fontSize: 13, color: 'rgba(26,26,26,0.45)', fontWeight: 500,&#13;&#10;            }}&gt;&#13;&#10;                13 / 17&#13;&#10;            &lt;/Text&gt;&#13;&#10;        &lt;/Box&gt;&#13;&#10;    &lt;/Box&gt;&#13;&#10;&lt;/Slide&gt;"/>
        <p:cNvGrpSpPr/>
        <p:nvPr/>
      </p:nvGrpSpPr>
      <p:grpSpPr>
        <a:xfrm>
          <a:off x="0" y="0"/>
          <a:ext cx="0" cy="0"/>
          <a:chOff x="0" y="0"/>
          <a:chExt cx="0" cy="0"/>
        </a:xfrm>
      </p:grpSpPr>
      <p:sp>
        <p:nvSpPr>
          <p:cNvPr id="130" name=""/>
          <p:cNvSpPr/>
          <p:nvPr/>
        </p:nvSpPr>
        <p:spPr>
          <a:xfrm rot="0" flipH="0" flipV="0">
            <a:off x="0" y="0"/>
            <a:ext cx="12192000" cy="6858000"/>
          </a:xfrm>
          <a:prstGeom prst="rect">
            <a:avLst/>
          </a:prstGeom>
          <a:solidFill>
            <a:srgbClr val="FAF7F2"/>
          </a:solidFill>
          <a:ln/>
        </p:spPr>
        <p:txBody>
          <a:bodyPr/>
          <a:p/>
        </p:txBody>
      </p:sp>
      <p:sp>
        <p:nvSpPr>
          <p:cNvPr id="131" name=""/>
          <p:cNvSpPr/>
          <p:nvPr/>
        </p:nvSpPr>
        <p:spPr>
          <a:xfrm rot="0" flipH="0" flipV="0">
            <a:off x="571500" y="228600"/>
            <a:ext cx="57150" cy="457200"/>
          </a:xfrm>
          <a:prstGeom prst="roundRect">
            <a:avLst>
              <a:gd name="adj" fmla="val 50000"/>
            </a:avLst>
          </a:prstGeom>
          <a:solidFill>
            <a:srgbClr val="F97316"/>
          </a:solidFill>
          <a:ln/>
        </p:spPr>
        <p:txBody>
          <a:bodyPr/>
          <a:p/>
        </p:txBody>
      </p:sp>
      <p:sp>
        <p:nvSpPr>
          <p:cNvPr id="132" name="" descr="{&quot;isTemplate&quot;:true,&quot;type&quot;:&quot;text&quot;}"/>
          <p:cNvSpPr txBox="1"/>
          <p:nvPr/>
        </p:nvSpPr>
        <p:spPr>
          <a:xfrm rot="0" flipH="0" flipV="0">
            <a:off x="895350" y="247650"/>
            <a:ext cx="2590800" cy="419100"/>
          </a:xfrm>
          <a:prstGeom prst="rect"/>
        </p:spPr>
        <p:txBody>
          <a:bodyPr wrap="none" lIns="0" tIns="0" rIns="0" bIns="0"/>
          <a:p>
            <a:pPr>
              <a:lnSpc>
                <a:spcPct val="100000"/>
              </a:lnSpc>
            </a:pPr>
            <a:r>
              <a:rPr lang="en-US" sz="2700" b="1">
                <a:solidFill>
                  <a:srgbClr val="1A1A1A"/>
                </a:solidFill>
                <a:latin typeface="PingFang SC"/>
                <a:ea typeface="PingFang SC"/>
              </a:rPr>
              <a:t>55 </a:t>
            </a:r>
            <a:r>
              <a:rPr lang="zh-CN" sz="2700" b="1">
                <a:solidFill>
                  <a:srgbClr val="1A1A1A"/>
                </a:solidFill>
                <a:latin typeface="PingFang SC"/>
                <a:ea typeface="PingFang SC"/>
              </a:rPr>
              <a:t>句式分类速查</a:t>
            </a:r>
            <a:endParaRPr/>
          </a:p>
        </p:txBody>
      </p:sp>
      <p:sp>
        <p:nvSpPr>
          <p:cNvPr id="133" name="" descr="{&quot;isTemplate&quot;:true,&quot;type&quot;:&quot;text&quot;}"/>
          <p:cNvSpPr txBox="1"/>
          <p:nvPr/>
        </p:nvSpPr>
        <p:spPr>
          <a:xfrm rot="0" flipH="0" flipV="0">
            <a:off x="3790950" y="381000"/>
            <a:ext cx="1152525" cy="161925"/>
          </a:xfrm>
          <a:prstGeom prst="rect"/>
        </p:spPr>
        <p:txBody>
          <a:bodyPr wrap="none" lIns="0" tIns="0" rIns="0" bIns="0"/>
          <a:p>
            <a:pPr>
              <a:lnSpc>
                <a:spcPct val="100000"/>
              </a:lnSpc>
            </a:pPr>
            <a:r>
              <a:rPr lang="en-US" sz="1050" b="1" spc="150">
                <a:solidFill>
                  <a:srgbClr val="F97316"/>
                </a:solidFill>
                <a:latin typeface="Helvetica Neue"/>
                <a:ea typeface="Helvetica Neue"/>
              </a:rPr>
              <a:t>CHEAT SHEET</a:t>
            </a:r>
            <a:endParaRPr/>
          </a:p>
        </p:txBody>
      </p:sp>
      <p:sp>
        <p:nvSpPr>
          <p:cNvPr id="134" name="" descr="{&quot;isTemplate&quot;:true,&quot;type&quot;:&quot;text&quot;}"/>
          <p:cNvSpPr txBox="1"/>
          <p:nvPr/>
        </p:nvSpPr>
        <p:spPr>
          <a:xfrm rot="0" flipH="0" flipV="0">
            <a:off x="571500" y="762000"/>
            <a:ext cx="11049000" cy="190500"/>
          </a:xfrm>
          <a:prstGeom prst="rect"/>
        </p:spPr>
        <p:txBody>
          <a:bodyPr wrap="none" lIns="0" tIns="0" rIns="0" bIns="0"/>
          <a:p>
            <a:pPr>
              <a:lnSpc>
                <a:spcPct val="100000"/>
              </a:lnSpc>
            </a:pPr>
            <a:r>
              <a:rPr lang="zh-CN" sz="1200">
                <a:solidFill>
                  <a:srgbClr val="1A1A1A">
                    <a:alpha val="55000"/>
                  </a:srgbClr>
                </a:solidFill>
                <a:latin typeface="PingFang SC"/>
                <a:ea typeface="PingFang SC"/>
              </a:rPr>
              <a:t>按</a:t>
            </a:r>
            <a:r>
              <a:rPr lang="en-US" sz="1200">
                <a:solidFill>
                  <a:srgbClr val="1A1A1A">
                    <a:alpha val="55000"/>
                  </a:srgbClr>
                </a:solidFill>
                <a:latin typeface="PingFang SC"/>
                <a:ea typeface="PingFang SC"/>
              </a:rPr>
              <a:t> 4 </a:t>
            </a:r>
            <a:r>
              <a:rPr lang="zh-CN" sz="1200">
                <a:solidFill>
                  <a:srgbClr val="1A1A1A">
                    <a:alpha val="55000"/>
                  </a:srgbClr>
                </a:solidFill>
                <a:latin typeface="PingFang SC"/>
                <a:ea typeface="PingFang SC"/>
              </a:rPr>
              <a:t>大类分组，每类</a:t>
            </a:r>
            <a:r>
              <a:rPr lang="en-US" sz="1200">
                <a:solidFill>
                  <a:srgbClr val="1A1A1A">
                    <a:alpha val="55000"/>
                  </a:srgbClr>
                </a:solidFill>
                <a:latin typeface="PingFang SC"/>
                <a:ea typeface="PingFang SC"/>
              </a:rPr>
              <a:t> 8-12 </a:t>
            </a:r>
            <a:r>
              <a:rPr lang="zh-CN" sz="1200">
                <a:solidFill>
                  <a:srgbClr val="1A1A1A">
                    <a:alpha val="55000"/>
                  </a:srgbClr>
                </a:solidFill>
                <a:latin typeface="PingFang SC"/>
                <a:ea typeface="PingFang SC"/>
              </a:rPr>
              <a:t>句</a:t>
            </a:r>
            <a:r>
              <a:rPr lang="en-US" sz="1200">
                <a:solidFill>
                  <a:srgbClr val="1A1A1A">
                    <a:alpha val="55000"/>
                  </a:srgbClr>
                </a:solidFill>
                <a:latin typeface="PingFang SC"/>
                <a:ea typeface="PingFang SC"/>
              </a:rPr>
              <a:t> —— </a:t>
            </a:r>
            <a:r>
              <a:rPr lang="zh-CN" sz="1200">
                <a:solidFill>
                  <a:srgbClr val="1A1A1A">
                    <a:alpha val="55000"/>
                  </a:srgbClr>
                </a:solidFill>
                <a:latin typeface="PingFang SC"/>
                <a:ea typeface="PingFang SC"/>
              </a:rPr>
              <a:t>考前</a:t>
            </a:r>
            <a:r>
              <a:rPr lang="en-US" sz="1200">
                <a:solidFill>
                  <a:srgbClr val="1A1A1A">
                    <a:alpha val="55000"/>
                  </a:srgbClr>
                </a:solidFill>
                <a:latin typeface="PingFang SC"/>
                <a:ea typeface="PingFang SC"/>
              </a:rPr>
              <a:t> 10 </a:t>
            </a:r>
            <a:r>
              <a:rPr lang="zh-CN" sz="1200">
                <a:solidFill>
                  <a:srgbClr val="1A1A1A">
                    <a:alpha val="55000"/>
                  </a:srgbClr>
                </a:solidFill>
                <a:latin typeface="PingFang SC"/>
                <a:ea typeface="PingFang SC"/>
              </a:rPr>
              <a:t>分钟扫一眼，心里有底</a:t>
            </a:r>
            <a:endParaRPr/>
          </a:p>
        </p:txBody>
      </p:sp>
      <p:sp>
        <p:nvSpPr>
          <p:cNvPr id="135" name="" descr="{&quot;isTemplate&quot;:true,&quot;type&quot;:&quot;text&quot;}"/>
          <p:cNvSpPr txBox="1"/>
          <p:nvPr/>
        </p:nvSpPr>
        <p:spPr>
          <a:xfrm rot="0" flipH="0" flipV="0">
            <a:off x="838200" y="1733550"/>
            <a:ext cx="1381125" cy="1485900"/>
          </a:xfrm>
          <a:prstGeom prst="rect"/>
        </p:spPr>
        <p:txBody>
          <a:bodyPr wrap="none" lIns="0" tIns="0" rIns="0" bIns="0"/>
          <a:p>
            <a:pPr>
              <a:lnSpc>
                <a:spcPct val="100000"/>
              </a:lnSpc>
            </a:pPr>
            <a:r>
              <a:rPr lang="en-US" sz="9750" b="1">
                <a:gradFill>
                  <a:gsLst>
                    <a:gs pos="0">
                      <a:srgbClr val="F97316"/>
                    </a:gs>
                    <a:gs pos="100000">
                      <a:srgbClr val="EC4899"/>
                    </a:gs>
                  </a:gsLst>
                  <a:lin ang="2700000" scaled="1"/>
                </a:gradFill>
                <a:latin typeface="Helvetica Neue"/>
                <a:ea typeface="Helvetica Neue"/>
              </a:rPr>
              <a:t>55</a:t>
            </a:r>
            <a:endParaRPr/>
          </a:p>
        </p:txBody>
      </p:sp>
      <p:sp>
        <p:nvSpPr>
          <p:cNvPr id="136" name="" descr="{&quot;isTemplate&quot;:true,&quot;type&quot;:&quot;text&quot;}"/>
          <p:cNvSpPr txBox="1"/>
          <p:nvPr/>
        </p:nvSpPr>
        <p:spPr>
          <a:xfrm rot="0" flipH="0" flipV="0">
            <a:off x="1219200" y="3333750"/>
            <a:ext cx="609600" cy="190500"/>
          </a:xfrm>
          <a:prstGeom prst="rect"/>
        </p:spPr>
        <p:txBody>
          <a:bodyPr wrap="none" lIns="0" tIns="0" rIns="0" bIns="0"/>
          <a:p>
            <a:pPr>
              <a:lnSpc>
                <a:spcPct val="100000"/>
              </a:lnSpc>
            </a:pPr>
            <a:r>
              <a:rPr lang="zh-CN" sz="1200" b="1">
                <a:solidFill>
                  <a:srgbClr val="1A1A1A">
                    <a:alpha val="70000"/>
                  </a:srgbClr>
                </a:solidFill>
                <a:latin typeface="PingFang SC"/>
                <a:ea typeface="PingFang SC"/>
              </a:rPr>
              <a:t>必备句式</a:t>
            </a:r>
            <a:endParaRPr/>
          </a:p>
        </p:txBody>
      </p:sp>
      <p:sp>
        <p:nvSpPr>
          <p:cNvPr id="137" name=""/>
          <p:cNvSpPr/>
          <p:nvPr/>
        </p:nvSpPr>
        <p:spPr>
          <a:xfrm rot="0" flipH="0" flipV="0">
            <a:off x="1238250" y="3638550"/>
            <a:ext cx="571500" cy="28575"/>
          </a:xfrm>
          <a:prstGeom prst="roundRect">
            <a:avLst>
              <a:gd name="adj" fmla="val 66667"/>
            </a:avLst>
          </a:prstGeom>
          <a:solidFill>
            <a:srgbClr val="F97316"/>
          </a:solidFill>
          <a:ln/>
        </p:spPr>
        <p:txBody>
          <a:bodyPr/>
          <a:p/>
        </p:txBody>
      </p:sp>
      <p:sp>
        <p:nvSpPr>
          <p:cNvPr id="138" name=""/>
          <p:cNvSpPr/>
          <p:nvPr/>
        </p:nvSpPr>
        <p:spPr>
          <a:xfrm rot="0" flipH="0" flipV="0">
            <a:off x="1076325" y="3933825"/>
            <a:ext cx="904875" cy="790575"/>
          </a:xfrm>
          <a:prstGeom prst="roundRect">
            <a:avLst>
              <a:gd name="adj" fmla="val 9639"/>
            </a:avLst>
          </a:prstGeom>
          <a:solidFill>
            <a:srgbClr val="F97316">
              <a:alpha val="8000"/>
            </a:srgbClr>
          </a:solidFill>
          <a:ln/>
        </p:spPr>
        <p:txBody>
          <a:bodyPr/>
          <a:p/>
        </p:txBody>
      </p:sp>
      <p:sp>
        <p:nvSpPr>
          <p:cNvPr id="139" name="" descr="{&quot;isTemplate&quot;:true,&quot;type&quot;:&quot;text&quot;}"/>
          <p:cNvSpPr txBox="1"/>
          <p:nvPr/>
        </p:nvSpPr>
        <p:spPr>
          <a:xfrm rot="0" flipH="0" flipV="0">
            <a:off x="1190625" y="4048125"/>
            <a:ext cx="676275" cy="142875"/>
          </a:xfrm>
          <a:prstGeom prst="rect"/>
        </p:spPr>
        <p:txBody>
          <a:bodyPr wrap="none" lIns="0" tIns="0" rIns="0" bIns="0"/>
          <a:p>
            <a:pPr algn="ctr">
              <a:lnSpc>
                <a:spcPct val="100000"/>
              </a:lnSpc>
            </a:pPr>
            <a:r>
              <a:rPr lang="zh-CN" sz="900" b="1">
                <a:solidFill>
                  <a:srgbClr val="F97316"/>
                </a:solidFill>
                <a:latin typeface="PingFang SC"/>
                <a:ea typeface="PingFang SC"/>
              </a:rPr>
              <a:t>速记提醒</a:t>
            </a:r>
            <a:endParaRPr/>
          </a:p>
        </p:txBody>
      </p:sp>
      <p:sp>
        <p:nvSpPr>
          <p:cNvPr id="140" name="" descr="{&quot;isTemplate&quot;:true,&quot;type&quot;:&quot;text&quot;}"/>
          <p:cNvSpPr txBox="1"/>
          <p:nvPr/>
        </p:nvSpPr>
        <p:spPr>
          <a:xfrm rot="0" flipH="0" flipV="0">
            <a:off x="1190625" y="4229100"/>
            <a:ext cx="676275" cy="381000"/>
          </a:xfrm>
          <a:prstGeom prst="rect"/>
        </p:spPr>
        <p:txBody>
          <a:bodyPr wrap="none" lIns="0" tIns="0" rIns="0" bIns="0"/>
          <a:p>
            <a:pPr algn="ctr">
              <a:lnSpc>
                <a:spcPct val="150000"/>
              </a:lnSpc>
            </a:pPr>
            <a:r>
              <a:rPr lang="zh-CN" sz="825">
                <a:solidFill>
                  <a:srgbClr val="1A1A1A">
                    <a:alpha val="65000"/>
                  </a:srgbClr>
                </a:solidFill>
                <a:latin typeface="PingFang SC"/>
                <a:ea typeface="PingFang SC"/>
              </a:rPr>
              <a:t>优先记</a:t>
            </a:r>
            <a:r>
              <a:rPr lang="en-US" sz="825">
                <a:solidFill>
                  <a:srgbClr val="1A1A1A">
                    <a:alpha val="65000"/>
                  </a:srgbClr>
                </a:solidFill>
                <a:latin typeface="PingFang SC"/>
                <a:ea typeface="PingFang SC"/>
              </a:rPr>
              <a:t> ★ </a:t>
            </a:r>
            <a:r>
              <a:rPr lang="zh-CN" sz="825">
                <a:solidFill>
                  <a:srgbClr val="1A1A1A">
                    <a:alpha val="65000"/>
                  </a:srgbClr>
                </a:solidFill>
                <a:latin typeface="PingFang SC"/>
                <a:ea typeface="PingFang SC"/>
              </a:rPr>
              <a:t>标记</a:t>
            </a:r>
            <a:endParaRPr/>
          </a:p>
          <a:p>
            <a:pPr algn="ctr">
              <a:lnSpc>
                <a:spcPct val="150000"/>
              </a:lnSpc>
            </a:pPr>
            <a:r>
              <a:rPr lang="zh-CN" sz="825">
                <a:solidFill>
                  <a:srgbClr val="1A1A1A">
                    <a:alpha val="65000"/>
                  </a:srgbClr>
                </a:solidFill>
                <a:latin typeface="PingFang SC"/>
                <a:ea typeface="PingFang SC"/>
              </a:rPr>
              <a:t>三大高频句</a:t>
            </a:r>
            <a:endParaRPr/>
          </a:p>
        </p:txBody>
      </p:sp>
      <p:sp>
        <p:nvSpPr>
          <p:cNvPr id="141" name=""/>
          <p:cNvSpPr/>
          <p:nvPr/>
        </p:nvSpPr>
        <p:spPr>
          <a:xfrm rot="0" flipH="0" flipV="0">
            <a:off x="2743200" y="1123950"/>
            <a:ext cx="8915400" cy="952500"/>
          </a:xfrm>
          <a:prstGeom prst="roundRect">
            <a:avLst>
              <a:gd name="adj" fmla="val 10000"/>
            </a:avLst>
          </a:prstGeom>
          <a:solidFill>
            <a:srgbClr val="FFFFFF"/>
          </a:solidFill>
          <a:ln/>
        </p:spPr>
        <p:txBody>
          <a:bodyPr/>
          <a:p/>
        </p:txBody>
      </p:sp>
      <p:sp>
        <p:nvSpPr>
          <p:cNvPr id="142" name=""/>
          <p:cNvSpPr/>
          <p:nvPr/>
        </p:nvSpPr>
        <p:spPr>
          <a:xfrm rot="0" flipH="0" flipV="0">
            <a:off x="2743200" y="1123950"/>
            <a:ext cx="8915400" cy="952500"/>
          </a:xfrm>
          <a:custGeom>
            <a:pathLst>
              <a:path w="936" h="100">
                <a:moveTo>
                  <a:pt x="9" y="0"/>
                </a:moveTo>
                <a:cubicBezTo>
                  <a:pt x="6" y="0"/>
                  <a:pt x="4" y="3"/>
                  <a:pt x="4" y="6"/>
                </a:cubicBezTo>
                <a:lnTo>
                  <a:pt x="4" y="94"/>
                </a:lnTo>
                <a:cubicBezTo>
                  <a:pt x="4" y="97"/>
                  <a:pt x="6" y="99"/>
                  <a:pt x="9" y="100"/>
                </a:cubicBezTo>
                <a:cubicBezTo>
                  <a:pt x="4" y="99"/>
                  <a:pt x="0" y="95"/>
                  <a:pt x="0" y="90"/>
                </a:cubicBezTo>
                <a:lnTo>
                  <a:pt x="0" y="10"/>
                </a:lnTo>
                <a:cubicBezTo>
                  <a:pt x="0" y="5"/>
                  <a:pt x="4" y="0"/>
                  <a:pt x="10" y="0"/>
                </a:cubicBezTo>
                <a:close/>
              </a:path>
            </a:pathLst>
          </a:custGeom>
          <a:solidFill>
            <a:srgbClr val="F97316"/>
          </a:solidFill>
          <a:ln/>
        </p:spPr>
        <p:txBody>
          <a:bodyPr/>
          <a:p/>
        </p:txBody>
      </p:sp>
      <p:sp>
        <p:nvSpPr>
          <p:cNvPr id="143" name="" descr="{&quot;isTemplate&quot;:true,&quot;type&quot;:&quot;text&quot;}"/>
          <p:cNvSpPr txBox="1"/>
          <p:nvPr/>
        </p:nvSpPr>
        <p:spPr>
          <a:xfrm rot="0" flipH="0" flipV="0">
            <a:off x="3248025" y="1400175"/>
            <a:ext cx="219075" cy="209550"/>
          </a:xfrm>
          <a:prstGeom prst="rect"/>
        </p:spPr>
        <p:txBody>
          <a:bodyPr wrap="none" lIns="0" tIns="0" rIns="0" bIns="0"/>
          <a:p>
            <a:pPr>
              <a:lnSpc>
                <a:spcPct val="100000"/>
              </a:lnSpc>
            </a:pPr>
            <a:r>
              <a:rPr lang="en-US" sz="1350" b="1" spc="75">
                <a:solidFill>
                  <a:srgbClr val="F97316"/>
                </a:solidFill>
                <a:latin typeface="Helvetica Neue"/>
                <a:ea typeface="Helvetica Neue"/>
              </a:rPr>
              <a:t>0</a:t>
            </a:r>
            <a:r>
              <a:rPr lang="en-US" sz="1350" b="1" spc="75">
                <a:solidFill>
                  <a:srgbClr val="F97316"/>
                </a:solidFill>
                <a:latin typeface="Helvetica Neue"/>
                <a:ea typeface="Helvetica Neue"/>
              </a:rPr>
              <a:t>1</a:t>
            </a:r>
            <a:endParaRPr/>
          </a:p>
        </p:txBody>
      </p:sp>
      <p:sp>
        <p:nvSpPr>
          <p:cNvPr id="144" name="" descr="{&quot;isTemplate&quot;:true,&quot;type&quot;:&quot;text&quot;}"/>
          <p:cNvSpPr txBox="1"/>
          <p:nvPr/>
        </p:nvSpPr>
        <p:spPr>
          <a:xfrm rot="0" flipH="0" flipV="0">
            <a:off x="3086100" y="1647825"/>
            <a:ext cx="533400" cy="161925"/>
          </a:xfrm>
          <a:prstGeom prst="rect"/>
        </p:spPr>
        <p:txBody>
          <a:bodyPr wrap="none" lIns="0" tIns="0" rIns="0" bIns="0"/>
          <a:p>
            <a:pPr>
              <a:lnSpc>
                <a:spcPct val="100000"/>
              </a:lnSpc>
            </a:pPr>
            <a:r>
              <a:rPr lang="zh-CN" sz="1050" b="1">
                <a:solidFill>
                  <a:srgbClr val="1A1A1A"/>
                </a:solidFill>
                <a:latin typeface="PingFang SC"/>
                <a:ea typeface="PingFang SC"/>
              </a:rPr>
              <a:t>基础句型</a:t>
            </a:r>
            <a:endParaRPr/>
          </a:p>
        </p:txBody>
      </p:sp>
      <p:sp>
        <p:nvSpPr>
          <p:cNvPr id="145" name=""/>
          <p:cNvSpPr/>
          <p:nvPr/>
        </p:nvSpPr>
        <p:spPr>
          <a:xfrm rot="0" flipH="0" flipV="0">
            <a:off x="3962400" y="1333500"/>
            <a:ext cx="9525" cy="533400"/>
          </a:xfrm>
          <a:prstGeom prst="rect">
            <a:avLst/>
          </a:prstGeom>
          <a:solidFill>
            <a:srgbClr val="1A1A1A">
              <a:alpha val="10000"/>
            </a:srgbClr>
          </a:solidFill>
          <a:ln/>
        </p:spPr>
        <p:txBody>
          <a:bodyPr/>
          <a:p/>
        </p:txBody>
      </p:sp>
      <p:sp>
        <p:nvSpPr>
          <p:cNvPr id="146" name=""/>
          <p:cNvSpPr/>
          <p:nvPr/>
        </p:nvSpPr>
        <p:spPr>
          <a:xfrm rot="0" flipH="0" flipV="0">
            <a:off x="4105275" y="1371600"/>
            <a:ext cx="1781175" cy="200025"/>
          </a:xfrm>
          <a:prstGeom prst="roundRect">
            <a:avLst>
              <a:gd name="adj" fmla="val 19048"/>
            </a:avLst>
          </a:prstGeom>
          <a:solidFill>
            <a:srgbClr val="F97316">
              <a:alpha val="10000"/>
            </a:srgbClr>
          </a:solidFill>
          <a:ln/>
        </p:spPr>
        <p:txBody>
          <a:bodyPr/>
          <a:p/>
        </p:txBody>
      </p:sp>
      <p:sp>
        <p:nvSpPr>
          <p:cNvPr id="147" name="" descr="{&quot;isTemplate&quot;:true,&quot;type&quot;:&quot;text&quot;}"/>
          <p:cNvSpPr txBox="1"/>
          <p:nvPr/>
        </p:nvSpPr>
        <p:spPr>
          <a:xfrm rot="0" flipH="0" flipV="0">
            <a:off x="4200525" y="1400175"/>
            <a:ext cx="1590675" cy="142875"/>
          </a:xfrm>
          <a:prstGeom prst="rect"/>
        </p:spPr>
        <p:txBody>
          <a:bodyPr wrap="none" lIns="0" tIns="0" rIns="0" bIns="0"/>
          <a:p>
            <a:pPr>
              <a:lnSpc>
                <a:spcPct val="100000"/>
              </a:lnSpc>
            </a:pPr>
            <a:r>
              <a:rPr lang="en-US" sz="900" b="1">
                <a:solidFill>
                  <a:srgbClr val="F97316"/>
                </a:solidFill>
                <a:latin typeface="Helvetica Neue"/>
                <a:ea typeface="Helvetica Neue"/>
              </a:rPr>
              <a:t>★ </a:t>
            </a:r>
            <a:r>
              <a:rPr lang="en-US" sz="900" b="1">
                <a:solidFill>
                  <a:srgbClr val="F97316"/>
                </a:solidFill>
                <a:latin typeface="Helvetica Neue"/>
                <a:ea typeface="Helvetica Neue"/>
              </a:rPr>
              <a:t>with the development of ...</a:t>
            </a:r>
            <a:endParaRPr/>
          </a:p>
        </p:txBody>
      </p:sp>
      <p:sp>
        <p:nvSpPr>
          <p:cNvPr id="148" name=""/>
          <p:cNvSpPr/>
          <p:nvPr/>
        </p:nvSpPr>
        <p:spPr>
          <a:xfrm rot="0" flipH="0" flipV="0">
            <a:off x="5943600" y="1371600"/>
            <a:ext cx="1314450" cy="200025"/>
          </a:xfrm>
          <a:prstGeom prst="roundRect">
            <a:avLst>
              <a:gd name="adj" fmla="val 19048"/>
            </a:avLst>
          </a:prstGeom>
          <a:solidFill>
            <a:srgbClr val="1A1A1A">
              <a:alpha val="4000"/>
            </a:srgbClr>
          </a:solidFill>
          <a:ln/>
        </p:spPr>
        <p:txBody>
          <a:bodyPr/>
          <a:p/>
        </p:txBody>
      </p:sp>
      <p:sp>
        <p:nvSpPr>
          <p:cNvPr id="149" name="" descr="{&quot;isTemplate&quot;:true,&quot;type&quot;:&quot;text&quot;}"/>
          <p:cNvSpPr txBox="1"/>
          <p:nvPr/>
        </p:nvSpPr>
        <p:spPr>
          <a:xfrm rot="0" flipH="0" flipV="0">
            <a:off x="6038850" y="1400175"/>
            <a:ext cx="1123950"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for more than ... years</a:t>
            </a:r>
            <a:endParaRPr/>
          </a:p>
        </p:txBody>
      </p:sp>
      <p:sp>
        <p:nvSpPr>
          <p:cNvPr id="150" name=""/>
          <p:cNvSpPr/>
          <p:nvPr/>
        </p:nvSpPr>
        <p:spPr>
          <a:xfrm rot="0" flipH="0" flipV="0">
            <a:off x="7315200" y="1371600"/>
            <a:ext cx="2219325" cy="200025"/>
          </a:xfrm>
          <a:prstGeom prst="roundRect">
            <a:avLst>
              <a:gd name="adj" fmla="val 19048"/>
            </a:avLst>
          </a:prstGeom>
          <a:solidFill>
            <a:srgbClr val="F97316">
              <a:alpha val="10000"/>
            </a:srgbClr>
          </a:solidFill>
          <a:ln/>
        </p:spPr>
        <p:txBody>
          <a:bodyPr/>
          <a:p/>
        </p:txBody>
      </p:sp>
      <p:sp>
        <p:nvSpPr>
          <p:cNvPr id="151" name="" descr="{&quot;isTemplate&quot;:true,&quot;type&quot;:&quot;text&quot;}"/>
          <p:cNvSpPr txBox="1"/>
          <p:nvPr/>
        </p:nvSpPr>
        <p:spPr>
          <a:xfrm rot="0" flipH="0" flipV="0">
            <a:off x="7410450" y="1400175"/>
            <a:ext cx="2028825" cy="142875"/>
          </a:xfrm>
          <a:prstGeom prst="rect"/>
        </p:spPr>
        <p:txBody>
          <a:bodyPr wrap="none" lIns="0" tIns="0" rIns="0" bIns="0"/>
          <a:p>
            <a:pPr>
              <a:lnSpc>
                <a:spcPct val="100000"/>
              </a:lnSpc>
            </a:pPr>
            <a:r>
              <a:rPr lang="en-US" sz="900" b="1">
                <a:solidFill>
                  <a:srgbClr val="F97316"/>
                </a:solidFill>
                <a:latin typeface="Helvetica Neue"/>
                <a:ea typeface="Helvetica Neue"/>
              </a:rPr>
              <a:t>★ </a:t>
            </a:r>
            <a:r>
              <a:rPr lang="en-US" sz="900" b="1">
                <a:solidFill>
                  <a:srgbClr val="F97316"/>
                </a:solidFill>
                <a:latin typeface="Helvetica Neue"/>
                <a:ea typeface="Helvetica Neue"/>
              </a:rPr>
              <a:t>Since then, ... has become popular</a:t>
            </a:r>
            <a:endParaRPr/>
          </a:p>
        </p:txBody>
      </p:sp>
      <p:sp>
        <p:nvSpPr>
          <p:cNvPr id="152" name=""/>
          <p:cNvSpPr/>
          <p:nvPr/>
        </p:nvSpPr>
        <p:spPr>
          <a:xfrm rot="0" flipH="0" flipV="0">
            <a:off x="9591675" y="1371600"/>
            <a:ext cx="1076325" cy="200025"/>
          </a:xfrm>
          <a:prstGeom prst="roundRect">
            <a:avLst>
              <a:gd name="adj" fmla="val 19048"/>
            </a:avLst>
          </a:prstGeom>
          <a:solidFill>
            <a:srgbClr val="1A1A1A">
              <a:alpha val="4000"/>
            </a:srgbClr>
          </a:solidFill>
          <a:ln/>
        </p:spPr>
        <p:txBody>
          <a:bodyPr/>
          <a:p/>
        </p:txBody>
      </p:sp>
      <p:sp>
        <p:nvSpPr>
          <p:cNvPr id="153" name="" descr="{&quot;isTemplate&quot;:true,&quot;type&quot;:&quot;text&quot;}"/>
          <p:cNvSpPr txBox="1"/>
          <p:nvPr/>
        </p:nvSpPr>
        <p:spPr>
          <a:xfrm rot="0" flipH="0" flipV="0">
            <a:off x="9686925" y="1400175"/>
            <a:ext cx="885825"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Located in / on ...</a:t>
            </a:r>
            <a:endParaRPr/>
          </a:p>
        </p:txBody>
      </p:sp>
      <p:sp>
        <p:nvSpPr>
          <p:cNvPr id="154" name=""/>
          <p:cNvSpPr/>
          <p:nvPr/>
        </p:nvSpPr>
        <p:spPr>
          <a:xfrm rot="0" flipH="0" flipV="0">
            <a:off x="4105275" y="1628775"/>
            <a:ext cx="1514475" cy="200025"/>
          </a:xfrm>
          <a:prstGeom prst="roundRect">
            <a:avLst>
              <a:gd name="adj" fmla="val 19048"/>
            </a:avLst>
          </a:prstGeom>
          <a:solidFill>
            <a:srgbClr val="1A1A1A">
              <a:alpha val="4000"/>
            </a:srgbClr>
          </a:solidFill>
          <a:ln/>
        </p:spPr>
        <p:txBody>
          <a:bodyPr/>
          <a:p/>
        </p:txBody>
      </p:sp>
      <p:sp>
        <p:nvSpPr>
          <p:cNvPr id="155" name="" descr="{&quot;isTemplate&quot;:true,&quot;type&quot;:&quot;text&quot;}"/>
          <p:cNvSpPr txBox="1"/>
          <p:nvPr/>
        </p:nvSpPr>
        <p:spPr>
          <a:xfrm rot="0" flipH="0" flipV="0">
            <a:off x="4200525" y="1657350"/>
            <a:ext cx="1323975"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in the 4th century BC / AD</a:t>
            </a:r>
            <a:endParaRPr/>
          </a:p>
        </p:txBody>
      </p:sp>
      <p:sp>
        <p:nvSpPr>
          <p:cNvPr id="156" name=""/>
          <p:cNvSpPr/>
          <p:nvPr/>
        </p:nvSpPr>
        <p:spPr>
          <a:xfrm rot="0" flipH="0" flipV="0">
            <a:off x="5676900" y="1628775"/>
            <a:ext cx="1209675" cy="200025"/>
          </a:xfrm>
          <a:prstGeom prst="roundRect">
            <a:avLst>
              <a:gd name="adj" fmla="val 19048"/>
            </a:avLst>
          </a:prstGeom>
          <a:solidFill>
            <a:srgbClr val="1A1A1A">
              <a:alpha val="4000"/>
            </a:srgbClr>
          </a:solidFill>
          <a:ln/>
        </p:spPr>
        <p:txBody>
          <a:bodyPr/>
          <a:p/>
        </p:txBody>
      </p:sp>
      <p:sp>
        <p:nvSpPr>
          <p:cNvPr id="157" name="" descr="{&quot;isTemplate&quot;:true,&quot;type&quot;:&quot;text&quot;}"/>
          <p:cNvSpPr txBox="1"/>
          <p:nvPr/>
        </p:nvSpPr>
        <p:spPr>
          <a:xfrm rot="0" flipH="0" flipV="0">
            <a:off x="5772150" y="1657350"/>
            <a:ext cx="1019175"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a large amount of ...</a:t>
            </a:r>
            <a:endParaRPr/>
          </a:p>
        </p:txBody>
      </p:sp>
      <p:sp>
        <p:nvSpPr>
          <p:cNvPr id="158" name=""/>
          <p:cNvSpPr/>
          <p:nvPr/>
        </p:nvSpPr>
        <p:spPr>
          <a:xfrm rot="0" flipH="0" flipV="0">
            <a:off x="2743200" y="2209800"/>
            <a:ext cx="8915400" cy="952500"/>
          </a:xfrm>
          <a:prstGeom prst="roundRect">
            <a:avLst>
              <a:gd name="adj" fmla="val 10000"/>
            </a:avLst>
          </a:prstGeom>
          <a:solidFill>
            <a:srgbClr val="FFFFFF"/>
          </a:solidFill>
          <a:ln/>
        </p:spPr>
        <p:txBody>
          <a:bodyPr/>
          <a:p/>
        </p:txBody>
      </p:sp>
      <p:sp>
        <p:nvSpPr>
          <p:cNvPr id="159" name=""/>
          <p:cNvSpPr/>
          <p:nvPr/>
        </p:nvSpPr>
        <p:spPr>
          <a:xfrm rot="0" flipH="0" flipV="0">
            <a:off x="2743200" y="2209800"/>
            <a:ext cx="8915400" cy="952500"/>
          </a:xfrm>
          <a:custGeom>
            <a:pathLst>
              <a:path w="936" h="100">
                <a:moveTo>
                  <a:pt x="9" y="0"/>
                </a:moveTo>
                <a:cubicBezTo>
                  <a:pt x="6" y="0"/>
                  <a:pt x="4" y="3"/>
                  <a:pt x="4" y="6"/>
                </a:cubicBezTo>
                <a:lnTo>
                  <a:pt x="4" y="94"/>
                </a:lnTo>
                <a:cubicBezTo>
                  <a:pt x="4" y="97"/>
                  <a:pt x="6" y="99"/>
                  <a:pt x="9" y="100"/>
                </a:cubicBezTo>
                <a:cubicBezTo>
                  <a:pt x="4" y="99"/>
                  <a:pt x="0" y="95"/>
                  <a:pt x="0" y="90"/>
                </a:cubicBezTo>
                <a:lnTo>
                  <a:pt x="0" y="10"/>
                </a:lnTo>
                <a:cubicBezTo>
                  <a:pt x="0" y="5"/>
                  <a:pt x="4" y="0"/>
                  <a:pt x="10" y="0"/>
                </a:cubicBezTo>
                <a:close/>
              </a:path>
            </a:pathLst>
          </a:custGeom>
          <a:solidFill>
            <a:srgbClr val="EC4899"/>
          </a:solidFill>
          <a:ln/>
        </p:spPr>
        <p:txBody>
          <a:bodyPr/>
          <a:p/>
        </p:txBody>
      </p:sp>
      <p:sp>
        <p:nvSpPr>
          <p:cNvPr id="160" name="" descr="{&quot;isTemplate&quot;:true,&quot;type&quot;:&quot;text&quot;}"/>
          <p:cNvSpPr txBox="1"/>
          <p:nvPr/>
        </p:nvSpPr>
        <p:spPr>
          <a:xfrm rot="0" flipH="0" flipV="0">
            <a:off x="3248025" y="2486025"/>
            <a:ext cx="219075" cy="209550"/>
          </a:xfrm>
          <a:prstGeom prst="rect"/>
        </p:spPr>
        <p:txBody>
          <a:bodyPr wrap="none" lIns="0" tIns="0" rIns="0" bIns="0"/>
          <a:p>
            <a:pPr>
              <a:lnSpc>
                <a:spcPct val="100000"/>
              </a:lnSpc>
            </a:pPr>
            <a:r>
              <a:rPr lang="en-US" sz="1350" b="1" spc="75">
                <a:solidFill>
                  <a:srgbClr val="EC4899"/>
                </a:solidFill>
                <a:latin typeface="Helvetica Neue"/>
                <a:ea typeface="Helvetica Neue"/>
              </a:rPr>
              <a:t>0</a:t>
            </a:r>
            <a:r>
              <a:rPr lang="en-US" sz="1350" b="1" spc="75">
                <a:solidFill>
                  <a:srgbClr val="EC4899"/>
                </a:solidFill>
                <a:latin typeface="Helvetica Neue"/>
                <a:ea typeface="Helvetica Neue"/>
              </a:rPr>
              <a:t>2</a:t>
            </a:r>
            <a:endParaRPr/>
          </a:p>
        </p:txBody>
      </p:sp>
      <p:sp>
        <p:nvSpPr>
          <p:cNvPr id="161" name="" descr="{&quot;isTemplate&quot;:true,&quot;type&quot;:&quot;text&quot;}"/>
          <p:cNvSpPr txBox="1"/>
          <p:nvPr/>
        </p:nvSpPr>
        <p:spPr>
          <a:xfrm rot="0" flipH="0" flipV="0">
            <a:off x="3086100" y="2733675"/>
            <a:ext cx="533400" cy="161925"/>
          </a:xfrm>
          <a:prstGeom prst="rect"/>
        </p:spPr>
        <p:txBody>
          <a:bodyPr wrap="none" lIns="0" tIns="0" rIns="0" bIns="0"/>
          <a:p>
            <a:pPr>
              <a:lnSpc>
                <a:spcPct val="100000"/>
              </a:lnSpc>
            </a:pPr>
            <a:r>
              <a:rPr lang="zh-CN" sz="1050" b="1">
                <a:solidFill>
                  <a:srgbClr val="1A1A1A"/>
                </a:solidFill>
                <a:latin typeface="PingFang SC"/>
                <a:ea typeface="PingFang SC"/>
              </a:rPr>
              <a:t>逻辑关系</a:t>
            </a:r>
            <a:endParaRPr/>
          </a:p>
        </p:txBody>
      </p:sp>
      <p:sp>
        <p:nvSpPr>
          <p:cNvPr id="162" name=""/>
          <p:cNvSpPr/>
          <p:nvPr/>
        </p:nvSpPr>
        <p:spPr>
          <a:xfrm rot="0" flipH="0" flipV="0">
            <a:off x="3962400" y="2419350"/>
            <a:ext cx="9525" cy="533400"/>
          </a:xfrm>
          <a:prstGeom prst="rect">
            <a:avLst/>
          </a:prstGeom>
          <a:solidFill>
            <a:srgbClr val="1A1A1A">
              <a:alpha val="10000"/>
            </a:srgbClr>
          </a:solidFill>
          <a:ln/>
        </p:spPr>
        <p:txBody>
          <a:bodyPr/>
          <a:p/>
        </p:txBody>
      </p:sp>
      <p:sp>
        <p:nvSpPr>
          <p:cNvPr id="163" name=""/>
          <p:cNvSpPr/>
          <p:nvPr/>
        </p:nvSpPr>
        <p:spPr>
          <a:xfrm rot="0" flipH="0" flipV="0">
            <a:off x="4105275" y="2457450"/>
            <a:ext cx="1333500" cy="200025"/>
          </a:xfrm>
          <a:prstGeom prst="roundRect">
            <a:avLst>
              <a:gd name="adj" fmla="val 19048"/>
            </a:avLst>
          </a:prstGeom>
          <a:solidFill>
            <a:srgbClr val="F97316">
              <a:alpha val="10000"/>
            </a:srgbClr>
          </a:solidFill>
          <a:ln/>
        </p:spPr>
        <p:txBody>
          <a:bodyPr/>
          <a:p/>
        </p:txBody>
      </p:sp>
      <p:sp>
        <p:nvSpPr>
          <p:cNvPr id="164" name="" descr="{&quot;isTemplate&quot;:true,&quot;type&quot;:&quot;text&quot;}"/>
          <p:cNvSpPr txBox="1"/>
          <p:nvPr/>
        </p:nvSpPr>
        <p:spPr>
          <a:xfrm rot="0" flipH="0" flipV="0">
            <a:off x="4200525" y="2486025"/>
            <a:ext cx="1143000" cy="142875"/>
          </a:xfrm>
          <a:prstGeom prst="rect"/>
        </p:spPr>
        <p:txBody>
          <a:bodyPr wrap="none" lIns="0" tIns="0" rIns="0" bIns="0"/>
          <a:p>
            <a:pPr>
              <a:lnSpc>
                <a:spcPct val="100000"/>
              </a:lnSpc>
            </a:pPr>
            <a:r>
              <a:rPr lang="en-US" sz="900" b="1">
                <a:solidFill>
                  <a:srgbClr val="F97316"/>
                </a:solidFill>
                <a:latin typeface="Helvetica Neue"/>
                <a:ea typeface="Helvetica Neue"/>
              </a:rPr>
              <a:t>★ </a:t>
            </a:r>
            <a:r>
              <a:rPr lang="en-US" sz="900" b="1">
                <a:solidFill>
                  <a:srgbClr val="F97316"/>
                </a:solidFill>
                <a:latin typeface="Helvetica Neue"/>
                <a:ea typeface="Helvetica Neue"/>
              </a:rPr>
              <a:t>It is + adj. + that ...</a:t>
            </a:r>
            <a:endParaRPr/>
          </a:p>
        </p:txBody>
      </p:sp>
      <p:sp>
        <p:nvSpPr>
          <p:cNvPr id="165" name=""/>
          <p:cNvSpPr/>
          <p:nvPr/>
        </p:nvSpPr>
        <p:spPr>
          <a:xfrm rot="0" flipH="0" flipV="0">
            <a:off x="5495925" y="2457450"/>
            <a:ext cx="1524000" cy="200025"/>
          </a:xfrm>
          <a:prstGeom prst="roundRect">
            <a:avLst>
              <a:gd name="adj" fmla="val 19048"/>
            </a:avLst>
          </a:prstGeom>
          <a:solidFill>
            <a:srgbClr val="F97316">
              <a:alpha val="10000"/>
            </a:srgbClr>
          </a:solidFill>
          <a:ln/>
        </p:spPr>
        <p:txBody>
          <a:bodyPr/>
          <a:p/>
        </p:txBody>
      </p:sp>
      <p:sp>
        <p:nvSpPr>
          <p:cNvPr id="166" name="" descr="{&quot;isTemplate&quot;:true,&quot;type&quot;:&quot;text&quot;}"/>
          <p:cNvSpPr txBox="1"/>
          <p:nvPr/>
        </p:nvSpPr>
        <p:spPr>
          <a:xfrm rot="0" flipH="0" flipV="0">
            <a:off x="5591175" y="2486025"/>
            <a:ext cx="1333500" cy="142875"/>
          </a:xfrm>
          <a:prstGeom prst="rect"/>
        </p:spPr>
        <p:txBody>
          <a:bodyPr wrap="none" lIns="0" tIns="0" rIns="0" bIns="0"/>
          <a:p>
            <a:pPr>
              <a:lnSpc>
                <a:spcPct val="100000"/>
              </a:lnSpc>
            </a:pPr>
            <a:r>
              <a:rPr lang="en-US" sz="900" b="1">
                <a:solidFill>
                  <a:srgbClr val="F97316"/>
                </a:solidFill>
                <a:latin typeface="Helvetica Neue"/>
                <a:ea typeface="Helvetica Neue"/>
              </a:rPr>
              <a:t>★ </a:t>
            </a:r>
            <a:r>
              <a:rPr lang="en-US" sz="900" b="1">
                <a:solidFill>
                  <a:srgbClr val="F97316"/>
                </a:solidFill>
                <a:latin typeface="Helvetica Neue"/>
                <a:ea typeface="Helvetica Neue"/>
              </a:rPr>
              <a:t>so + adj./adv. + that ...</a:t>
            </a:r>
            <a:endParaRPr/>
          </a:p>
        </p:txBody>
      </p:sp>
      <p:sp>
        <p:nvSpPr>
          <p:cNvPr id="167" name=""/>
          <p:cNvSpPr/>
          <p:nvPr/>
        </p:nvSpPr>
        <p:spPr>
          <a:xfrm rot="0" flipH="0" flipV="0">
            <a:off x="7077075" y="2457450"/>
            <a:ext cx="1162050" cy="200025"/>
          </a:xfrm>
          <a:prstGeom prst="roundRect">
            <a:avLst>
              <a:gd name="adj" fmla="val 19048"/>
            </a:avLst>
          </a:prstGeom>
          <a:solidFill>
            <a:srgbClr val="1A1A1A">
              <a:alpha val="4000"/>
            </a:srgbClr>
          </a:solidFill>
          <a:ln/>
        </p:spPr>
        <p:txBody>
          <a:bodyPr/>
          <a:p/>
        </p:txBody>
      </p:sp>
      <p:sp>
        <p:nvSpPr>
          <p:cNvPr id="168" name="" descr="{&quot;isTemplate&quot;:true,&quot;type&quot;:&quot;text&quot;}"/>
          <p:cNvSpPr txBox="1"/>
          <p:nvPr/>
        </p:nvSpPr>
        <p:spPr>
          <a:xfrm rot="0" flipH="0" flipV="0">
            <a:off x="7172325" y="2486025"/>
            <a:ext cx="971550"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due to / owing to ...</a:t>
            </a:r>
            <a:endParaRPr/>
          </a:p>
        </p:txBody>
      </p:sp>
      <p:sp>
        <p:nvSpPr>
          <p:cNvPr id="169" name=""/>
          <p:cNvSpPr/>
          <p:nvPr/>
        </p:nvSpPr>
        <p:spPr>
          <a:xfrm rot="0" flipH="0" flipV="0">
            <a:off x="8296275" y="2457450"/>
            <a:ext cx="2019300" cy="200025"/>
          </a:xfrm>
          <a:prstGeom prst="roundRect">
            <a:avLst>
              <a:gd name="adj" fmla="val 19048"/>
            </a:avLst>
          </a:prstGeom>
          <a:solidFill>
            <a:srgbClr val="1A1A1A">
              <a:alpha val="4000"/>
            </a:srgbClr>
          </a:solidFill>
          <a:ln/>
        </p:spPr>
        <p:txBody>
          <a:bodyPr/>
          <a:p/>
        </p:txBody>
      </p:sp>
      <p:sp>
        <p:nvSpPr>
          <p:cNvPr id="170" name="" descr="{&quot;isTemplate&quot;:true,&quot;type&quot;:&quot;text&quot;}"/>
          <p:cNvSpPr txBox="1"/>
          <p:nvPr/>
        </p:nvSpPr>
        <p:spPr>
          <a:xfrm rot="0" flipH="0" flipV="0">
            <a:off x="8391525" y="2486025"/>
            <a:ext cx="1828800"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What surprised me most was that ...</a:t>
            </a:r>
            <a:endParaRPr/>
          </a:p>
        </p:txBody>
      </p:sp>
      <p:sp>
        <p:nvSpPr>
          <p:cNvPr id="171" name=""/>
          <p:cNvSpPr/>
          <p:nvPr/>
        </p:nvSpPr>
        <p:spPr>
          <a:xfrm rot="0" flipH="0" flipV="0">
            <a:off x="4105275" y="2714625"/>
            <a:ext cx="1562100" cy="200025"/>
          </a:xfrm>
          <a:prstGeom prst="roundRect">
            <a:avLst>
              <a:gd name="adj" fmla="val 19048"/>
            </a:avLst>
          </a:prstGeom>
          <a:solidFill>
            <a:srgbClr val="1A1A1A">
              <a:alpha val="4000"/>
            </a:srgbClr>
          </a:solidFill>
          <a:ln/>
        </p:spPr>
        <p:txBody>
          <a:bodyPr/>
          <a:p/>
        </p:txBody>
      </p:sp>
      <p:sp>
        <p:nvSpPr>
          <p:cNvPr id="172" name="" descr="{&quot;isTemplate&quot;:true,&quot;type&quot;:&quot;text&quot;}"/>
          <p:cNvSpPr txBox="1"/>
          <p:nvPr/>
        </p:nvSpPr>
        <p:spPr>
          <a:xfrm rot="0" flipH="0" flipV="0">
            <a:off x="4200525" y="2743200"/>
            <a:ext cx="1371600"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The + </a:t>
            </a:r>
            <a:r>
              <a:rPr lang="zh-CN" sz="900">
                <a:solidFill>
                  <a:srgbClr val="1A1A1A">
                    <a:alpha val="75000"/>
                  </a:srgbClr>
                </a:solidFill>
                <a:latin typeface="Helvetica Neue"/>
                <a:ea typeface="Helvetica Neue"/>
              </a:rPr>
              <a:t>比较级</a:t>
            </a:r>
            <a:r>
              <a:rPr lang="en-US" sz="900">
                <a:solidFill>
                  <a:srgbClr val="1A1A1A">
                    <a:alpha val="75000"/>
                  </a:srgbClr>
                </a:solidFill>
                <a:latin typeface="Helvetica Neue"/>
                <a:ea typeface="Helvetica Neue"/>
              </a:rPr>
              <a:t>, the + </a:t>
            </a:r>
            <a:r>
              <a:rPr lang="zh-CN" sz="900">
                <a:solidFill>
                  <a:srgbClr val="1A1A1A">
                    <a:alpha val="75000"/>
                  </a:srgbClr>
                </a:solidFill>
                <a:latin typeface="Helvetica Neue"/>
                <a:ea typeface="Helvetica Neue"/>
              </a:rPr>
              <a:t>比较级</a:t>
            </a:r>
            <a:endParaRPr/>
          </a:p>
        </p:txBody>
      </p:sp>
      <p:sp>
        <p:nvSpPr>
          <p:cNvPr id="173" name=""/>
          <p:cNvSpPr/>
          <p:nvPr/>
        </p:nvSpPr>
        <p:spPr>
          <a:xfrm rot="0" flipH="0" flipV="0">
            <a:off x="5724525" y="2714625"/>
            <a:ext cx="1571625" cy="200025"/>
          </a:xfrm>
          <a:prstGeom prst="roundRect">
            <a:avLst>
              <a:gd name="adj" fmla="val 19048"/>
            </a:avLst>
          </a:prstGeom>
          <a:solidFill>
            <a:srgbClr val="1A1A1A">
              <a:alpha val="4000"/>
            </a:srgbClr>
          </a:solidFill>
          <a:ln/>
        </p:spPr>
        <p:txBody>
          <a:bodyPr/>
          <a:p/>
        </p:txBody>
      </p:sp>
      <p:sp>
        <p:nvSpPr>
          <p:cNvPr id="174" name="" descr="{&quot;isTemplate&quot;:true,&quot;type&quot;:&quot;text&quot;}"/>
          <p:cNvSpPr txBox="1"/>
          <p:nvPr/>
        </p:nvSpPr>
        <p:spPr>
          <a:xfrm rot="0" flipH="0" flipV="0">
            <a:off x="5819775" y="2743200"/>
            <a:ext cx="1381125"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contribute to / play a role in</a:t>
            </a:r>
            <a:endParaRPr/>
          </a:p>
        </p:txBody>
      </p:sp>
      <p:sp>
        <p:nvSpPr>
          <p:cNvPr id="175" name=""/>
          <p:cNvSpPr/>
          <p:nvPr/>
        </p:nvSpPr>
        <p:spPr>
          <a:xfrm rot="0" flipH="0" flipV="0">
            <a:off x="2743200" y="3295650"/>
            <a:ext cx="8915400" cy="952500"/>
          </a:xfrm>
          <a:prstGeom prst="roundRect">
            <a:avLst>
              <a:gd name="adj" fmla="val 10000"/>
            </a:avLst>
          </a:prstGeom>
          <a:solidFill>
            <a:srgbClr val="FFFFFF"/>
          </a:solidFill>
          <a:ln/>
        </p:spPr>
        <p:txBody>
          <a:bodyPr/>
          <a:p/>
        </p:txBody>
      </p:sp>
      <p:sp>
        <p:nvSpPr>
          <p:cNvPr id="176" name=""/>
          <p:cNvSpPr/>
          <p:nvPr/>
        </p:nvSpPr>
        <p:spPr>
          <a:xfrm rot="0" flipH="0" flipV="0">
            <a:off x="2743200" y="3295650"/>
            <a:ext cx="8915400" cy="952500"/>
          </a:xfrm>
          <a:custGeom>
            <a:pathLst>
              <a:path w="936" h="100">
                <a:moveTo>
                  <a:pt x="9" y="0"/>
                </a:moveTo>
                <a:cubicBezTo>
                  <a:pt x="6" y="0"/>
                  <a:pt x="4" y="3"/>
                  <a:pt x="4" y="6"/>
                </a:cubicBezTo>
                <a:lnTo>
                  <a:pt x="4" y="94"/>
                </a:lnTo>
                <a:cubicBezTo>
                  <a:pt x="4" y="97"/>
                  <a:pt x="6" y="99"/>
                  <a:pt x="9" y="100"/>
                </a:cubicBezTo>
                <a:cubicBezTo>
                  <a:pt x="4" y="99"/>
                  <a:pt x="0" y="95"/>
                  <a:pt x="0" y="90"/>
                </a:cubicBezTo>
                <a:lnTo>
                  <a:pt x="0" y="10"/>
                </a:lnTo>
                <a:cubicBezTo>
                  <a:pt x="0" y="5"/>
                  <a:pt x="4" y="0"/>
                  <a:pt x="10" y="0"/>
                </a:cubicBezTo>
                <a:close/>
              </a:path>
            </a:pathLst>
          </a:custGeom>
          <a:solidFill>
            <a:srgbClr val="F97316"/>
          </a:solidFill>
          <a:ln/>
        </p:spPr>
        <p:txBody>
          <a:bodyPr/>
          <a:p/>
        </p:txBody>
      </p:sp>
      <p:sp>
        <p:nvSpPr>
          <p:cNvPr id="177" name="" descr="{&quot;isTemplate&quot;:true,&quot;type&quot;:&quot;text&quot;}"/>
          <p:cNvSpPr txBox="1"/>
          <p:nvPr/>
        </p:nvSpPr>
        <p:spPr>
          <a:xfrm rot="0" flipH="0" flipV="0">
            <a:off x="3248025" y="3571875"/>
            <a:ext cx="219075" cy="209550"/>
          </a:xfrm>
          <a:prstGeom prst="rect"/>
        </p:spPr>
        <p:txBody>
          <a:bodyPr wrap="none" lIns="0" tIns="0" rIns="0" bIns="0"/>
          <a:p>
            <a:pPr>
              <a:lnSpc>
                <a:spcPct val="100000"/>
              </a:lnSpc>
            </a:pPr>
            <a:r>
              <a:rPr lang="en-US" sz="1350" b="1" spc="75">
                <a:solidFill>
                  <a:srgbClr val="F97316"/>
                </a:solidFill>
                <a:latin typeface="Helvetica Neue"/>
                <a:ea typeface="Helvetica Neue"/>
              </a:rPr>
              <a:t>0</a:t>
            </a:r>
            <a:r>
              <a:rPr lang="en-US" sz="1350" b="1" spc="75">
                <a:solidFill>
                  <a:srgbClr val="F97316"/>
                </a:solidFill>
                <a:latin typeface="Helvetica Neue"/>
                <a:ea typeface="Helvetica Neue"/>
              </a:rPr>
              <a:t>3</a:t>
            </a:r>
            <a:endParaRPr/>
          </a:p>
        </p:txBody>
      </p:sp>
      <p:sp>
        <p:nvSpPr>
          <p:cNvPr id="178" name="" descr="{&quot;isTemplate&quot;:true,&quot;type&quot;:&quot;text&quot;}"/>
          <p:cNvSpPr txBox="1"/>
          <p:nvPr/>
        </p:nvSpPr>
        <p:spPr>
          <a:xfrm rot="0" flipH="0" flipV="0">
            <a:off x="3019425" y="3819525"/>
            <a:ext cx="666750" cy="161925"/>
          </a:xfrm>
          <a:prstGeom prst="rect"/>
        </p:spPr>
        <p:txBody>
          <a:bodyPr wrap="none" lIns="0" tIns="0" rIns="0" bIns="0"/>
          <a:p>
            <a:pPr>
              <a:lnSpc>
                <a:spcPct val="100000"/>
              </a:lnSpc>
            </a:pPr>
            <a:r>
              <a:rPr lang="zh-CN" sz="1050" b="1">
                <a:solidFill>
                  <a:srgbClr val="1A1A1A"/>
                </a:solidFill>
                <a:latin typeface="PingFang SC"/>
                <a:ea typeface="PingFang SC"/>
              </a:rPr>
              <a:t>文化与生活</a:t>
            </a:r>
            <a:endParaRPr/>
          </a:p>
        </p:txBody>
      </p:sp>
      <p:sp>
        <p:nvSpPr>
          <p:cNvPr id="179" name=""/>
          <p:cNvSpPr/>
          <p:nvPr/>
        </p:nvSpPr>
        <p:spPr>
          <a:xfrm rot="0" flipH="0" flipV="0">
            <a:off x="3962400" y="3505200"/>
            <a:ext cx="9525" cy="533400"/>
          </a:xfrm>
          <a:prstGeom prst="rect">
            <a:avLst/>
          </a:prstGeom>
          <a:solidFill>
            <a:srgbClr val="1A1A1A">
              <a:alpha val="10000"/>
            </a:srgbClr>
          </a:solidFill>
          <a:ln/>
        </p:spPr>
        <p:txBody>
          <a:bodyPr/>
          <a:p/>
        </p:txBody>
      </p:sp>
      <p:sp>
        <p:nvSpPr>
          <p:cNvPr id="180" name=""/>
          <p:cNvSpPr/>
          <p:nvPr/>
        </p:nvSpPr>
        <p:spPr>
          <a:xfrm rot="0" flipH="0" flipV="0">
            <a:off x="4105275" y="3543300"/>
            <a:ext cx="790575" cy="200025"/>
          </a:xfrm>
          <a:prstGeom prst="roundRect">
            <a:avLst>
              <a:gd name="adj" fmla="val 19048"/>
            </a:avLst>
          </a:prstGeom>
          <a:solidFill>
            <a:srgbClr val="1A1A1A">
              <a:alpha val="4000"/>
            </a:srgbClr>
          </a:solidFill>
          <a:ln/>
        </p:spPr>
        <p:txBody>
          <a:bodyPr/>
          <a:p/>
        </p:txBody>
      </p:sp>
      <p:sp>
        <p:nvSpPr>
          <p:cNvPr id="181" name="" descr="{&quot;isTemplate&quot;:true,&quot;type&quot;:&quot;text&quot;}"/>
          <p:cNvSpPr txBox="1"/>
          <p:nvPr/>
        </p:nvSpPr>
        <p:spPr>
          <a:xfrm rot="0" flipH="0" flipV="0">
            <a:off x="4200525" y="3571875"/>
            <a:ext cx="600075"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be rich in ...</a:t>
            </a:r>
            <a:endParaRPr/>
          </a:p>
        </p:txBody>
      </p:sp>
      <p:sp>
        <p:nvSpPr>
          <p:cNvPr id="182" name=""/>
          <p:cNvSpPr/>
          <p:nvPr/>
        </p:nvSpPr>
        <p:spPr>
          <a:xfrm rot="0" flipH="0" flipV="0">
            <a:off x="4953000" y="3543300"/>
            <a:ext cx="2066925" cy="200025"/>
          </a:xfrm>
          <a:prstGeom prst="roundRect">
            <a:avLst>
              <a:gd name="adj" fmla="val 19048"/>
            </a:avLst>
          </a:prstGeom>
          <a:solidFill>
            <a:srgbClr val="F97316">
              <a:alpha val="10000"/>
            </a:srgbClr>
          </a:solidFill>
          <a:ln/>
        </p:spPr>
        <p:txBody>
          <a:bodyPr/>
          <a:p/>
        </p:txBody>
      </p:sp>
      <p:sp>
        <p:nvSpPr>
          <p:cNvPr id="183" name="" descr="{&quot;isTemplate&quot;:true,&quot;type&quot;:&quot;text&quot;}"/>
          <p:cNvSpPr txBox="1"/>
          <p:nvPr/>
        </p:nvSpPr>
        <p:spPr>
          <a:xfrm rot="0" flipH="0" flipV="0">
            <a:off x="5048250" y="3571875"/>
            <a:ext cx="1876425" cy="142875"/>
          </a:xfrm>
          <a:prstGeom prst="rect"/>
        </p:spPr>
        <p:txBody>
          <a:bodyPr wrap="none" lIns="0" tIns="0" rIns="0" bIns="0"/>
          <a:p>
            <a:pPr>
              <a:lnSpc>
                <a:spcPct val="100000"/>
              </a:lnSpc>
            </a:pPr>
            <a:r>
              <a:rPr lang="en-US" sz="900" b="1">
                <a:solidFill>
                  <a:srgbClr val="F97316"/>
                </a:solidFill>
                <a:latin typeface="Helvetica Neue"/>
                <a:ea typeface="Helvetica Neue"/>
              </a:rPr>
              <a:t>★ </a:t>
            </a:r>
            <a:r>
              <a:rPr lang="en-US" sz="900" b="1">
                <a:solidFill>
                  <a:srgbClr val="F97316"/>
                </a:solidFill>
                <a:latin typeface="Helvetica Neue"/>
                <a:ea typeface="Helvetica Neue"/>
              </a:rPr>
              <a:t>enjoy great popularity among ...</a:t>
            </a:r>
            <a:endParaRPr/>
          </a:p>
        </p:txBody>
      </p:sp>
      <p:sp>
        <p:nvSpPr>
          <p:cNvPr id="184" name=""/>
          <p:cNvSpPr/>
          <p:nvPr/>
        </p:nvSpPr>
        <p:spPr>
          <a:xfrm rot="0" flipH="0" flipV="0">
            <a:off x="7077075" y="3543300"/>
            <a:ext cx="1657350" cy="200025"/>
          </a:xfrm>
          <a:prstGeom prst="roundRect">
            <a:avLst>
              <a:gd name="adj" fmla="val 19048"/>
            </a:avLst>
          </a:prstGeom>
          <a:solidFill>
            <a:srgbClr val="1A1A1A">
              <a:alpha val="4000"/>
            </a:srgbClr>
          </a:solidFill>
          <a:ln/>
        </p:spPr>
        <p:txBody>
          <a:bodyPr/>
          <a:p/>
        </p:txBody>
      </p:sp>
      <p:sp>
        <p:nvSpPr>
          <p:cNvPr id="185" name="" descr="{&quot;isTemplate&quot;:true,&quot;type&quot;:&quot;text&quot;}"/>
          <p:cNvSpPr txBox="1"/>
          <p:nvPr/>
        </p:nvSpPr>
        <p:spPr>
          <a:xfrm rot="0" flipH="0" flipV="0">
            <a:off x="7172325" y="3571875"/>
            <a:ext cx="1466850"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derive from / be derived from</a:t>
            </a:r>
            <a:endParaRPr/>
          </a:p>
        </p:txBody>
      </p:sp>
      <p:sp>
        <p:nvSpPr>
          <p:cNvPr id="186" name=""/>
          <p:cNvSpPr/>
          <p:nvPr/>
        </p:nvSpPr>
        <p:spPr>
          <a:xfrm rot="0" flipH="0" flipV="0">
            <a:off x="8791575" y="3543300"/>
            <a:ext cx="1828800" cy="200025"/>
          </a:xfrm>
          <a:prstGeom prst="roundRect">
            <a:avLst>
              <a:gd name="adj" fmla="val 19048"/>
            </a:avLst>
          </a:prstGeom>
          <a:solidFill>
            <a:srgbClr val="1A1A1A">
              <a:alpha val="4000"/>
            </a:srgbClr>
          </a:solidFill>
          <a:ln/>
        </p:spPr>
        <p:txBody>
          <a:bodyPr/>
          <a:p/>
        </p:txBody>
      </p:sp>
      <p:sp>
        <p:nvSpPr>
          <p:cNvPr id="187" name="" descr="{&quot;isTemplate&quot;:true,&quot;type&quot;:&quot;text&quot;}"/>
          <p:cNvSpPr txBox="1"/>
          <p:nvPr/>
        </p:nvSpPr>
        <p:spPr>
          <a:xfrm rot="0" flipH="0" flipV="0">
            <a:off x="8886825" y="3571875"/>
            <a:ext cx="1638300"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brew tea / drink ... in moderation</a:t>
            </a:r>
            <a:endParaRPr/>
          </a:p>
        </p:txBody>
      </p:sp>
      <p:sp>
        <p:nvSpPr>
          <p:cNvPr id="188" name=""/>
          <p:cNvSpPr/>
          <p:nvPr/>
        </p:nvSpPr>
        <p:spPr>
          <a:xfrm rot="0" flipH="0" flipV="0">
            <a:off x="4105275" y="3800475"/>
            <a:ext cx="1104900" cy="200025"/>
          </a:xfrm>
          <a:prstGeom prst="roundRect">
            <a:avLst>
              <a:gd name="adj" fmla="val 19048"/>
            </a:avLst>
          </a:prstGeom>
          <a:solidFill>
            <a:srgbClr val="1A1A1A">
              <a:alpha val="4000"/>
            </a:srgbClr>
          </a:solidFill>
          <a:ln/>
        </p:spPr>
        <p:txBody>
          <a:bodyPr/>
          <a:p/>
        </p:txBody>
      </p:sp>
      <p:sp>
        <p:nvSpPr>
          <p:cNvPr id="189" name="" descr="{&quot;isTemplate&quot;:true,&quot;type&quot;:&quot;text&quot;}"/>
          <p:cNvSpPr txBox="1"/>
          <p:nvPr/>
        </p:nvSpPr>
        <p:spPr>
          <a:xfrm rot="0" flipH="0" flipV="0">
            <a:off x="4200525" y="3829050"/>
            <a:ext cx="914400"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promote digestion</a:t>
            </a:r>
            <a:endParaRPr/>
          </a:p>
        </p:txBody>
      </p:sp>
      <p:sp>
        <p:nvSpPr>
          <p:cNvPr id="190" name=""/>
          <p:cNvSpPr/>
          <p:nvPr/>
        </p:nvSpPr>
        <p:spPr>
          <a:xfrm rot="0" flipH="0" flipV="0">
            <a:off x="5267325" y="3800475"/>
            <a:ext cx="1714500" cy="200025"/>
          </a:xfrm>
          <a:prstGeom prst="roundRect">
            <a:avLst>
              <a:gd name="adj" fmla="val 19048"/>
            </a:avLst>
          </a:prstGeom>
          <a:solidFill>
            <a:srgbClr val="1A1A1A">
              <a:alpha val="4000"/>
            </a:srgbClr>
          </a:solidFill>
          <a:ln/>
        </p:spPr>
        <p:txBody>
          <a:bodyPr/>
          <a:p/>
        </p:txBody>
      </p:sp>
      <p:sp>
        <p:nvSpPr>
          <p:cNvPr id="191" name="" descr="{&quot;isTemplate&quot;:true,&quot;type&quot;:&quot;text&quot;}"/>
          <p:cNvSpPr txBox="1"/>
          <p:nvPr/>
        </p:nvSpPr>
        <p:spPr>
          <a:xfrm rot="0" flipH="0" flipV="0">
            <a:off x="5362575" y="3829050"/>
            <a:ext cx="1524000"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have gradually developed into</a:t>
            </a:r>
            <a:endParaRPr/>
          </a:p>
        </p:txBody>
      </p:sp>
      <p:sp>
        <p:nvSpPr>
          <p:cNvPr id="192" name=""/>
          <p:cNvSpPr/>
          <p:nvPr/>
        </p:nvSpPr>
        <p:spPr>
          <a:xfrm rot="0" flipH="0" flipV="0">
            <a:off x="2743200" y="4381500"/>
            <a:ext cx="8915400" cy="952500"/>
          </a:xfrm>
          <a:prstGeom prst="roundRect">
            <a:avLst>
              <a:gd name="adj" fmla="val 10000"/>
            </a:avLst>
          </a:prstGeom>
          <a:solidFill>
            <a:srgbClr val="FFFFFF"/>
          </a:solidFill>
          <a:ln/>
        </p:spPr>
        <p:txBody>
          <a:bodyPr/>
          <a:p/>
        </p:txBody>
      </p:sp>
      <p:sp>
        <p:nvSpPr>
          <p:cNvPr id="193" name=""/>
          <p:cNvSpPr/>
          <p:nvPr/>
        </p:nvSpPr>
        <p:spPr>
          <a:xfrm rot="0" flipH="0" flipV="0">
            <a:off x="2743200" y="4381500"/>
            <a:ext cx="8915400" cy="952500"/>
          </a:xfrm>
          <a:custGeom>
            <a:pathLst>
              <a:path w="936" h="100">
                <a:moveTo>
                  <a:pt x="9" y="0"/>
                </a:moveTo>
                <a:cubicBezTo>
                  <a:pt x="6" y="0"/>
                  <a:pt x="4" y="3"/>
                  <a:pt x="4" y="6"/>
                </a:cubicBezTo>
                <a:lnTo>
                  <a:pt x="4" y="94"/>
                </a:lnTo>
                <a:cubicBezTo>
                  <a:pt x="4" y="97"/>
                  <a:pt x="6" y="99"/>
                  <a:pt x="9" y="100"/>
                </a:cubicBezTo>
                <a:cubicBezTo>
                  <a:pt x="4" y="99"/>
                  <a:pt x="0" y="95"/>
                  <a:pt x="0" y="90"/>
                </a:cubicBezTo>
                <a:lnTo>
                  <a:pt x="0" y="10"/>
                </a:lnTo>
                <a:cubicBezTo>
                  <a:pt x="0" y="5"/>
                  <a:pt x="4" y="0"/>
                  <a:pt x="10" y="0"/>
                </a:cubicBezTo>
                <a:close/>
              </a:path>
            </a:pathLst>
          </a:custGeom>
          <a:solidFill>
            <a:srgbClr val="EC4899"/>
          </a:solidFill>
          <a:ln/>
        </p:spPr>
        <p:txBody>
          <a:bodyPr/>
          <a:p/>
        </p:txBody>
      </p:sp>
      <p:sp>
        <p:nvSpPr>
          <p:cNvPr id="194" name="" descr="{&quot;isTemplate&quot;:true,&quot;type&quot;:&quot;text&quot;}"/>
          <p:cNvSpPr txBox="1"/>
          <p:nvPr/>
        </p:nvSpPr>
        <p:spPr>
          <a:xfrm rot="0" flipH="0" flipV="0">
            <a:off x="3248025" y="4657725"/>
            <a:ext cx="219075" cy="209550"/>
          </a:xfrm>
          <a:prstGeom prst="rect"/>
        </p:spPr>
        <p:txBody>
          <a:bodyPr wrap="none" lIns="0" tIns="0" rIns="0" bIns="0"/>
          <a:p>
            <a:pPr>
              <a:lnSpc>
                <a:spcPct val="100000"/>
              </a:lnSpc>
            </a:pPr>
            <a:r>
              <a:rPr lang="en-US" sz="1350" b="1" spc="75">
                <a:solidFill>
                  <a:srgbClr val="EC4899"/>
                </a:solidFill>
                <a:latin typeface="Helvetica Neue"/>
                <a:ea typeface="Helvetica Neue"/>
              </a:rPr>
              <a:t>0</a:t>
            </a:r>
            <a:r>
              <a:rPr lang="en-US" sz="1350" b="1" spc="75">
                <a:solidFill>
                  <a:srgbClr val="EC4899"/>
                </a:solidFill>
                <a:latin typeface="Helvetica Neue"/>
                <a:ea typeface="Helvetica Neue"/>
              </a:rPr>
              <a:t>4</a:t>
            </a:r>
            <a:endParaRPr/>
          </a:p>
        </p:txBody>
      </p:sp>
      <p:sp>
        <p:nvSpPr>
          <p:cNvPr id="195" name="" descr="{&quot;isTemplate&quot;:true,&quot;type&quot;:&quot;text&quot;}"/>
          <p:cNvSpPr txBox="1"/>
          <p:nvPr/>
        </p:nvSpPr>
        <p:spPr>
          <a:xfrm rot="0" flipH="0" flipV="0">
            <a:off x="3086100" y="4905375"/>
            <a:ext cx="533400" cy="161925"/>
          </a:xfrm>
          <a:prstGeom prst="rect"/>
        </p:spPr>
        <p:txBody>
          <a:bodyPr wrap="none" lIns="0" tIns="0" rIns="0" bIns="0"/>
          <a:p>
            <a:pPr>
              <a:lnSpc>
                <a:spcPct val="100000"/>
              </a:lnSpc>
            </a:pPr>
            <a:r>
              <a:rPr lang="zh-CN" sz="1050" b="1">
                <a:solidFill>
                  <a:srgbClr val="1A1A1A"/>
                </a:solidFill>
                <a:latin typeface="PingFang SC"/>
                <a:ea typeface="PingFang SC"/>
              </a:rPr>
              <a:t>实战补充</a:t>
            </a:r>
            <a:endParaRPr/>
          </a:p>
        </p:txBody>
      </p:sp>
      <p:sp>
        <p:nvSpPr>
          <p:cNvPr id="196" name=""/>
          <p:cNvSpPr/>
          <p:nvPr/>
        </p:nvSpPr>
        <p:spPr>
          <a:xfrm rot="0" flipH="0" flipV="0">
            <a:off x="3962400" y="4591050"/>
            <a:ext cx="9525" cy="533400"/>
          </a:xfrm>
          <a:prstGeom prst="rect">
            <a:avLst/>
          </a:prstGeom>
          <a:solidFill>
            <a:srgbClr val="1A1A1A">
              <a:alpha val="10000"/>
            </a:srgbClr>
          </a:solidFill>
          <a:ln/>
        </p:spPr>
        <p:txBody>
          <a:bodyPr/>
          <a:p/>
        </p:txBody>
      </p:sp>
      <p:sp>
        <p:nvSpPr>
          <p:cNvPr id="197" name=""/>
          <p:cNvSpPr/>
          <p:nvPr/>
        </p:nvSpPr>
        <p:spPr>
          <a:xfrm rot="0" flipH="0" flipV="0">
            <a:off x="4105275" y="4762500"/>
            <a:ext cx="1304925" cy="200025"/>
          </a:xfrm>
          <a:prstGeom prst="roundRect">
            <a:avLst>
              <a:gd name="adj" fmla="val 19048"/>
            </a:avLst>
          </a:prstGeom>
          <a:solidFill>
            <a:srgbClr val="1A1A1A">
              <a:alpha val="4000"/>
            </a:srgbClr>
          </a:solidFill>
          <a:ln/>
        </p:spPr>
        <p:txBody>
          <a:bodyPr/>
          <a:p/>
        </p:txBody>
      </p:sp>
      <p:sp>
        <p:nvSpPr>
          <p:cNvPr id="198" name="" descr="{&quot;isTemplate&quot;:true,&quot;type&quot;:&quot;text&quot;}"/>
          <p:cNvSpPr txBox="1"/>
          <p:nvPr/>
        </p:nvSpPr>
        <p:spPr>
          <a:xfrm rot="0" flipH="0" flipV="0">
            <a:off x="4200525" y="4791075"/>
            <a:ext cx="1114425"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There is no need to ...</a:t>
            </a:r>
            <a:endParaRPr/>
          </a:p>
        </p:txBody>
      </p:sp>
      <p:sp>
        <p:nvSpPr>
          <p:cNvPr id="199" name=""/>
          <p:cNvSpPr/>
          <p:nvPr/>
        </p:nvSpPr>
        <p:spPr>
          <a:xfrm rot="0" flipH="0" flipV="0">
            <a:off x="5467350" y="4762500"/>
            <a:ext cx="1371600" cy="200025"/>
          </a:xfrm>
          <a:prstGeom prst="roundRect">
            <a:avLst>
              <a:gd name="adj" fmla="val 19048"/>
            </a:avLst>
          </a:prstGeom>
          <a:solidFill>
            <a:srgbClr val="1A1A1A">
              <a:alpha val="4000"/>
            </a:srgbClr>
          </a:solidFill>
          <a:ln/>
        </p:spPr>
        <p:txBody>
          <a:bodyPr/>
          <a:p/>
        </p:txBody>
      </p:sp>
      <p:sp>
        <p:nvSpPr>
          <p:cNvPr id="200" name="" descr="{&quot;isTemplate&quot;:true,&quot;type&quot;:&quot;text&quot;}"/>
          <p:cNvSpPr txBox="1"/>
          <p:nvPr/>
        </p:nvSpPr>
        <p:spPr>
          <a:xfrm rot="0" flipH="0" flipV="0">
            <a:off x="5562600" y="4791075"/>
            <a:ext cx="1181100"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reflect the wisdom of ...</a:t>
            </a:r>
            <a:endParaRPr/>
          </a:p>
        </p:txBody>
      </p:sp>
      <p:sp>
        <p:nvSpPr>
          <p:cNvPr id="201" name=""/>
          <p:cNvSpPr/>
          <p:nvPr/>
        </p:nvSpPr>
        <p:spPr>
          <a:xfrm rot="0" flipH="0" flipV="0">
            <a:off x="6896100" y="4762500"/>
            <a:ext cx="914400" cy="200025"/>
          </a:xfrm>
          <a:prstGeom prst="roundRect">
            <a:avLst>
              <a:gd name="adj" fmla="val 19048"/>
            </a:avLst>
          </a:prstGeom>
          <a:solidFill>
            <a:srgbClr val="1A1A1A">
              <a:alpha val="4000"/>
            </a:srgbClr>
          </a:solidFill>
          <a:ln/>
        </p:spPr>
        <p:txBody>
          <a:bodyPr/>
          <a:p/>
        </p:txBody>
      </p:sp>
      <p:sp>
        <p:nvSpPr>
          <p:cNvPr id="202" name="" descr="{&quot;isTemplate&quot;:true,&quot;type&quot;:&quot;text&quot;}"/>
          <p:cNvSpPr txBox="1"/>
          <p:nvPr/>
        </p:nvSpPr>
        <p:spPr>
          <a:xfrm rot="0" flipH="0" flipV="0">
            <a:off x="6991350" y="4791075"/>
            <a:ext cx="723900"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stand out in ...</a:t>
            </a:r>
            <a:endParaRPr/>
          </a:p>
        </p:txBody>
      </p:sp>
      <p:sp>
        <p:nvSpPr>
          <p:cNvPr id="203" name=""/>
          <p:cNvSpPr/>
          <p:nvPr/>
        </p:nvSpPr>
        <p:spPr>
          <a:xfrm rot="0" flipH="0" flipV="0">
            <a:off x="7867650" y="4762500"/>
            <a:ext cx="1381125" cy="200025"/>
          </a:xfrm>
          <a:prstGeom prst="roundRect">
            <a:avLst>
              <a:gd name="adj" fmla="val 19048"/>
            </a:avLst>
          </a:prstGeom>
          <a:solidFill>
            <a:srgbClr val="1A1A1A">
              <a:alpha val="4000"/>
            </a:srgbClr>
          </a:solidFill>
          <a:ln/>
        </p:spPr>
        <p:txBody>
          <a:bodyPr/>
          <a:p/>
        </p:txBody>
      </p:sp>
      <p:sp>
        <p:nvSpPr>
          <p:cNvPr id="204" name="" descr="{&quot;isTemplate&quot;:true,&quot;type&quot;:&quot;text&quot;}"/>
          <p:cNvSpPr txBox="1"/>
          <p:nvPr/>
        </p:nvSpPr>
        <p:spPr>
          <a:xfrm rot="0" flipH="0" flipV="0">
            <a:off x="7962900" y="4791075"/>
            <a:ext cx="1190625"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It is the first time that ...</a:t>
            </a:r>
            <a:endParaRPr/>
          </a:p>
        </p:txBody>
      </p:sp>
      <p:sp>
        <p:nvSpPr>
          <p:cNvPr id="205" name=""/>
          <p:cNvSpPr/>
          <p:nvPr/>
        </p:nvSpPr>
        <p:spPr>
          <a:xfrm rot="0" flipH="0" flipV="0">
            <a:off x="9305925" y="4762500"/>
            <a:ext cx="1066800" cy="200025"/>
          </a:xfrm>
          <a:prstGeom prst="roundRect">
            <a:avLst>
              <a:gd name="adj" fmla="val 19048"/>
            </a:avLst>
          </a:prstGeom>
          <a:solidFill>
            <a:srgbClr val="1A1A1A">
              <a:alpha val="4000"/>
            </a:srgbClr>
          </a:solidFill>
          <a:ln/>
        </p:spPr>
        <p:txBody>
          <a:bodyPr/>
          <a:p/>
        </p:txBody>
      </p:sp>
      <p:sp>
        <p:nvSpPr>
          <p:cNvPr id="206" name="" descr="{&quot;isTemplate&quot;:true,&quot;type&quot;:&quot;text&quot;}"/>
          <p:cNvSpPr txBox="1"/>
          <p:nvPr/>
        </p:nvSpPr>
        <p:spPr>
          <a:xfrm rot="0" flipH="0" flipV="0">
            <a:off x="9401175" y="4791075"/>
            <a:ext cx="876300"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without any effort</a:t>
            </a:r>
            <a:endParaRPr/>
          </a:p>
        </p:txBody>
      </p:sp>
      <p:sp>
        <p:nvSpPr>
          <p:cNvPr id="207" name=""/>
          <p:cNvSpPr/>
          <p:nvPr/>
        </p:nvSpPr>
        <p:spPr>
          <a:xfrm rot="0" flipH="0" flipV="0">
            <a:off x="4105275" y="5019675"/>
            <a:ext cx="1581150" cy="200025"/>
          </a:xfrm>
          <a:prstGeom prst="roundRect">
            <a:avLst>
              <a:gd name="adj" fmla="val 19048"/>
            </a:avLst>
          </a:prstGeom>
          <a:solidFill>
            <a:srgbClr val="1A1A1A">
              <a:alpha val="4000"/>
            </a:srgbClr>
          </a:solidFill>
          <a:ln/>
        </p:spPr>
        <p:txBody>
          <a:bodyPr/>
          <a:p/>
        </p:txBody>
      </p:sp>
      <p:sp>
        <p:nvSpPr>
          <p:cNvPr id="208" name="" descr="{&quot;isTemplate&quot;:true,&quot;type&quot;:&quot;text&quot;}"/>
          <p:cNvSpPr txBox="1"/>
          <p:nvPr/>
        </p:nvSpPr>
        <p:spPr>
          <a:xfrm rot="0" flipH="0" flipV="0">
            <a:off x="4200525" y="5048250"/>
            <a:ext cx="1390650" cy="142875"/>
          </a:xfrm>
          <a:prstGeom prst="rect"/>
        </p:spPr>
        <p:txBody>
          <a:bodyPr wrap="none" lIns="0" tIns="0" rIns="0" bIns="0"/>
          <a:p>
            <a:pPr>
              <a:lnSpc>
                <a:spcPct val="100000"/>
              </a:lnSpc>
            </a:pPr>
            <a:r>
              <a:rPr lang="en-US" sz="900">
                <a:solidFill>
                  <a:srgbClr val="1A1A1A">
                    <a:alpha val="75000"/>
                  </a:srgbClr>
                </a:solidFill>
                <a:latin typeface="Helvetica Neue"/>
                <a:ea typeface="Helvetica Neue"/>
              </a:rPr>
              <a:t>... is generally believed that</a:t>
            </a:r>
            <a:endParaRPr/>
          </a:p>
        </p:txBody>
      </p:sp>
      <p:sp>
        <p:nvSpPr>
          <p:cNvPr id="209" name=""/>
          <p:cNvSpPr/>
          <p:nvPr/>
        </p:nvSpPr>
        <p:spPr>
          <a:xfrm rot="0" flipH="0" flipV="0">
            <a:off x="0" y="6324600"/>
            <a:ext cx="12192000" cy="533400"/>
          </a:xfrm>
          <a:custGeom>
            <a:pathLst>
              <a:path w="1280" h="56">
                <a:moveTo>
                  <a:pt x="0" y="0"/>
                </a:moveTo>
                <a:lnTo>
                  <a:pt x="1280" y="0"/>
                </a:lnTo>
                <a:lnTo>
                  <a:pt x="1280" y="1"/>
                </a:lnTo>
                <a:lnTo>
                  <a:pt x="0" y="1"/>
                </a:lnTo>
                <a:close/>
              </a:path>
            </a:pathLst>
          </a:custGeom>
          <a:solidFill>
            <a:srgbClr val="1A1A1A">
              <a:alpha val="6000"/>
            </a:srgbClr>
          </a:solidFill>
          <a:ln/>
        </p:spPr>
        <p:txBody>
          <a:bodyPr/>
          <a:p/>
        </p:txBody>
      </p:sp>
      <p:sp>
        <p:nvSpPr>
          <p:cNvPr id="210" name="" descr="{&quot;isTemplate&quot;:true,&quot;type&quot;:&quot;text&quot;}"/>
          <p:cNvSpPr txBox="1"/>
          <p:nvPr/>
        </p:nvSpPr>
        <p:spPr>
          <a:xfrm rot="0" flipH="0" flipV="0">
            <a:off x="571500" y="6524625"/>
            <a:ext cx="1857375" cy="152400"/>
          </a:xfrm>
          <a:prstGeom prst="rect"/>
        </p:spPr>
        <p:txBody>
          <a:bodyPr wrap="none" lIns="0" tIns="0" rIns="0" bIns="0"/>
          <a:p>
            <a:pPr>
              <a:lnSpc>
                <a:spcPct val="100000"/>
              </a:lnSpc>
            </a:pPr>
            <a:r>
              <a:rPr lang="en-US" sz="975">
                <a:solidFill>
                  <a:srgbClr val="1A1A1A">
                    <a:alpha val="45000"/>
                  </a:srgbClr>
                </a:solidFill>
                <a:latin typeface="PingFang SC"/>
                <a:ea typeface="PingFang SC"/>
              </a:rPr>
              <a:t>★ = </a:t>
            </a:r>
            <a:r>
              <a:rPr lang="zh-CN" sz="975">
                <a:solidFill>
                  <a:srgbClr val="1A1A1A">
                    <a:alpha val="45000"/>
                  </a:srgbClr>
                </a:solidFill>
                <a:latin typeface="PingFang SC"/>
                <a:ea typeface="PingFang SC"/>
              </a:rPr>
              <a:t>真题复现率最高</a:t>
            </a:r>
            <a:r>
              <a:rPr lang="en-US" sz="975">
                <a:solidFill>
                  <a:srgbClr val="1A1A1A">
                    <a:alpha val="45000"/>
                  </a:srgbClr>
                </a:solidFill>
                <a:latin typeface="PingFang SC"/>
                <a:ea typeface="PingFang SC"/>
              </a:rPr>
              <a:t> · </a:t>
            </a:r>
            <a:r>
              <a:rPr lang="zh-CN" sz="975">
                <a:solidFill>
                  <a:srgbClr val="1A1A1A">
                    <a:alpha val="45000"/>
                  </a:srgbClr>
                </a:solidFill>
                <a:latin typeface="PingFang SC"/>
                <a:ea typeface="PingFang SC"/>
              </a:rPr>
              <a:t>三大必背句</a:t>
            </a:r>
            <a:endParaRPr/>
          </a:p>
        </p:txBody>
      </p:sp>
      <p:sp>
        <p:nvSpPr>
          <p:cNvPr id="211" name="" descr="{&quot;isTemplate&quot;:true,&quot;type&quot;:&quot;text&quot;}"/>
          <p:cNvSpPr txBox="1"/>
          <p:nvPr/>
        </p:nvSpPr>
        <p:spPr>
          <a:xfrm rot="0" flipH="0" flipV="0">
            <a:off x="11239500" y="6524625"/>
            <a:ext cx="381000" cy="152400"/>
          </a:xfrm>
          <a:prstGeom prst="rect"/>
        </p:spPr>
        <p:txBody>
          <a:bodyPr wrap="none" lIns="0" tIns="0" rIns="0" bIns="0"/>
          <a:p>
            <a:pPr>
              <a:lnSpc>
                <a:spcPct val="100000"/>
              </a:lnSpc>
            </a:pPr>
            <a:r>
              <a:rPr lang="en-US" sz="975">
                <a:solidFill>
                  <a:srgbClr val="1A1A1A">
                    <a:alpha val="45000"/>
                  </a:srgbClr>
                </a:solidFill>
                <a:latin typeface="Helvetica Neue"/>
                <a:ea typeface="Helvetica Neue"/>
              </a:rPr>
              <a:t>13 / 17</a:t>
            </a:r>
            <a:endParaRPr/>
          </a:p>
        </p:txBody>
      </p:sp>
    </p:spTree>
  </p:cSld>
</p:sld>
</file>

<file path=ppt/slides/slide14.xml><?xml version="1.0" encoding="utf-8"?>
<p:sld xmlns:p="http://schemas.openxmlformats.org/presentationml/2006/main" xmlns:a="http://schemas.openxmlformats.org/drawingml/2006/main">
  <p:cSld>
    <p:spTree>
      <p:nvGrpSpPr>
        <p:cNvPr id="212" name="" descr="&lt;Slide&gt;&#13;&#10;    &lt;Box style={{&#13;&#10;        width: '1280px', height: '720px',&#13;&#10;        background: '#FAF7F2',&#13;&#10;        padding: '24px 60px',&#13;&#10;        position: 'relative',&#13;&#10;    }}&gt;&#13;&#10;        {/* A 标题块 */}&#13;&#10;        &lt;Box style={{&#13;&#10;            display: 'flex', flexDirection: 'row', alignItems: 'center', gap: 14,&#13;&#10;            marginBottom: 6,&#13;&#10;        }}&gt;&#13;&#10;            &lt;Box style={{ width: 6, height: 32, background: '#EC4899', borderRadius: 3 }} /&gt;&#13;&#10;            &lt;Text style={{&#13;&#10;                fontFamily: 'PingFang SC, Microsoft YaHei, sans-serif',&#13;&#10;                fontSize: 32, color: '#1A1A1A', fontWeight: 'bold',&#13;&#10;            }}&gt;&#13;&#10;                翻译四步法&#13;&#10;            &lt;/Text&gt;&#13;&#10;            &lt;Text style={{&#13;&#10;                fontFamily: 'Helvetica Neue, Arial, sans-serif',&#13;&#10;                fontSize: 14, color: '#EC4899', fontWeight: 600,&#13;&#10;                letterSpacing: 2, marginLeft: 8,&#13;&#10;            }}&gt;&#13;&#10;                4-STEP METHOD&#13;&#10;            &lt;/Text&gt;&#13;&#10;        &lt;/Box&gt;&#13;&#10;        &lt;Text style={{&#13;&#10;            fontFamily: 'PingFang SC, Microsoft YaHei, sans-serif',&#13;&#10;            fontSize: 16, color: 'rgba(26,26,26,0.55)', marginBottom: 16,&#13;&#10;        }}&gt;&#13;&#10;            考场上不要逐字翻译 —— 用这套流程，把&quot;看中文想单词&quot;变成&quot;选句式 + 填信息&quot;&#13;&#10;        &lt;/Text&gt;&#13;&#10;&#13;&#10;        {/* B 主区：左标题 + 右 4 步流程 */}&#13;&#10;        &lt;Box style={{&#13;&#10;            display: 'flex', flexDirection: 'row', gap: 32, marginTop: 4,&#13;&#10;        }}&gt;&#13;&#10;            {/* 左侧 30%：核心洞察 */}&#13;&#10;            &lt;Box style={{&#13;&#10;                width: 360, padding: 24,&#13;&#10;                background: 'linear-gradient(135deg, rgba(249,115,22,0.10) 0%, rgba(236,72,153,0.10) 100%)',&#13;&#10;                borderRadius: 16,&#13;&#10;                display: 'flex', flexDirection: 'column', justifyContent: 'space-between', gap: 12,&#13;&#10;            }}&gt;&#13;&#10;                &lt;Box&gt;&#13;&#10;                    &lt;Text style={{&#13;&#10;                        fontFamily: 'PingFang SC, Microsoft YaHei, sans-serif',&#13;&#10;                        fontSize: 14, color: '#F97316', fontWeight: 'bold', letterSpacing: 1, marginBottom: 8,&#13;&#10;                    }}&gt;&#13;&#10;                        关键洞察&#13;&#10;                    &lt;/Text&gt;&#13;&#10;                    &lt;Text style={{&#13;&#10;                        fontFamily: 'PingFang SC, Microsoft YaHei, sans-serif',&#13;&#10;                        fontSize: 22, color: '#1A1A1A', fontWeight: 'bold', lineHeight: 1.4, marginBottom: 12,&#13;&#10;                    }}&gt;&#13;&#10;                        选句优先于写词&#13;&#10;                    &lt;/Text&gt;&#13;&#10;                    &lt;Text style={{&#13;&#10;                        fontFamily: 'PingFang SC, Microsoft YaHei, sans-serif',&#13;&#10;                        fontSize: 14, color: 'rgba(26,26,26,0.7)', lineHeight: 1.7,&#13;&#10;                    }}&gt;&#13;&#10;                        先选对句式骨架，再填词 —— 跳过逐字翻译的卡壳。结构对了，单词不会也能&quot;意思对、语法稳&quot;。&#13;&#10;                    &lt;/Text&gt;&#13;&#10;                &lt;/Box&gt;&#13;&#10;                &lt;Box style={{&#13;&#10;                    padding: 14,&#13;&#10;                    background: '#FFFFFF',&#13;&#10;                    border: '1px solid rgba(26,26,26,0.10)',&#13;&#10;                    borderLeft: '4px solid #EC4899',&#13;&#10;                    borderRadius: 8,&#13;&#10;                }}&gt;&#13;&#10;                    &lt;Text style={{&#13;&#10;                        fontFamily: 'PingFang SC, Microsoft YaHei, sans-serif',&#13;&#10;                        fontSize: 12, color: '#EC4899', fontWeight: 'bold', marginBottom: 4,&#13;&#10;                    }}&gt;&#13;&#10;                        时间分配&#13;&#10;                    &lt;/Text&gt;&#13;&#10;                    &lt;Text style={{&#13;&#10;                        fontFamily: 'PingFang SC, Microsoft YaHei, sans-serif',&#13;&#10;                        fontSize: 12, color: 'rgba(26,26,26,0.7)', lineHeight: 1.6,&#13;&#10;                    }}&gt;&#13;&#10;                        审题 2' → 选句 4' → 串句 8' → 校对 1'&#13;&#10;                        &lt;br /&gt;&#13;&#10;                        10-15 分钟内必须收笔&#13;&#10;                    &lt;/Text&gt;&#13;&#10;                &lt;/Box&gt;&#13;&#10;            &lt;/Box&gt;&#13;&#10;&#13;&#10;            {/* 右侧 70%：4 步流程 */}&#13;&#10;            &lt;Box style={{&#13;&#10;                flex: 1, display: 'flex', flexDirection: 'column', gap: 12,&#13;&#10;            }}&gt;&#13;&#10;                {[&#13;&#10;                    {&#13;&#10;                        n: '1', title: '审 题', en: 'Read &amp; Mark',&#13;&#10;                        tip: '通读全段 · 用笔圈出 主语 / 时间 / 地点 / 数量 · 找出逻辑关系（因果 / 对比）',&#13;&#10;                        time: '约 2 分钟',&#13;&#10;                    },&#13;&#10;                    {&#13;&#10;                        n: '2', title: '选 句', en: 'Pick Patterns',&#13;&#10;                        tip: '在 55 句式里挑 3-5 个骨架 —— 按&quot;开篇 / 中段 / 收尾&quot;三段分别匹配',&#13;&#10;                        time: '约 4 分钟',&#13;&#10;                    },&#13;&#10;                    {&#13;&#10;                        n: '3', title: '串 句', en: 'Connect &amp; Fill',&#13;&#10;                        tip: '把句式套进中文信息 · 缺词就换近义或加解释 · 复合句用 which/that 衔接',&#13;&#10;                        time: '约 8 分钟',&#13;&#10;                    },&#13;&#10;                    {&#13;&#10;                        n: '4', title: '校 对', en: 'Proofread',&#13;&#10;                        tip: '三件必查：时态一致 / 主谓一致 / 单词拼写。错一处扣 0.5 分',&#13;&#10;                        time: '约 1 分钟',&#13;&#10;                    },&#13;&#10;                ].map((s, i) =&gt; (&#13;&#10;                    &lt;Box key={i} style={{&#13;&#10;                        flex: 1, padding: '14px 20px',&#13;&#10;                        background: '#FFFFFF',&#13;&#10;                        border: '1px solid rgba(26,26,26,0.08)',&#13;&#10;                        borderRadius: 12,&#13;&#10;                        boxShadow: '0 4px 16px rgba(0,0,0,0.03)',&#13;&#10;                        display: 'flex', flexDirection: 'row', alignItems: 'center', gap: 18,&#13;&#10;                    }}&gt;&#13;&#10;                        &lt;Box style={{&#13;&#10;                            width: 56, height: 56, borderRadius: '50%',&#13;&#10;                            background: i % 2 === 0&#13;&#10;                                ? 'linear-gradient(135deg, #F97316 0%, #EC4899 100%)'&#13;&#10;                                : 'linear-gradient(135deg, #EC4899 0%, #F97316 100%)',&#13;&#10;                            display: 'flex', alignItems: 'center', justifyContent: 'center',&#13;&#10;                            flexShrink: 0,&#13;&#10;                        }}&gt;&#13;&#10;                            &lt;Text style={{&#13;&#10;                                fontFamily: 'Helvetica Neue, Arial, sans-serif',&#13;&#10;                                fontSize: 26, color: '#FFFFFF', fontWeight: 'bold',&#13;&#10;                            }}&gt;&#13;&#10;                                {s.n}&#13;&#10;                            &lt;/Text&gt;&#13;&#10;                        &lt;/Box&gt;&#13;&#10;                        &lt;Box style={{ flex: 1, display: 'flex', flexDirection: 'column', gap: 4 }}&gt;&#13;&#10;                            &lt;Box style={{ display: 'flex', flexDirection: 'row', alignItems: 'baseline', gap: 10 }}&gt;&#13;&#10;                                &lt;Text style={{&#13;&#10;                                    fontFamily: 'PingFang SC, Microsoft YaHei, sans-serif',&#13;&#10;                                    fontSize: 20, color: '#1A1A1A', fontWeight: 'bold', letterSpacing: 2,&#13;&#10;                                }}&gt;&#13;&#10;                                    {s.title}&#13;&#10;                                &lt;/Text&gt;&#13;&#10;                                &lt;Text style={{&#13;&#10;                                    fontFamily: 'Helvetica Neue, Arial, sans-serif',&#13;&#10;                                    fontSize: 12, color: 'rgba(26,26,26,0.45)',&#13;&#10;                                    fontWeight: 500, letterSpacing: 1.5,&#13;&#10;                                }}&gt;&#13;&#10;                                    {s.en}&#13;&#10;                                &lt;/Text&gt;&#13;&#10;                            &lt;/Box&gt;&#13;&#10;                            &lt;Text style={{&#13;&#10;                                fontFamily: 'PingFang SC, Microsoft YaHei, sans-serif',&#13;&#10;                                fontSize: 13, color: 'rgba(26,26,26,0.7)', lineHeight: 1.5,&#13;&#10;                            }}&gt;&#13;&#10;                                {s.tip}&#13;&#10;                            &lt;/Text&gt;&#13;&#10;                        &lt;/Box&gt;&#13;&#10;                        &lt;Box style={{&#13;&#10;                            padding: '4px 12px',&#13;&#10;                            background: 'rgba(249,115,22,0.10)',&#13;&#10;                            borderRadius: 4,&#13;&#10;                        }}&gt;&#13;&#10;                            &lt;Text style={{&#13;&#10;                                fontFamily: 'PingFang SC, Microsoft YaHei, sans-serif',&#13;&#10;                                fontSize: 12, color: '#F97316', fontWeight: 'bold',&#13;&#10;                            }}&gt;&#13;&#10;                                {s.time}&#13;&#10;                            &lt;/Text&gt;&#13;&#10;                        &lt;/Box&gt;&#13;&#10;                    &lt;/Box&gt;&#13;&#10;                ))}&#13;&#10;            &lt;/Box&gt;&#13;&#10;        &lt;/Box&gt;&#13;&#10;&#13;&#10;        {/* C 页脚 */}&#13;&#10;        &lt;Box style={{&#13;&#10;            position: 'absolute', bottom: 0, left: 0, right: 0,&#13;&#10;            height: 56, padding: '0 60px',&#13;&#10;            display: 'flex', flexDirection: 'row', alignItems: 'center', justifyContent: 'space-between',&#13;&#10;            borderTop: '1px solid rgba(26,26,26,0.06)',&#13;&#10;        }}&gt;&#13;&#10;            &lt;Text style={{&#13;&#10;                fontFamily: 'PingFang SC, Microsoft YaHei, sans-serif',&#13;&#10;                fontSize: 13, color: 'rgba(26,26,26,0.45)',&#13;&#10;            }}&gt;&#13;&#10;                四级英语翻译常用句式学习&#13;&#10;            &lt;/Text&gt;&#13;&#10;            &lt;Text style={{&#13;&#10;                fontFamily: 'Helvetica Neue, Arial, sans-serif',&#13;&#10;                fontSize: 13, color: 'rgba(26,26,26,0.45)', fontWeight: 500,&#13;&#10;            }}&gt;&#13;&#10;                14 / 17&#13;&#10;            &lt;/Text&gt;&#13;&#10;        &lt;/Box&gt;&#13;&#10;    &lt;/Box&gt;&#13;&#10;&lt;/Slide&gt;"/>
        <p:cNvGrpSpPr/>
        <p:nvPr/>
      </p:nvGrpSpPr>
      <p:grpSpPr>
        <a:xfrm>
          <a:off x="0" y="0"/>
          <a:ext cx="0" cy="0"/>
          <a:chOff x="0" y="0"/>
          <a:chExt cx="0" cy="0"/>
        </a:xfrm>
      </p:grpSpPr>
      <p:sp>
        <p:nvSpPr>
          <p:cNvPr id="213" name=""/>
          <p:cNvSpPr/>
          <p:nvPr/>
        </p:nvSpPr>
        <p:spPr>
          <a:xfrm rot="0" flipH="0" flipV="0">
            <a:off x="0" y="0"/>
            <a:ext cx="12192000" cy="6858000"/>
          </a:xfrm>
          <a:prstGeom prst="rect">
            <a:avLst/>
          </a:prstGeom>
          <a:solidFill>
            <a:srgbClr val="FAF7F2"/>
          </a:solidFill>
          <a:ln/>
        </p:spPr>
        <p:txBody>
          <a:bodyPr/>
          <a:p/>
        </p:txBody>
      </p:sp>
      <p:sp>
        <p:nvSpPr>
          <p:cNvPr id="214" name=""/>
          <p:cNvSpPr/>
          <p:nvPr/>
        </p:nvSpPr>
        <p:spPr>
          <a:xfrm rot="0" flipH="0" flipV="0">
            <a:off x="571500" y="266700"/>
            <a:ext cx="57150" cy="304800"/>
          </a:xfrm>
          <a:prstGeom prst="roundRect">
            <a:avLst>
              <a:gd name="adj" fmla="val 50000"/>
            </a:avLst>
          </a:prstGeom>
          <a:solidFill>
            <a:srgbClr val="EC4899"/>
          </a:solidFill>
          <a:ln/>
        </p:spPr>
        <p:txBody>
          <a:bodyPr/>
          <a:p/>
        </p:txBody>
      </p:sp>
      <p:sp>
        <p:nvSpPr>
          <p:cNvPr id="215" name="" descr="{&quot;isTemplate&quot;:true,&quot;type&quot;:&quot;text&quot;}"/>
          <p:cNvSpPr txBox="1"/>
          <p:nvPr/>
        </p:nvSpPr>
        <p:spPr>
          <a:xfrm rot="0" flipH="0" flipV="0">
            <a:off x="762000" y="228600"/>
            <a:ext cx="1524000" cy="371475"/>
          </a:xfrm>
          <a:prstGeom prst="rect"/>
        </p:spPr>
        <p:txBody>
          <a:bodyPr wrap="none" lIns="0" tIns="0" rIns="0" bIns="0"/>
          <a:p>
            <a:pPr>
              <a:lnSpc>
                <a:spcPct val="100000"/>
              </a:lnSpc>
            </a:pPr>
            <a:r>
              <a:rPr lang="zh-CN" sz="2400" b="1">
                <a:solidFill>
                  <a:srgbClr val="1A1A1A"/>
                </a:solidFill>
                <a:latin typeface="PingFang SC"/>
                <a:ea typeface="PingFang SC"/>
              </a:rPr>
              <a:t>翻译四步法</a:t>
            </a:r>
            <a:endParaRPr/>
          </a:p>
        </p:txBody>
      </p:sp>
      <p:sp>
        <p:nvSpPr>
          <p:cNvPr id="216" name="" descr="{&quot;isTemplate&quot;:true,&quot;type&quot;:&quot;text&quot;}"/>
          <p:cNvSpPr txBox="1"/>
          <p:nvPr/>
        </p:nvSpPr>
        <p:spPr>
          <a:xfrm rot="0" flipH="0" flipV="0">
            <a:off x="2495550" y="333375"/>
            <a:ext cx="1333500" cy="161925"/>
          </a:xfrm>
          <a:prstGeom prst="rect"/>
        </p:spPr>
        <p:txBody>
          <a:bodyPr wrap="none" lIns="0" tIns="0" rIns="0" bIns="0"/>
          <a:p>
            <a:pPr>
              <a:lnSpc>
                <a:spcPct val="100000"/>
              </a:lnSpc>
            </a:pPr>
            <a:r>
              <a:rPr lang="en-US" sz="1050" b="1" spc="150">
                <a:solidFill>
                  <a:srgbClr val="EC4899"/>
                </a:solidFill>
                <a:latin typeface="Helvetica Neue"/>
                <a:ea typeface="Helvetica Neue"/>
              </a:rPr>
              <a:t>4-STEP METHOD</a:t>
            </a:r>
            <a:endParaRPr/>
          </a:p>
        </p:txBody>
      </p:sp>
      <p:sp>
        <p:nvSpPr>
          <p:cNvPr id="217" name="" descr="{&quot;isTemplate&quot;:true,&quot;type&quot;:&quot;text&quot;}"/>
          <p:cNvSpPr txBox="1"/>
          <p:nvPr/>
        </p:nvSpPr>
        <p:spPr>
          <a:xfrm rot="0" flipH="0" flipV="0">
            <a:off x="571500" y="657225"/>
            <a:ext cx="11049000" cy="190500"/>
          </a:xfrm>
          <a:prstGeom prst="rect"/>
        </p:spPr>
        <p:txBody>
          <a:bodyPr wrap="none" lIns="0" tIns="0" rIns="0" bIns="0"/>
          <a:p>
            <a:pPr>
              <a:lnSpc>
                <a:spcPct val="100000"/>
              </a:lnSpc>
            </a:pPr>
            <a:r>
              <a:rPr lang="zh-CN" sz="1200">
                <a:solidFill>
                  <a:srgbClr val="1A1A1A">
                    <a:alpha val="55000"/>
                  </a:srgbClr>
                </a:solidFill>
                <a:latin typeface="PingFang SC"/>
                <a:ea typeface="PingFang SC"/>
              </a:rPr>
              <a:t>考场上不要逐字翻译</a:t>
            </a:r>
            <a:r>
              <a:rPr lang="en-US" sz="1200">
                <a:solidFill>
                  <a:srgbClr val="1A1A1A">
                    <a:alpha val="55000"/>
                  </a:srgbClr>
                </a:solidFill>
                <a:latin typeface="PingFang SC"/>
                <a:ea typeface="PingFang SC"/>
              </a:rPr>
              <a:t> —— </a:t>
            </a:r>
            <a:r>
              <a:rPr lang="zh-CN" sz="1200">
                <a:solidFill>
                  <a:srgbClr val="1A1A1A">
                    <a:alpha val="55000"/>
                  </a:srgbClr>
                </a:solidFill>
                <a:latin typeface="PingFang SC"/>
                <a:ea typeface="PingFang SC"/>
              </a:rPr>
              <a:t>用这套流程，把</a:t>
            </a:r>
            <a:r>
              <a:rPr lang="en-US" sz="1200">
                <a:solidFill>
                  <a:srgbClr val="1A1A1A">
                    <a:alpha val="55000"/>
                  </a:srgbClr>
                </a:solidFill>
                <a:latin typeface="PingFang SC"/>
                <a:ea typeface="PingFang SC"/>
              </a:rPr>
              <a:t>"</a:t>
            </a:r>
            <a:r>
              <a:rPr lang="zh-CN" sz="1200">
                <a:solidFill>
                  <a:srgbClr val="1A1A1A">
                    <a:alpha val="55000"/>
                  </a:srgbClr>
                </a:solidFill>
                <a:latin typeface="PingFang SC"/>
                <a:ea typeface="PingFang SC"/>
              </a:rPr>
              <a:t>看中文想单词</a:t>
            </a:r>
            <a:r>
              <a:rPr lang="en-US" sz="1200">
                <a:solidFill>
                  <a:srgbClr val="1A1A1A">
                    <a:alpha val="55000"/>
                  </a:srgbClr>
                </a:solidFill>
                <a:latin typeface="PingFang SC"/>
                <a:ea typeface="PingFang SC"/>
              </a:rPr>
              <a:t>"</a:t>
            </a:r>
            <a:r>
              <a:rPr lang="zh-CN" sz="1200">
                <a:solidFill>
                  <a:srgbClr val="1A1A1A">
                    <a:alpha val="55000"/>
                  </a:srgbClr>
                </a:solidFill>
                <a:latin typeface="PingFang SC"/>
                <a:ea typeface="PingFang SC"/>
              </a:rPr>
              <a:t>变成</a:t>
            </a:r>
            <a:r>
              <a:rPr lang="en-US" sz="1200">
                <a:solidFill>
                  <a:srgbClr val="1A1A1A">
                    <a:alpha val="55000"/>
                  </a:srgbClr>
                </a:solidFill>
                <a:latin typeface="PingFang SC"/>
                <a:ea typeface="PingFang SC"/>
              </a:rPr>
              <a:t>"</a:t>
            </a:r>
            <a:r>
              <a:rPr lang="zh-CN" sz="1200">
                <a:solidFill>
                  <a:srgbClr val="1A1A1A">
                    <a:alpha val="55000"/>
                  </a:srgbClr>
                </a:solidFill>
                <a:latin typeface="PingFang SC"/>
                <a:ea typeface="PingFang SC"/>
              </a:rPr>
              <a:t>选句式</a:t>
            </a:r>
            <a:r>
              <a:rPr lang="en-US" sz="1200">
                <a:solidFill>
                  <a:srgbClr val="1A1A1A">
                    <a:alpha val="55000"/>
                  </a:srgbClr>
                </a:solidFill>
                <a:latin typeface="PingFang SC"/>
                <a:ea typeface="PingFang SC"/>
              </a:rPr>
              <a:t> + </a:t>
            </a:r>
            <a:r>
              <a:rPr lang="zh-CN" sz="1200">
                <a:solidFill>
                  <a:srgbClr val="1A1A1A">
                    <a:alpha val="55000"/>
                  </a:srgbClr>
                </a:solidFill>
                <a:latin typeface="PingFang SC"/>
                <a:ea typeface="PingFang SC"/>
              </a:rPr>
              <a:t>填信息</a:t>
            </a:r>
            <a:r>
              <a:rPr lang="en-US" sz="1200">
                <a:solidFill>
                  <a:srgbClr val="1A1A1A">
                    <a:alpha val="55000"/>
                  </a:srgbClr>
                </a:solidFill>
                <a:latin typeface="PingFang SC"/>
                <a:ea typeface="PingFang SC"/>
              </a:rPr>
              <a:t>"</a:t>
            </a:r>
            <a:endParaRPr/>
          </a:p>
        </p:txBody>
      </p:sp>
      <p:sp>
        <p:nvSpPr>
          <p:cNvPr id="218" name=""/>
          <p:cNvSpPr/>
          <p:nvPr/>
        </p:nvSpPr>
        <p:spPr>
          <a:xfrm rot="0" flipH="0" flipV="0">
            <a:off x="571500" y="1038225"/>
            <a:ext cx="3429000" cy="3543300"/>
          </a:xfrm>
          <a:prstGeom prst="roundRect">
            <a:avLst>
              <a:gd name="adj" fmla="val 4444"/>
            </a:avLst>
          </a:prstGeom>
          <a:gradFill>
            <a:gsLst>
              <a:gs pos="0">
                <a:srgbClr val="F97316">
                  <a:alpha val="10000"/>
                </a:srgbClr>
              </a:gs>
              <a:gs pos="100000">
                <a:srgbClr val="EC4899">
                  <a:alpha val="10000"/>
                </a:srgbClr>
              </a:gs>
            </a:gsLst>
            <a:lin ang="2700000" scaled="1"/>
          </a:gradFill>
          <a:ln/>
        </p:spPr>
        <p:txBody>
          <a:bodyPr/>
          <a:p/>
        </p:txBody>
      </p:sp>
      <p:sp>
        <p:nvSpPr>
          <p:cNvPr id="219" name="" descr="{&quot;isTemplate&quot;:true,&quot;type&quot;:&quot;text&quot;}"/>
          <p:cNvSpPr txBox="1"/>
          <p:nvPr/>
        </p:nvSpPr>
        <p:spPr>
          <a:xfrm rot="0" flipH="0" flipV="0">
            <a:off x="800100" y="1266825"/>
            <a:ext cx="2971800" cy="161925"/>
          </a:xfrm>
          <a:prstGeom prst="rect"/>
        </p:spPr>
        <p:txBody>
          <a:bodyPr wrap="none" lIns="0" tIns="0" rIns="0" bIns="0"/>
          <a:p>
            <a:pPr>
              <a:lnSpc>
                <a:spcPct val="100000"/>
              </a:lnSpc>
            </a:pPr>
            <a:r>
              <a:rPr lang="zh-CN" sz="1050" b="1" spc="75">
                <a:solidFill>
                  <a:srgbClr val="F97316"/>
                </a:solidFill>
                <a:latin typeface="PingFang SC"/>
                <a:ea typeface="PingFang SC"/>
              </a:rPr>
              <a:t>关键洞察</a:t>
            </a:r>
            <a:endParaRPr/>
          </a:p>
        </p:txBody>
      </p:sp>
      <p:sp>
        <p:nvSpPr>
          <p:cNvPr id="220" name="" descr="{&quot;isTemplate&quot;:true,&quot;type&quot;:&quot;text&quot;}"/>
          <p:cNvSpPr txBox="1"/>
          <p:nvPr/>
        </p:nvSpPr>
        <p:spPr>
          <a:xfrm rot="0" flipH="0" flipV="0">
            <a:off x="800100" y="1504950"/>
            <a:ext cx="2971800" cy="352425"/>
          </a:xfrm>
          <a:prstGeom prst="rect"/>
        </p:spPr>
        <p:txBody>
          <a:bodyPr wrap="none" lIns="0" tIns="0" rIns="0" bIns="0"/>
          <a:p>
            <a:pPr>
              <a:lnSpc>
                <a:spcPct val="140000"/>
              </a:lnSpc>
            </a:pPr>
            <a:r>
              <a:rPr lang="zh-CN" sz="1650" b="1">
                <a:solidFill>
                  <a:srgbClr val="1A1A1A"/>
                </a:solidFill>
                <a:latin typeface="PingFang SC"/>
                <a:ea typeface="PingFang SC"/>
              </a:rPr>
              <a:t>选句优先于写词</a:t>
            </a:r>
            <a:endParaRPr/>
          </a:p>
        </p:txBody>
      </p:sp>
      <p:sp>
        <p:nvSpPr>
          <p:cNvPr id="221" name="" descr="{&quot;isTemplate&quot;:true,&quot;type&quot;:&quot;text&quot;}"/>
          <p:cNvSpPr txBox="1"/>
          <p:nvPr/>
        </p:nvSpPr>
        <p:spPr>
          <a:xfrm rot="0" flipH="0" flipV="0">
            <a:off x="800100" y="1971675"/>
            <a:ext cx="2971800" cy="552450"/>
          </a:xfrm>
          <a:prstGeom prst="rect"/>
        </p:spPr>
        <p:txBody>
          <a:bodyPr wrap="square" lIns="0" tIns="0" rIns="0" bIns="0">
            <a:normAutofit/>
          </a:bodyPr>
          <a:p>
            <a:pPr>
              <a:lnSpc>
                <a:spcPct val="170000"/>
              </a:lnSpc>
            </a:pPr>
            <a:r>
              <a:rPr lang="zh-CN" sz="1050">
                <a:solidFill>
                  <a:srgbClr val="1A1A1A">
                    <a:alpha val="70000"/>
                  </a:srgbClr>
                </a:solidFill>
                <a:latin typeface="PingFang SC"/>
                <a:ea typeface="PingFang SC"/>
              </a:rPr>
              <a:t>先选对句式骨架，再填词</a:t>
            </a:r>
            <a:r>
              <a:rPr lang="en-US" sz="1050">
                <a:solidFill>
                  <a:srgbClr val="1A1A1A">
                    <a:alpha val="70000"/>
                  </a:srgbClr>
                </a:solidFill>
                <a:latin typeface="PingFang SC"/>
                <a:ea typeface="PingFang SC"/>
              </a:rPr>
              <a:t> —— </a:t>
            </a:r>
            <a:r>
              <a:rPr lang="zh-CN" sz="1050">
                <a:solidFill>
                  <a:srgbClr val="1A1A1A">
                    <a:alpha val="70000"/>
                  </a:srgbClr>
                </a:solidFill>
                <a:latin typeface="PingFang SC"/>
                <a:ea typeface="PingFang SC"/>
              </a:rPr>
              <a:t>跳过逐字翻译的卡壳。结构对了，单词不会也能</a:t>
            </a:r>
            <a:r>
              <a:rPr lang="en-US" sz="1050">
                <a:solidFill>
                  <a:srgbClr val="1A1A1A">
                    <a:alpha val="70000"/>
                  </a:srgbClr>
                </a:solidFill>
                <a:latin typeface="PingFang SC"/>
                <a:ea typeface="PingFang SC"/>
              </a:rPr>
              <a:t>"</a:t>
            </a:r>
            <a:r>
              <a:rPr lang="zh-CN" sz="1050">
                <a:solidFill>
                  <a:srgbClr val="1A1A1A">
                    <a:alpha val="70000"/>
                  </a:srgbClr>
                </a:solidFill>
                <a:latin typeface="PingFang SC"/>
                <a:ea typeface="PingFang SC"/>
              </a:rPr>
              <a:t>意思对、语法稳</a:t>
            </a:r>
            <a:r>
              <a:rPr lang="en-US" sz="1050">
                <a:solidFill>
                  <a:srgbClr val="1A1A1A">
                    <a:alpha val="70000"/>
                  </a:srgbClr>
                </a:solidFill>
                <a:latin typeface="PingFang SC"/>
                <a:ea typeface="PingFang SC"/>
              </a:rPr>
              <a:t>"</a:t>
            </a:r>
            <a:r>
              <a:rPr lang="zh-CN" sz="1050">
                <a:solidFill>
                  <a:srgbClr val="1A1A1A">
                    <a:alpha val="70000"/>
                  </a:srgbClr>
                </a:solidFill>
                <a:latin typeface="PingFang SC"/>
                <a:ea typeface="PingFang SC"/>
              </a:rPr>
              <a:t>。</a:t>
            </a:r>
            <a:endParaRPr/>
          </a:p>
        </p:txBody>
      </p:sp>
      <p:sp>
        <p:nvSpPr>
          <p:cNvPr id="222" name=""/>
          <p:cNvSpPr/>
          <p:nvPr/>
        </p:nvSpPr>
        <p:spPr>
          <a:xfrm rot="0" flipH="0" flipV="0">
            <a:off x="838200" y="3457575"/>
            <a:ext cx="2971800" cy="895350"/>
          </a:xfrm>
          <a:prstGeom prst="roundRect">
            <a:avLst>
              <a:gd name="adj" fmla="val 8511"/>
            </a:avLst>
          </a:prstGeom>
          <a:solidFill>
            <a:srgbClr val="FFFFFF"/>
          </a:solidFill>
          <a:ln/>
        </p:spPr>
        <p:txBody>
          <a:bodyPr/>
          <a:p/>
        </p:txBody>
      </p:sp>
      <p:sp>
        <p:nvSpPr>
          <p:cNvPr id="223" name=""/>
          <p:cNvSpPr/>
          <p:nvPr/>
        </p:nvSpPr>
        <p:spPr>
          <a:xfrm rot="0" flipH="0" flipV="0">
            <a:off x="838200" y="3457575"/>
            <a:ext cx="2971800" cy="895350"/>
          </a:xfrm>
          <a:custGeom>
            <a:pathLst>
              <a:path w="312" h="94">
                <a:moveTo>
                  <a:pt x="8" y="0"/>
                </a:moveTo>
                <a:cubicBezTo>
                  <a:pt x="6" y="0"/>
                  <a:pt x="4" y="2"/>
                  <a:pt x="4" y="4"/>
                </a:cubicBezTo>
                <a:lnTo>
                  <a:pt x="4" y="90"/>
                </a:lnTo>
                <a:cubicBezTo>
                  <a:pt x="4" y="92"/>
                  <a:pt x="5" y="94"/>
                  <a:pt x="7" y="94"/>
                </a:cubicBezTo>
                <a:cubicBezTo>
                  <a:pt x="3" y="94"/>
                  <a:pt x="0" y="90"/>
                  <a:pt x="0" y="86"/>
                </a:cubicBezTo>
                <a:lnTo>
                  <a:pt x="0" y="8"/>
                </a:lnTo>
                <a:cubicBezTo>
                  <a:pt x="0" y="4"/>
                  <a:pt x="3" y="0"/>
                  <a:pt x="8" y="0"/>
                </a:cubicBezTo>
                <a:close/>
              </a:path>
            </a:pathLst>
          </a:custGeom>
          <a:solidFill>
            <a:srgbClr val="EC4899"/>
          </a:solidFill>
          <a:ln/>
        </p:spPr>
        <p:txBody>
          <a:bodyPr/>
          <a:p/>
        </p:txBody>
      </p:sp>
      <p:sp>
        <p:nvSpPr>
          <p:cNvPr id="224" name="" descr="{&quot;isTemplate&quot;:true,&quot;type&quot;:&quot;text&quot;}"/>
          <p:cNvSpPr txBox="1"/>
          <p:nvPr/>
        </p:nvSpPr>
        <p:spPr>
          <a:xfrm rot="0" flipH="0" flipV="0">
            <a:off x="971550" y="3590925"/>
            <a:ext cx="2667000" cy="142875"/>
          </a:xfrm>
          <a:prstGeom prst="rect"/>
        </p:spPr>
        <p:txBody>
          <a:bodyPr wrap="none" lIns="0" tIns="0" rIns="0" bIns="0"/>
          <a:p>
            <a:pPr>
              <a:lnSpc>
                <a:spcPct val="100000"/>
              </a:lnSpc>
            </a:pPr>
            <a:r>
              <a:rPr lang="zh-CN" sz="900" b="1">
                <a:solidFill>
                  <a:srgbClr val="EC4899"/>
                </a:solidFill>
                <a:latin typeface="PingFang SC"/>
                <a:ea typeface="PingFang SC"/>
              </a:rPr>
              <a:t>时间分配</a:t>
            </a:r>
            <a:endParaRPr/>
          </a:p>
        </p:txBody>
      </p:sp>
      <p:sp>
        <p:nvSpPr>
          <p:cNvPr id="225" name="" descr="{&quot;isTemplate&quot;:true,&quot;type&quot;:&quot;text&quot;}"/>
          <p:cNvSpPr txBox="1"/>
          <p:nvPr/>
        </p:nvSpPr>
        <p:spPr>
          <a:xfrm rot="0" flipH="0" flipV="0">
            <a:off x="971550" y="3771900"/>
            <a:ext cx="2667000" cy="447675"/>
          </a:xfrm>
          <a:prstGeom prst="rect"/>
        </p:spPr>
        <p:txBody>
          <a:bodyPr wrap="none" lIns="0" tIns="0" rIns="0" bIns="0"/>
          <a:p>
            <a:pPr>
              <a:lnSpc>
                <a:spcPct val="160000"/>
              </a:lnSpc>
            </a:pPr>
            <a:r>
              <a:rPr lang="zh-CN" sz="900">
                <a:solidFill>
                  <a:srgbClr val="1A1A1A">
                    <a:alpha val="70000"/>
                  </a:srgbClr>
                </a:solidFill>
                <a:latin typeface="PingFang SC"/>
                <a:ea typeface="PingFang SC"/>
              </a:rPr>
              <a:t>审题</a:t>
            </a:r>
            <a:r>
              <a:rPr lang="en-US" sz="900">
                <a:solidFill>
                  <a:srgbClr val="1A1A1A">
                    <a:alpha val="70000"/>
                  </a:srgbClr>
                </a:solidFill>
                <a:latin typeface="PingFang SC"/>
                <a:ea typeface="PingFang SC"/>
              </a:rPr>
              <a:t> 2' → </a:t>
            </a:r>
            <a:r>
              <a:rPr lang="zh-CN" sz="900">
                <a:solidFill>
                  <a:srgbClr val="1A1A1A">
                    <a:alpha val="70000"/>
                  </a:srgbClr>
                </a:solidFill>
                <a:latin typeface="PingFang SC"/>
                <a:ea typeface="PingFang SC"/>
              </a:rPr>
              <a:t>选句</a:t>
            </a:r>
            <a:r>
              <a:rPr lang="en-US" sz="900">
                <a:solidFill>
                  <a:srgbClr val="1A1A1A">
                    <a:alpha val="70000"/>
                  </a:srgbClr>
                </a:solidFill>
                <a:latin typeface="PingFang SC"/>
                <a:ea typeface="PingFang SC"/>
              </a:rPr>
              <a:t> 4' → </a:t>
            </a:r>
            <a:r>
              <a:rPr lang="zh-CN" sz="900">
                <a:solidFill>
                  <a:srgbClr val="1A1A1A">
                    <a:alpha val="70000"/>
                  </a:srgbClr>
                </a:solidFill>
                <a:latin typeface="PingFang SC"/>
                <a:ea typeface="PingFang SC"/>
              </a:rPr>
              <a:t>串句</a:t>
            </a:r>
            <a:r>
              <a:rPr lang="en-US" sz="900">
                <a:solidFill>
                  <a:srgbClr val="1A1A1A">
                    <a:alpha val="70000"/>
                  </a:srgbClr>
                </a:solidFill>
                <a:latin typeface="PingFang SC"/>
                <a:ea typeface="PingFang SC"/>
              </a:rPr>
              <a:t> 8' → </a:t>
            </a:r>
            <a:r>
              <a:rPr lang="zh-CN" sz="900">
                <a:solidFill>
                  <a:srgbClr val="1A1A1A">
                    <a:alpha val="70000"/>
                  </a:srgbClr>
                </a:solidFill>
                <a:latin typeface="PingFang SC"/>
                <a:ea typeface="PingFang SC"/>
              </a:rPr>
              <a:t>校对</a:t>
            </a:r>
            <a:r>
              <a:rPr lang="en-US" sz="900">
                <a:solidFill>
                  <a:srgbClr val="1A1A1A">
                    <a:alpha val="70000"/>
                  </a:srgbClr>
                </a:solidFill>
                <a:latin typeface="PingFang SC"/>
                <a:ea typeface="PingFang SC"/>
              </a:rPr>
              <a:t> 1'</a:t>
            </a:r>
            <a:endParaRPr/>
          </a:p>
          <a:p>
            <a:pPr>
              <a:lnSpc>
                <a:spcPct val="160000"/>
              </a:lnSpc>
            </a:pPr>
            <a:r>
              <a:rPr lang="en-US" sz="900">
                <a:solidFill>
                  <a:srgbClr val="1A1A1A">
                    <a:alpha val="70000"/>
                  </a:srgbClr>
                </a:solidFill>
                <a:latin typeface="PingFang SC"/>
                <a:ea typeface="PingFang SC"/>
              </a:rPr>
              <a:t>10-15 </a:t>
            </a:r>
            <a:r>
              <a:rPr lang="zh-CN" sz="900">
                <a:solidFill>
                  <a:srgbClr val="1A1A1A">
                    <a:alpha val="70000"/>
                  </a:srgbClr>
                </a:solidFill>
                <a:latin typeface="PingFang SC"/>
                <a:ea typeface="PingFang SC"/>
              </a:rPr>
              <a:t>分钟内必须收笔</a:t>
            </a:r>
            <a:endParaRPr/>
          </a:p>
        </p:txBody>
      </p:sp>
      <p:sp>
        <p:nvSpPr>
          <p:cNvPr id="226" name=""/>
          <p:cNvSpPr/>
          <p:nvPr/>
        </p:nvSpPr>
        <p:spPr>
          <a:xfrm rot="0" flipH="0" flipV="0">
            <a:off x="4305300" y="1038225"/>
            <a:ext cx="7315200" cy="800100"/>
          </a:xfrm>
          <a:prstGeom prst="roundRect">
            <a:avLst>
              <a:gd name="adj" fmla="val 14286"/>
            </a:avLst>
          </a:prstGeom>
          <a:solidFill>
            <a:srgbClr val="FFFFFF"/>
          </a:solidFill>
          <a:ln w="12700">
            <a:solidFill>
              <a:srgbClr val="1A1A1A">
                <a:alpha val="8000"/>
              </a:srgbClr>
            </a:solidFill>
            <a:prstDash val="solid"/>
          </a:ln>
          <a:effectLst>
            <a:outerShdw blurRad="152400" dist="38100" dir="5400000">
              <a:srgbClr val="000000">
                <a:alpha val="3000"/>
              </a:srgbClr>
            </a:outerShdw>
          </a:effectLst>
        </p:spPr>
        <p:txBody>
          <a:bodyPr/>
          <a:p/>
        </p:txBody>
      </p:sp>
      <p:sp>
        <p:nvSpPr>
          <p:cNvPr id="227" name=""/>
          <p:cNvSpPr/>
          <p:nvPr/>
        </p:nvSpPr>
        <p:spPr>
          <a:xfrm rot="0" flipH="0" flipV="0">
            <a:off x="4495800" y="1171575"/>
            <a:ext cx="533400" cy="533400"/>
          </a:xfrm>
          <a:custGeom>
            <a:pathLst>
              <a:path w="56" h="56">
                <a:moveTo>
                  <a:pt x="28" y="0"/>
                </a:moveTo>
                <a:lnTo>
                  <a:pt x="28" y="0"/>
                </a:lnTo>
                <a:cubicBezTo>
                  <a:pt x="43" y="0"/>
                  <a:pt x="56" y="13"/>
                  <a:pt x="56" y="28"/>
                </a:cubicBezTo>
                <a:lnTo>
                  <a:pt x="56" y="28"/>
                </a:lnTo>
                <a:cubicBezTo>
                  <a:pt x="56" y="43"/>
                  <a:pt x="43" y="56"/>
                  <a:pt x="28" y="56"/>
                </a:cubicBezTo>
                <a:lnTo>
                  <a:pt x="28" y="56"/>
                </a:lnTo>
                <a:cubicBezTo>
                  <a:pt x="13" y="56"/>
                  <a:pt x="0" y="43"/>
                  <a:pt x="0" y="28"/>
                </a:cubicBezTo>
                <a:lnTo>
                  <a:pt x="0" y="28"/>
                </a:lnTo>
                <a:cubicBezTo>
                  <a:pt x="0" y="13"/>
                  <a:pt x="13" y="0"/>
                  <a:pt x="28" y="0"/>
                </a:cubicBezTo>
                <a:close/>
              </a:path>
            </a:pathLst>
          </a:custGeom>
          <a:gradFill>
            <a:gsLst>
              <a:gs pos="0">
                <a:srgbClr val="F97316"/>
              </a:gs>
              <a:gs pos="100000">
                <a:srgbClr val="EC4899"/>
              </a:gs>
            </a:gsLst>
            <a:lin ang="2700000" scaled="1"/>
          </a:gradFill>
          <a:ln/>
        </p:spPr>
        <p:txBody>
          <a:bodyPr/>
          <a:p/>
        </p:txBody>
      </p:sp>
      <p:sp>
        <p:nvSpPr>
          <p:cNvPr id="228" name="" descr="{&quot;isTemplate&quot;:true,&quot;type&quot;:&quot;text&quot;}"/>
          <p:cNvSpPr txBox="1"/>
          <p:nvPr/>
        </p:nvSpPr>
        <p:spPr>
          <a:xfrm rot="0" flipH="0" flipV="0">
            <a:off x="4695825" y="1285875"/>
            <a:ext cx="142875" cy="304800"/>
          </a:xfrm>
          <a:prstGeom prst="rect"/>
        </p:spPr>
        <p:txBody>
          <a:bodyPr wrap="none" lIns="0" tIns="0" rIns="0" bIns="0"/>
          <a:p>
            <a:pPr>
              <a:lnSpc>
                <a:spcPct val="100000"/>
              </a:lnSpc>
            </a:pPr>
            <a:r>
              <a:rPr lang="en-US" sz="1950" b="1">
                <a:solidFill>
                  <a:srgbClr val="FFFFFF"/>
                </a:solidFill>
                <a:latin typeface="Helvetica Neue"/>
                <a:ea typeface="Helvetica Neue"/>
              </a:rPr>
              <a:t>1</a:t>
            </a:r>
            <a:endParaRPr/>
          </a:p>
        </p:txBody>
      </p:sp>
      <p:sp>
        <p:nvSpPr>
          <p:cNvPr id="229" name="" descr="{&quot;isTemplate&quot;:true,&quot;type&quot;:&quot;text&quot;}"/>
          <p:cNvSpPr txBox="1"/>
          <p:nvPr/>
        </p:nvSpPr>
        <p:spPr>
          <a:xfrm rot="0" flipH="0" flipV="0">
            <a:off x="5200650" y="1190625"/>
            <a:ext cx="495300" cy="228600"/>
          </a:xfrm>
          <a:prstGeom prst="rect"/>
        </p:spPr>
        <p:txBody>
          <a:bodyPr wrap="none" lIns="0" tIns="0" rIns="0" bIns="0"/>
          <a:p>
            <a:pPr>
              <a:lnSpc>
                <a:spcPct val="100000"/>
              </a:lnSpc>
            </a:pPr>
            <a:r>
              <a:rPr lang="zh-CN" sz="1500" b="1" spc="150">
                <a:solidFill>
                  <a:srgbClr val="1A1A1A"/>
                </a:solidFill>
                <a:latin typeface="PingFang SC"/>
                <a:ea typeface="PingFang SC"/>
              </a:rPr>
              <a:t>审</a:t>
            </a:r>
            <a:r>
              <a:rPr lang="en-US" sz="1500" b="1" spc="150">
                <a:solidFill>
                  <a:srgbClr val="1A1A1A"/>
                </a:solidFill>
                <a:latin typeface="PingFang SC"/>
                <a:ea typeface="PingFang SC"/>
              </a:rPr>
              <a:t> </a:t>
            </a:r>
            <a:r>
              <a:rPr lang="zh-CN" sz="1500" b="1" spc="150">
                <a:solidFill>
                  <a:srgbClr val="1A1A1A"/>
                </a:solidFill>
                <a:latin typeface="PingFang SC"/>
                <a:ea typeface="PingFang SC"/>
              </a:rPr>
              <a:t>题</a:t>
            </a:r>
            <a:endParaRPr/>
          </a:p>
        </p:txBody>
      </p:sp>
      <p:sp>
        <p:nvSpPr>
          <p:cNvPr id="230" name="" descr="{&quot;isTemplate&quot;:true,&quot;type&quot;:&quot;text&quot;}"/>
          <p:cNvSpPr txBox="1"/>
          <p:nvPr/>
        </p:nvSpPr>
        <p:spPr>
          <a:xfrm rot="0" flipH="0" flipV="0">
            <a:off x="5791200" y="1190625"/>
            <a:ext cx="828675" cy="228600"/>
          </a:xfrm>
          <a:prstGeom prst="rect"/>
        </p:spPr>
        <p:txBody>
          <a:bodyPr wrap="none" lIns="0" tIns="0" rIns="0" bIns="0"/>
          <a:p>
            <a:pPr>
              <a:lnSpc>
                <a:spcPct val="100000"/>
              </a:lnSpc>
            </a:pPr>
            <a:r>
              <a:rPr lang="en-US" sz="900" spc="113">
                <a:solidFill>
                  <a:srgbClr val="1A1A1A">
                    <a:alpha val="45000"/>
                  </a:srgbClr>
                </a:solidFill>
                <a:latin typeface="Helvetica Neue"/>
                <a:ea typeface="Helvetica Neue"/>
              </a:rPr>
              <a:t>Read &amp; Mark</a:t>
            </a:r>
            <a:endParaRPr/>
          </a:p>
        </p:txBody>
      </p:sp>
      <p:sp>
        <p:nvSpPr>
          <p:cNvPr id="231" name="" descr="{&quot;isTemplate&quot;:true,&quot;type&quot;:&quot;text&quot;}"/>
          <p:cNvSpPr txBox="1"/>
          <p:nvPr/>
        </p:nvSpPr>
        <p:spPr>
          <a:xfrm rot="0" flipH="0" flipV="0">
            <a:off x="5200650" y="1457325"/>
            <a:ext cx="5343525" cy="228600"/>
          </a:xfrm>
          <a:prstGeom prst="rect"/>
        </p:spPr>
        <p:txBody>
          <a:bodyPr wrap="none" lIns="0" tIns="0" rIns="0" bIns="0"/>
          <a:p>
            <a:pPr>
              <a:lnSpc>
                <a:spcPct val="150000"/>
              </a:lnSpc>
            </a:pPr>
            <a:r>
              <a:rPr lang="zh-CN" sz="975">
                <a:solidFill>
                  <a:srgbClr val="1A1A1A">
                    <a:alpha val="70000"/>
                  </a:srgbClr>
                </a:solidFill>
                <a:latin typeface="PingFang SC"/>
                <a:ea typeface="PingFang SC"/>
              </a:rPr>
              <a:t>通读全段</a:t>
            </a:r>
            <a:r>
              <a:rPr lang="en-US" sz="975">
                <a:solidFill>
                  <a:srgbClr val="1A1A1A">
                    <a:alpha val="70000"/>
                  </a:srgbClr>
                </a:solidFill>
                <a:latin typeface="PingFang SC"/>
                <a:ea typeface="PingFang SC"/>
              </a:rPr>
              <a:t> · </a:t>
            </a:r>
            <a:r>
              <a:rPr lang="zh-CN" sz="975">
                <a:solidFill>
                  <a:srgbClr val="1A1A1A">
                    <a:alpha val="70000"/>
                  </a:srgbClr>
                </a:solidFill>
                <a:latin typeface="PingFang SC"/>
                <a:ea typeface="PingFang SC"/>
              </a:rPr>
              <a:t>用笔圈出</a:t>
            </a:r>
            <a:r>
              <a:rPr lang="en-US" sz="975">
                <a:solidFill>
                  <a:srgbClr val="1A1A1A">
                    <a:alpha val="70000"/>
                  </a:srgbClr>
                </a:solidFill>
                <a:latin typeface="PingFang SC"/>
                <a:ea typeface="PingFang SC"/>
              </a:rPr>
              <a:t> </a:t>
            </a:r>
            <a:r>
              <a:rPr lang="zh-CN" sz="975">
                <a:solidFill>
                  <a:srgbClr val="1A1A1A">
                    <a:alpha val="70000"/>
                  </a:srgbClr>
                </a:solidFill>
                <a:latin typeface="PingFang SC"/>
                <a:ea typeface="PingFang SC"/>
              </a:rPr>
              <a:t>主语</a:t>
            </a:r>
            <a:r>
              <a:rPr lang="en-US" sz="975">
                <a:solidFill>
                  <a:srgbClr val="1A1A1A">
                    <a:alpha val="70000"/>
                  </a:srgbClr>
                </a:solidFill>
                <a:latin typeface="PingFang SC"/>
                <a:ea typeface="PingFang SC"/>
              </a:rPr>
              <a:t> / </a:t>
            </a:r>
            <a:r>
              <a:rPr lang="zh-CN" sz="975">
                <a:solidFill>
                  <a:srgbClr val="1A1A1A">
                    <a:alpha val="70000"/>
                  </a:srgbClr>
                </a:solidFill>
                <a:latin typeface="PingFang SC"/>
                <a:ea typeface="PingFang SC"/>
              </a:rPr>
              <a:t>时间</a:t>
            </a:r>
            <a:r>
              <a:rPr lang="en-US" sz="975">
                <a:solidFill>
                  <a:srgbClr val="1A1A1A">
                    <a:alpha val="70000"/>
                  </a:srgbClr>
                </a:solidFill>
                <a:latin typeface="PingFang SC"/>
                <a:ea typeface="PingFang SC"/>
              </a:rPr>
              <a:t> / </a:t>
            </a:r>
            <a:r>
              <a:rPr lang="zh-CN" sz="975">
                <a:solidFill>
                  <a:srgbClr val="1A1A1A">
                    <a:alpha val="70000"/>
                  </a:srgbClr>
                </a:solidFill>
                <a:latin typeface="PingFang SC"/>
                <a:ea typeface="PingFang SC"/>
              </a:rPr>
              <a:t>地点</a:t>
            </a:r>
            <a:r>
              <a:rPr lang="en-US" sz="975">
                <a:solidFill>
                  <a:srgbClr val="1A1A1A">
                    <a:alpha val="70000"/>
                  </a:srgbClr>
                </a:solidFill>
                <a:latin typeface="PingFang SC"/>
                <a:ea typeface="PingFang SC"/>
              </a:rPr>
              <a:t> / </a:t>
            </a:r>
            <a:r>
              <a:rPr lang="zh-CN" sz="975">
                <a:solidFill>
                  <a:srgbClr val="1A1A1A">
                    <a:alpha val="70000"/>
                  </a:srgbClr>
                </a:solidFill>
                <a:latin typeface="PingFang SC"/>
                <a:ea typeface="PingFang SC"/>
              </a:rPr>
              <a:t>数量</a:t>
            </a:r>
            <a:r>
              <a:rPr lang="en-US" sz="975">
                <a:solidFill>
                  <a:srgbClr val="1A1A1A">
                    <a:alpha val="70000"/>
                  </a:srgbClr>
                </a:solidFill>
                <a:latin typeface="PingFang SC"/>
                <a:ea typeface="PingFang SC"/>
              </a:rPr>
              <a:t> · </a:t>
            </a:r>
            <a:r>
              <a:rPr lang="zh-CN" sz="975">
                <a:solidFill>
                  <a:srgbClr val="1A1A1A">
                    <a:alpha val="70000"/>
                  </a:srgbClr>
                </a:solidFill>
                <a:latin typeface="PingFang SC"/>
                <a:ea typeface="PingFang SC"/>
              </a:rPr>
              <a:t>找出逻辑关系（因果</a:t>
            </a:r>
            <a:r>
              <a:rPr lang="en-US" sz="975">
                <a:solidFill>
                  <a:srgbClr val="1A1A1A">
                    <a:alpha val="70000"/>
                  </a:srgbClr>
                </a:solidFill>
                <a:latin typeface="PingFang SC"/>
                <a:ea typeface="PingFang SC"/>
              </a:rPr>
              <a:t> / </a:t>
            </a:r>
            <a:r>
              <a:rPr lang="zh-CN" sz="975">
                <a:solidFill>
                  <a:srgbClr val="1A1A1A">
                    <a:alpha val="70000"/>
                  </a:srgbClr>
                </a:solidFill>
                <a:latin typeface="PingFang SC"/>
                <a:ea typeface="PingFang SC"/>
              </a:rPr>
              <a:t>对比）</a:t>
            </a:r>
            <a:endParaRPr/>
          </a:p>
        </p:txBody>
      </p:sp>
      <p:sp>
        <p:nvSpPr>
          <p:cNvPr id="232" name=""/>
          <p:cNvSpPr/>
          <p:nvPr/>
        </p:nvSpPr>
        <p:spPr>
          <a:xfrm rot="0" flipH="0" flipV="0">
            <a:off x="10715625" y="1333500"/>
            <a:ext cx="714375" cy="219075"/>
          </a:xfrm>
          <a:prstGeom prst="roundRect">
            <a:avLst>
              <a:gd name="adj" fmla="val 17391"/>
            </a:avLst>
          </a:prstGeom>
          <a:solidFill>
            <a:srgbClr val="F97316">
              <a:alpha val="10000"/>
            </a:srgbClr>
          </a:solidFill>
          <a:ln/>
        </p:spPr>
        <p:txBody>
          <a:bodyPr/>
          <a:p/>
        </p:txBody>
      </p:sp>
      <p:sp>
        <p:nvSpPr>
          <p:cNvPr id="233" name="" descr="{&quot;isTemplate&quot;:true,&quot;type&quot;:&quot;text&quot;}"/>
          <p:cNvSpPr txBox="1"/>
          <p:nvPr/>
        </p:nvSpPr>
        <p:spPr>
          <a:xfrm rot="0" flipH="0" flipV="0">
            <a:off x="10829925" y="1371600"/>
            <a:ext cx="485775" cy="142875"/>
          </a:xfrm>
          <a:prstGeom prst="rect"/>
        </p:spPr>
        <p:txBody>
          <a:bodyPr wrap="none" lIns="0" tIns="0" rIns="0" bIns="0"/>
          <a:p>
            <a:pPr>
              <a:lnSpc>
                <a:spcPct val="100000"/>
              </a:lnSpc>
            </a:pPr>
            <a:r>
              <a:rPr lang="zh-CN" sz="900" b="1">
                <a:solidFill>
                  <a:srgbClr val="F97316"/>
                </a:solidFill>
                <a:latin typeface="PingFang SC"/>
                <a:ea typeface="PingFang SC"/>
              </a:rPr>
              <a:t>约</a:t>
            </a:r>
            <a:r>
              <a:rPr lang="en-US" sz="900" b="1">
                <a:solidFill>
                  <a:srgbClr val="F97316"/>
                </a:solidFill>
                <a:latin typeface="PingFang SC"/>
                <a:ea typeface="PingFang SC"/>
              </a:rPr>
              <a:t> 2 </a:t>
            </a:r>
            <a:r>
              <a:rPr lang="zh-CN" sz="900" b="1">
                <a:solidFill>
                  <a:srgbClr val="F97316"/>
                </a:solidFill>
                <a:latin typeface="PingFang SC"/>
                <a:ea typeface="PingFang SC"/>
              </a:rPr>
              <a:t>分钟</a:t>
            </a:r>
            <a:endParaRPr/>
          </a:p>
        </p:txBody>
      </p:sp>
      <p:sp>
        <p:nvSpPr>
          <p:cNvPr id="234" name=""/>
          <p:cNvSpPr/>
          <p:nvPr/>
        </p:nvSpPr>
        <p:spPr>
          <a:xfrm rot="0" flipH="0" flipV="0">
            <a:off x="4305300" y="1952625"/>
            <a:ext cx="7315200" cy="800100"/>
          </a:xfrm>
          <a:prstGeom prst="roundRect">
            <a:avLst>
              <a:gd name="adj" fmla="val 14286"/>
            </a:avLst>
          </a:prstGeom>
          <a:solidFill>
            <a:srgbClr val="FFFFFF"/>
          </a:solidFill>
          <a:ln w="12700">
            <a:solidFill>
              <a:srgbClr val="1A1A1A">
                <a:alpha val="8000"/>
              </a:srgbClr>
            </a:solidFill>
            <a:prstDash val="solid"/>
          </a:ln>
          <a:effectLst>
            <a:outerShdw blurRad="152400" dist="38100" dir="5400000">
              <a:srgbClr val="000000">
                <a:alpha val="3000"/>
              </a:srgbClr>
            </a:outerShdw>
          </a:effectLst>
        </p:spPr>
        <p:txBody>
          <a:bodyPr/>
          <a:p/>
        </p:txBody>
      </p:sp>
      <p:sp>
        <p:nvSpPr>
          <p:cNvPr id="235" name=""/>
          <p:cNvSpPr/>
          <p:nvPr/>
        </p:nvSpPr>
        <p:spPr>
          <a:xfrm rot="0" flipH="0" flipV="0">
            <a:off x="4495800" y="2085975"/>
            <a:ext cx="533400" cy="533400"/>
          </a:xfrm>
          <a:custGeom>
            <a:pathLst>
              <a:path w="56" h="56">
                <a:moveTo>
                  <a:pt x="28" y="0"/>
                </a:moveTo>
                <a:lnTo>
                  <a:pt x="28" y="0"/>
                </a:lnTo>
                <a:cubicBezTo>
                  <a:pt x="43" y="0"/>
                  <a:pt x="56" y="13"/>
                  <a:pt x="56" y="28"/>
                </a:cubicBezTo>
                <a:lnTo>
                  <a:pt x="56" y="28"/>
                </a:lnTo>
                <a:cubicBezTo>
                  <a:pt x="56" y="43"/>
                  <a:pt x="43" y="56"/>
                  <a:pt x="28" y="56"/>
                </a:cubicBezTo>
                <a:lnTo>
                  <a:pt x="28" y="56"/>
                </a:lnTo>
                <a:cubicBezTo>
                  <a:pt x="13" y="56"/>
                  <a:pt x="0" y="43"/>
                  <a:pt x="0" y="28"/>
                </a:cubicBezTo>
                <a:lnTo>
                  <a:pt x="0" y="28"/>
                </a:lnTo>
                <a:cubicBezTo>
                  <a:pt x="0" y="13"/>
                  <a:pt x="13" y="0"/>
                  <a:pt x="28" y="0"/>
                </a:cubicBezTo>
                <a:close/>
              </a:path>
            </a:pathLst>
          </a:custGeom>
          <a:gradFill>
            <a:gsLst>
              <a:gs pos="0">
                <a:srgbClr val="EC4899"/>
              </a:gs>
              <a:gs pos="100000">
                <a:srgbClr val="F97316"/>
              </a:gs>
            </a:gsLst>
            <a:lin ang="2700000" scaled="1"/>
          </a:gradFill>
          <a:ln/>
        </p:spPr>
        <p:txBody>
          <a:bodyPr/>
          <a:p/>
        </p:txBody>
      </p:sp>
      <p:sp>
        <p:nvSpPr>
          <p:cNvPr id="236" name="" descr="{&quot;isTemplate&quot;:true,&quot;type&quot;:&quot;text&quot;}"/>
          <p:cNvSpPr txBox="1"/>
          <p:nvPr/>
        </p:nvSpPr>
        <p:spPr>
          <a:xfrm rot="0" flipH="0" flipV="0">
            <a:off x="4695825" y="2200275"/>
            <a:ext cx="142875" cy="304800"/>
          </a:xfrm>
          <a:prstGeom prst="rect"/>
        </p:spPr>
        <p:txBody>
          <a:bodyPr wrap="none" lIns="0" tIns="0" rIns="0" bIns="0"/>
          <a:p>
            <a:pPr>
              <a:lnSpc>
                <a:spcPct val="100000"/>
              </a:lnSpc>
            </a:pPr>
            <a:r>
              <a:rPr lang="en-US" sz="1950" b="1">
                <a:solidFill>
                  <a:srgbClr val="FFFFFF"/>
                </a:solidFill>
                <a:latin typeface="Helvetica Neue"/>
                <a:ea typeface="Helvetica Neue"/>
              </a:rPr>
              <a:t>2</a:t>
            </a:r>
            <a:endParaRPr/>
          </a:p>
        </p:txBody>
      </p:sp>
      <p:sp>
        <p:nvSpPr>
          <p:cNvPr id="237" name="" descr="{&quot;isTemplate&quot;:true,&quot;type&quot;:&quot;text&quot;}"/>
          <p:cNvSpPr txBox="1"/>
          <p:nvPr/>
        </p:nvSpPr>
        <p:spPr>
          <a:xfrm rot="0" flipH="0" flipV="0">
            <a:off x="5200650" y="2105025"/>
            <a:ext cx="495300" cy="228600"/>
          </a:xfrm>
          <a:prstGeom prst="rect"/>
        </p:spPr>
        <p:txBody>
          <a:bodyPr wrap="none" lIns="0" tIns="0" rIns="0" bIns="0"/>
          <a:p>
            <a:pPr>
              <a:lnSpc>
                <a:spcPct val="100000"/>
              </a:lnSpc>
            </a:pPr>
            <a:r>
              <a:rPr lang="zh-CN" sz="1500" b="1" spc="150">
                <a:solidFill>
                  <a:srgbClr val="1A1A1A"/>
                </a:solidFill>
                <a:latin typeface="PingFang SC"/>
                <a:ea typeface="PingFang SC"/>
              </a:rPr>
              <a:t>选</a:t>
            </a:r>
            <a:r>
              <a:rPr lang="en-US" sz="1500" b="1" spc="150">
                <a:solidFill>
                  <a:srgbClr val="1A1A1A"/>
                </a:solidFill>
                <a:latin typeface="PingFang SC"/>
                <a:ea typeface="PingFang SC"/>
              </a:rPr>
              <a:t> </a:t>
            </a:r>
            <a:r>
              <a:rPr lang="zh-CN" sz="1500" b="1" spc="150">
                <a:solidFill>
                  <a:srgbClr val="1A1A1A"/>
                </a:solidFill>
                <a:latin typeface="PingFang SC"/>
                <a:ea typeface="PingFang SC"/>
              </a:rPr>
              <a:t>句</a:t>
            </a:r>
            <a:endParaRPr/>
          </a:p>
        </p:txBody>
      </p:sp>
      <p:sp>
        <p:nvSpPr>
          <p:cNvPr id="238" name="" descr="{&quot;isTemplate&quot;:true,&quot;type&quot;:&quot;text&quot;}"/>
          <p:cNvSpPr txBox="1"/>
          <p:nvPr/>
        </p:nvSpPr>
        <p:spPr>
          <a:xfrm rot="0" flipH="0" flipV="0">
            <a:off x="5791200" y="2105025"/>
            <a:ext cx="866775" cy="228600"/>
          </a:xfrm>
          <a:prstGeom prst="rect"/>
        </p:spPr>
        <p:txBody>
          <a:bodyPr wrap="none" lIns="0" tIns="0" rIns="0" bIns="0"/>
          <a:p>
            <a:pPr>
              <a:lnSpc>
                <a:spcPct val="100000"/>
              </a:lnSpc>
            </a:pPr>
            <a:r>
              <a:rPr lang="en-US" sz="900" spc="113">
                <a:solidFill>
                  <a:srgbClr val="1A1A1A">
                    <a:alpha val="45000"/>
                  </a:srgbClr>
                </a:solidFill>
                <a:latin typeface="Helvetica Neue"/>
                <a:ea typeface="Helvetica Neue"/>
              </a:rPr>
              <a:t>Pick Patterns</a:t>
            </a:r>
            <a:endParaRPr/>
          </a:p>
        </p:txBody>
      </p:sp>
      <p:sp>
        <p:nvSpPr>
          <p:cNvPr id="239" name="" descr="{&quot;isTemplate&quot;:true,&quot;type&quot;:&quot;text&quot;}"/>
          <p:cNvSpPr txBox="1"/>
          <p:nvPr/>
        </p:nvSpPr>
        <p:spPr>
          <a:xfrm rot="0" flipH="0" flipV="0">
            <a:off x="5200650" y="2371725"/>
            <a:ext cx="5343525" cy="228600"/>
          </a:xfrm>
          <a:prstGeom prst="rect"/>
        </p:spPr>
        <p:txBody>
          <a:bodyPr wrap="none" lIns="0" tIns="0" rIns="0" bIns="0"/>
          <a:p>
            <a:pPr>
              <a:lnSpc>
                <a:spcPct val="150000"/>
              </a:lnSpc>
            </a:pPr>
            <a:r>
              <a:rPr lang="zh-CN" sz="975">
                <a:solidFill>
                  <a:srgbClr val="1A1A1A">
                    <a:alpha val="70000"/>
                  </a:srgbClr>
                </a:solidFill>
                <a:latin typeface="PingFang SC"/>
                <a:ea typeface="PingFang SC"/>
              </a:rPr>
              <a:t>在</a:t>
            </a:r>
            <a:r>
              <a:rPr lang="en-US" sz="975">
                <a:solidFill>
                  <a:srgbClr val="1A1A1A">
                    <a:alpha val="70000"/>
                  </a:srgbClr>
                </a:solidFill>
                <a:latin typeface="PingFang SC"/>
                <a:ea typeface="PingFang SC"/>
              </a:rPr>
              <a:t> 55 </a:t>
            </a:r>
            <a:r>
              <a:rPr lang="zh-CN" sz="975">
                <a:solidFill>
                  <a:srgbClr val="1A1A1A">
                    <a:alpha val="70000"/>
                  </a:srgbClr>
                </a:solidFill>
                <a:latin typeface="PingFang SC"/>
                <a:ea typeface="PingFang SC"/>
              </a:rPr>
              <a:t>句式里挑</a:t>
            </a:r>
            <a:r>
              <a:rPr lang="en-US" sz="975">
                <a:solidFill>
                  <a:srgbClr val="1A1A1A">
                    <a:alpha val="70000"/>
                  </a:srgbClr>
                </a:solidFill>
                <a:latin typeface="PingFang SC"/>
                <a:ea typeface="PingFang SC"/>
              </a:rPr>
              <a:t> 3-5 </a:t>
            </a:r>
            <a:r>
              <a:rPr lang="zh-CN" sz="975">
                <a:solidFill>
                  <a:srgbClr val="1A1A1A">
                    <a:alpha val="70000"/>
                  </a:srgbClr>
                </a:solidFill>
                <a:latin typeface="PingFang SC"/>
                <a:ea typeface="PingFang SC"/>
              </a:rPr>
              <a:t>个骨架</a:t>
            </a:r>
            <a:r>
              <a:rPr lang="en-US" sz="975">
                <a:solidFill>
                  <a:srgbClr val="1A1A1A">
                    <a:alpha val="70000"/>
                  </a:srgbClr>
                </a:solidFill>
                <a:latin typeface="PingFang SC"/>
                <a:ea typeface="PingFang SC"/>
              </a:rPr>
              <a:t> —— </a:t>
            </a:r>
            <a:r>
              <a:rPr lang="zh-CN" sz="975">
                <a:solidFill>
                  <a:srgbClr val="1A1A1A">
                    <a:alpha val="70000"/>
                  </a:srgbClr>
                </a:solidFill>
                <a:latin typeface="PingFang SC"/>
                <a:ea typeface="PingFang SC"/>
              </a:rPr>
              <a:t>按</a:t>
            </a:r>
            <a:r>
              <a:rPr lang="en-US" sz="975">
                <a:solidFill>
                  <a:srgbClr val="1A1A1A">
                    <a:alpha val="70000"/>
                  </a:srgbClr>
                </a:solidFill>
                <a:latin typeface="PingFang SC"/>
                <a:ea typeface="PingFang SC"/>
              </a:rPr>
              <a:t>"</a:t>
            </a:r>
            <a:r>
              <a:rPr lang="zh-CN" sz="975">
                <a:solidFill>
                  <a:srgbClr val="1A1A1A">
                    <a:alpha val="70000"/>
                  </a:srgbClr>
                </a:solidFill>
                <a:latin typeface="PingFang SC"/>
                <a:ea typeface="PingFang SC"/>
              </a:rPr>
              <a:t>开篇</a:t>
            </a:r>
            <a:r>
              <a:rPr lang="en-US" sz="975">
                <a:solidFill>
                  <a:srgbClr val="1A1A1A">
                    <a:alpha val="70000"/>
                  </a:srgbClr>
                </a:solidFill>
                <a:latin typeface="PingFang SC"/>
                <a:ea typeface="PingFang SC"/>
              </a:rPr>
              <a:t> / </a:t>
            </a:r>
            <a:r>
              <a:rPr lang="zh-CN" sz="975">
                <a:solidFill>
                  <a:srgbClr val="1A1A1A">
                    <a:alpha val="70000"/>
                  </a:srgbClr>
                </a:solidFill>
                <a:latin typeface="PingFang SC"/>
                <a:ea typeface="PingFang SC"/>
              </a:rPr>
              <a:t>中段</a:t>
            </a:r>
            <a:r>
              <a:rPr lang="en-US" sz="975">
                <a:solidFill>
                  <a:srgbClr val="1A1A1A">
                    <a:alpha val="70000"/>
                  </a:srgbClr>
                </a:solidFill>
                <a:latin typeface="PingFang SC"/>
                <a:ea typeface="PingFang SC"/>
              </a:rPr>
              <a:t> / </a:t>
            </a:r>
            <a:r>
              <a:rPr lang="zh-CN" sz="975">
                <a:solidFill>
                  <a:srgbClr val="1A1A1A">
                    <a:alpha val="70000"/>
                  </a:srgbClr>
                </a:solidFill>
                <a:latin typeface="PingFang SC"/>
                <a:ea typeface="PingFang SC"/>
              </a:rPr>
              <a:t>收尾</a:t>
            </a:r>
            <a:r>
              <a:rPr lang="en-US" sz="975">
                <a:solidFill>
                  <a:srgbClr val="1A1A1A">
                    <a:alpha val="70000"/>
                  </a:srgbClr>
                </a:solidFill>
                <a:latin typeface="PingFang SC"/>
                <a:ea typeface="PingFang SC"/>
              </a:rPr>
              <a:t>"</a:t>
            </a:r>
            <a:r>
              <a:rPr lang="zh-CN" sz="975">
                <a:solidFill>
                  <a:srgbClr val="1A1A1A">
                    <a:alpha val="70000"/>
                  </a:srgbClr>
                </a:solidFill>
                <a:latin typeface="PingFang SC"/>
                <a:ea typeface="PingFang SC"/>
              </a:rPr>
              <a:t>三段分别匹配</a:t>
            </a:r>
            <a:endParaRPr/>
          </a:p>
        </p:txBody>
      </p:sp>
      <p:sp>
        <p:nvSpPr>
          <p:cNvPr id="240" name=""/>
          <p:cNvSpPr/>
          <p:nvPr/>
        </p:nvSpPr>
        <p:spPr>
          <a:xfrm rot="0" flipH="0" flipV="0">
            <a:off x="10715625" y="2247900"/>
            <a:ext cx="714375" cy="219075"/>
          </a:xfrm>
          <a:prstGeom prst="roundRect">
            <a:avLst>
              <a:gd name="adj" fmla="val 17391"/>
            </a:avLst>
          </a:prstGeom>
          <a:solidFill>
            <a:srgbClr val="F97316">
              <a:alpha val="10000"/>
            </a:srgbClr>
          </a:solidFill>
          <a:ln/>
        </p:spPr>
        <p:txBody>
          <a:bodyPr/>
          <a:p/>
        </p:txBody>
      </p:sp>
      <p:sp>
        <p:nvSpPr>
          <p:cNvPr id="241" name="" descr="{&quot;isTemplate&quot;:true,&quot;type&quot;:&quot;text&quot;}"/>
          <p:cNvSpPr txBox="1"/>
          <p:nvPr/>
        </p:nvSpPr>
        <p:spPr>
          <a:xfrm rot="0" flipH="0" flipV="0">
            <a:off x="10829925" y="2286000"/>
            <a:ext cx="485775" cy="142875"/>
          </a:xfrm>
          <a:prstGeom prst="rect"/>
        </p:spPr>
        <p:txBody>
          <a:bodyPr wrap="none" lIns="0" tIns="0" rIns="0" bIns="0"/>
          <a:p>
            <a:pPr>
              <a:lnSpc>
                <a:spcPct val="100000"/>
              </a:lnSpc>
            </a:pPr>
            <a:r>
              <a:rPr lang="zh-CN" sz="900" b="1">
                <a:solidFill>
                  <a:srgbClr val="F97316"/>
                </a:solidFill>
                <a:latin typeface="PingFang SC"/>
                <a:ea typeface="PingFang SC"/>
              </a:rPr>
              <a:t>约</a:t>
            </a:r>
            <a:r>
              <a:rPr lang="en-US" sz="900" b="1">
                <a:solidFill>
                  <a:srgbClr val="F97316"/>
                </a:solidFill>
                <a:latin typeface="PingFang SC"/>
                <a:ea typeface="PingFang SC"/>
              </a:rPr>
              <a:t> 4 </a:t>
            </a:r>
            <a:r>
              <a:rPr lang="zh-CN" sz="900" b="1">
                <a:solidFill>
                  <a:srgbClr val="F97316"/>
                </a:solidFill>
                <a:latin typeface="PingFang SC"/>
                <a:ea typeface="PingFang SC"/>
              </a:rPr>
              <a:t>分钟</a:t>
            </a:r>
            <a:endParaRPr/>
          </a:p>
        </p:txBody>
      </p:sp>
      <p:sp>
        <p:nvSpPr>
          <p:cNvPr id="242" name=""/>
          <p:cNvSpPr/>
          <p:nvPr/>
        </p:nvSpPr>
        <p:spPr>
          <a:xfrm rot="0" flipH="0" flipV="0">
            <a:off x="4305300" y="2867025"/>
            <a:ext cx="7315200" cy="800100"/>
          </a:xfrm>
          <a:prstGeom prst="roundRect">
            <a:avLst>
              <a:gd name="adj" fmla="val 14286"/>
            </a:avLst>
          </a:prstGeom>
          <a:solidFill>
            <a:srgbClr val="FFFFFF"/>
          </a:solidFill>
          <a:ln w="12700">
            <a:solidFill>
              <a:srgbClr val="1A1A1A">
                <a:alpha val="8000"/>
              </a:srgbClr>
            </a:solidFill>
            <a:prstDash val="solid"/>
          </a:ln>
          <a:effectLst>
            <a:outerShdw blurRad="152400" dist="38100" dir="5400000">
              <a:srgbClr val="000000">
                <a:alpha val="3000"/>
              </a:srgbClr>
            </a:outerShdw>
          </a:effectLst>
        </p:spPr>
        <p:txBody>
          <a:bodyPr/>
          <a:p/>
        </p:txBody>
      </p:sp>
      <p:sp>
        <p:nvSpPr>
          <p:cNvPr id="243" name=""/>
          <p:cNvSpPr/>
          <p:nvPr/>
        </p:nvSpPr>
        <p:spPr>
          <a:xfrm rot="0" flipH="0" flipV="0">
            <a:off x="4495800" y="3000375"/>
            <a:ext cx="533400" cy="533400"/>
          </a:xfrm>
          <a:custGeom>
            <a:pathLst>
              <a:path w="56" h="56">
                <a:moveTo>
                  <a:pt x="28" y="0"/>
                </a:moveTo>
                <a:lnTo>
                  <a:pt x="28" y="0"/>
                </a:lnTo>
                <a:cubicBezTo>
                  <a:pt x="43" y="0"/>
                  <a:pt x="56" y="13"/>
                  <a:pt x="56" y="28"/>
                </a:cubicBezTo>
                <a:lnTo>
                  <a:pt x="56" y="28"/>
                </a:lnTo>
                <a:cubicBezTo>
                  <a:pt x="56" y="43"/>
                  <a:pt x="43" y="56"/>
                  <a:pt x="28" y="56"/>
                </a:cubicBezTo>
                <a:lnTo>
                  <a:pt x="28" y="56"/>
                </a:lnTo>
                <a:cubicBezTo>
                  <a:pt x="13" y="56"/>
                  <a:pt x="0" y="43"/>
                  <a:pt x="0" y="28"/>
                </a:cubicBezTo>
                <a:lnTo>
                  <a:pt x="0" y="28"/>
                </a:lnTo>
                <a:cubicBezTo>
                  <a:pt x="0" y="13"/>
                  <a:pt x="13" y="0"/>
                  <a:pt x="28" y="0"/>
                </a:cubicBezTo>
                <a:close/>
              </a:path>
            </a:pathLst>
          </a:custGeom>
          <a:gradFill>
            <a:gsLst>
              <a:gs pos="0">
                <a:srgbClr val="F97316"/>
              </a:gs>
              <a:gs pos="100000">
                <a:srgbClr val="EC4899"/>
              </a:gs>
            </a:gsLst>
            <a:lin ang="2700000" scaled="1"/>
          </a:gradFill>
          <a:ln/>
        </p:spPr>
        <p:txBody>
          <a:bodyPr/>
          <a:p/>
        </p:txBody>
      </p:sp>
      <p:sp>
        <p:nvSpPr>
          <p:cNvPr id="244" name="" descr="{&quot;isTemplate&quot;:true,&quot;type&quot;:&quot;text&quot;}"/>
          <p:cNvSpPr txBox="1"/>
          <p:nvPr/>
        </p:nvSpPr>
        <p:spPr>
          <a:xfrm rot="0" flipH="0" flipV="0">
            <a:off x="4695825" y="3114675"/>
            <a:ext cx="142875" cy="304800"/>
          </a:xfrm>
          <a:prstGeom prst="rect"/>
        </p:spPr>
        <p:txBody>
          <a:bodyPr wrap="none" lIns="0" tIns="0" rIns="0" bIns="0"/>
          <a:p>
            <a:pPr>
              <a:lnSpc>
                <a:spcPct val="100000"/>
              </a:lnSpc>
            </a:pPr>
            <a:r>
              <a:rPr lang="en-US" sz="1950" b="1">
                <a:solidFill>
                  <a:srgbClr val="FFFFFF"/>
                </a:solidFill>
                <a:latin typeface="Helvetica Neue"/>
                <a:ea typeface="Helvetica Neue"/>
              </a:rPr>
              <a:t>3</a:t>
            </a:r>
            <a:endParaRPr/>
          </a:p>
        </p:txBody>
      </p:sp>
      <p:sp>
        <p:nvSpPr>
          <p:cNvPr id="245" name="" descr="{&quot;isTemplate&quot;:true,&quot;type&quot;:&quot;text&quot;}"/>
          <p:cNvSpPr txBox="1"/>
          <p:nvPr/>
        </p:nvSpPr>
        <p:spPr>
          <a:xfrm rot="0" flipH="0" flipV="0">
            <a:off x="5200650" y="3019425"/>
            <a:ext cx="495300" cy="228600"/>
          </a:xfrm>
          <a:prstGeom prst="rect"/>
        </p:spPr>
        <p:txBody>
          <a:bodyPr wrap="none" lIns="0" tIns="0" rIns="0" bIns="0"/>
          <a:p>
            <a:pPr>
              <a:lnSpc>
                <a:spcPct val="100000"/>
              </a:lnSpc>
            </a:pPr>
            <a:r>
              <a:rPr lang="zh-CN" sz="1500" b="1" spc="150">
                <a:solidFill>
                  <a:srgbClr val="1A1A1A"/>
                </a:solidFill>
                <a:latin typeface="PingFang SC"/>
                <a:ea typeface="PingFang SC"/>
              </a:rPr>
              <a:t>串</a:t>
            </a:r>
            <a:r>
              <a:rPr lang="en-US" sz="1500" b="1" spc="150">
                <a:solidFill>
                  <a:srgbClr val="1A1A1A"/>
                </a:solidFill>
                <a:latin typeface="PingFang SC"/>
                <a:ea typeface="PingFang SC"/>
              </a:rPr>
              <a:t> </a:t>
            </a:r>
            <a:r>
              <a:rPr lang="zh-CN" sz="1500" b="1" spc="150">
                <a:solidFill>
                  <a:srgbClr val="1A1A1A"/>
                </a:solidFill>
                <a:latin typeface="PingFang SC"/>
                <a:ea typeface="PingFang SC"/>
              </a:rPr>
              <a:t>句</a:t>
            </a:r>
            <a:endParaRPr/>
          </a:p>
        </p:txBody>
      </p:sp>
      <p:sp>
        <p:nvSpPr>
          <p:cNvPr id="246" name="" descr="{&quot;isTemplate&quot;:true,&quot;type&quot;:&quot;text&quot;}"/>
          <p:cNvSpPr txBox="1"/>
          <p:nvPr/>
        </p:nvSpPr>
        <p:spPr>
          <a:xfrm rot="0" flipH="0" flipV="0">
            <a:off x="5791200" y="3019425"/>
            <a:ext cx="914400" cy="228600"/>
          </a:xfrm>
          <a:prstGeom prst="rect"/>
        </p:spPr>
        <p:txBody>
          <a:bodyPr wrap="none" lIns="0" tIns="0" rIns="0" bIns="0"/>
          <a:p>
            <a:pPr>
              <a:lnSpc>
                <a:spcPct val="100000"/>
              </a:lnSpc>
            </a:pPr>
            <a:r>
              <a:rPr lang="en-US" sz="900" spc="113">
                <a:solidFill>
                  <a:srgbClr val="1A1A1A">
                    <a:alpha val="45000"/>
                  </a:srgbClr>
                </a:solidFill>
                <a:latin typeface="Helvetica Neue"/>
                <a:ea typeface="Helvetica Neue"/>
              </a:rPr>
              <a:t>Connect &amp; Fill</a:t>
            </a:r>
            <a:endParaRPr/>
          </a:p>
        </p:txBody>
      </p:sp>
      <p:sp>
        <p:nvSpPr>
          <p:cNvPr id="247" name="" descr="{&quot;isTemplate&quot;:true,&quot;type&quot;:&quot;text&quot;}"/>
          <p:cNvSpPr txBox="1"/>
          <p:nvPr/>
        </p:nvSpPr>
        <p:spPr>
          <a:xfrm rot="0" flipH="0" flipV="0">
            <a:off x="5200650" y="3286125"/>
            <a:ext cx="5343525" cy="228600"/>
          </a:xfrm>
          <a:prstGeom prst="rect"/>
        </p:spPr>
        <p:txBody>
          <a:bodyPr wrap="none" lIns="0" tIns="0" rIns="0" bIns="0"/>
          <a:p>
            <a:pPr>
              <a:lnSpc>
                <a:spcPct val="150000"/>
              </a:lnSpc>
            </a:pPr>
            <a:r>
              <a:rPr lang="zh-CN" sz="975">
                <a:solidFill>
                  <a:srgbClr val="1A1A1A">
                    <a:alpha val="70000"/>
                  </a:srgbClr>
                </a:solidFill>
                <a:latin typeface="PingFang SC"/>
                <a:ea typeface="PingFang SC"/>
              </a:rPr>
              <a:t>把句式套进中文信息</a:t>
            </a:r>
            <a:r>
              <a:rPr lang="en-US" sz="975">
                <a:solidFill>
                  <a:srgbClr val="1A1A1A">
                    <a:alpha val="70000"/>
                  </a:srgbClr>
                </a:solidFill>
                <a:latin typeface="PingFang SC"/>
                <a:ea typeface="PingFang SC"/>
              </a:rPr>
              <a:t> · </a:t>
            </a:r>
            <a:r>
              <a:rPr lang="zh-CN" sz="975">
                <a:solidFill>
                  <a:srgbClr val="1A1A1A">
                    <a:alpha val="70000"/>
                  </a:srgbClr>
                </a:solidFill>
                <a:latin typeface="PingFang SC"/>
                <a:ea typeface="PingFang SC"/>
              </a:rPr>
              <a:t>缺词就换近义或加解释</a:t>
            </a:r>
            <a:r>
              <a:rPr lang="en-US" sz="975">
                <a:solidFill>
                  <a:srgbClr val="1A1A1A">
                    <a:alpha val="70000"/>
                  </a:srgbClr>
                </a:solidFill>
                <a:latin typeface="PingFang SC"/>
                <a:ea typeface="PingFang SC"/>
              </a:rPr>
              <a:t> · </a:t>
            </a:r>
            <a:r>
              <a:rPr lang="zh-CN" sz="975">
                <a:solidFill>
                  <a:srgbClr val="1A1A1A">
                    <a:alpha val="70000"/>
                  </a:srgbClr>
                </a:solidFill>
                <a:latin typeface="PingFang SC"/>
                <a:ea typeface="PingFang SC"/>
              </a:rPr>
              <a:t>复合句用</a:t>
            </a:r>
            <a:r>
              <a:rPr lang="en-US" sz="975">
                <a:solidFill>
                  <a:srgbClr val="1A1A1A">
                    <a:alpha val="70000"/>
                  </a:srgbClr>
                </a:solidFill>
                <a:latin typeface="PingFang SC"/>
                <a:ea typeface="PingFang SC"/>
              </a:rPr>
              <a:t> which/that </a:t>
            </a:r>
            <a:r>
              <a:rPr lang="zh-CN" sz="975">
                <a:solidFill>
                  <a:srgbClr val="1A1A1A">
                    <a:alpha val="70000"/>
                  </a:srgbClr>
                </a:solidFill>
                <a:latin typeface="PingFang SC"/>
                <a:ea typeface="PingFang SC"/>
              </a:rPr>
              <a:t>衔接</a:t>
            </a:r>
            <a:endParaRPr/>
          </a:p>
        </p:txBody>
      </p:sp>
      <p:sp>
        <p:nvSpPr>
          <p:cNvPr id="248" name=""/>
          <p:cNvSpPr/>
          <p:nvPr/>
        </p:nvSpPr>
        <p:spPr>
          <a:xfrm rot="0" flipH="0" flipV="0">
            <a:off x="10715625" y="3162300"/>
            <a:ext cx="714375" cy="219075"/>
          </a:xfrm>
          <a:prstGeom prst="roundRect">
            <a:avLst>
              <a:gd name="adj" fmla="val 17391"/>
            </a:avLst>
          </a:prstGeom>
          <a:solidFill>
            <a:srgbClr val="F97316">
              <a:alpha val="10000"/>
            </a:srgbClr>
          </a:solidFill>
          <a:ln/>
        </p:spPr>
        <p:txBody>
          <a:bodyPr/>
          <a:p/>
        </p:txBody>
      </p:sp>
      <p:sp>
        <p:nvSpPr>
          <p:cNvPr id="249" name="" descr="{&quot;isTemplate&quot;:true,&quot;type&quot;:&quot;text&quot;}"/>
          <p:cNvSpPr txBox="1"/>
          <p:nvPr/>
        </p:nvSpPr>
        <p:spPr>
          <a:xfrm rot="0" flipH="0" flipV="0">
            <a:off x="10829925" y="3200400"/>
            <a:ext cx="485775" cy="142875"/>
          </a:xfrm>
          <a:prstGeom prst="rect"/>
        </p:spPr>
        <p:txBody>
          <a:bodyPr wrap="none" lIns="0" tIns="0" rIns="0" bIns="0"/>
          <a:p>
            <a:pPr>
              <a:lnSpc>
                <a:spcPct val="100000"/>
              </a:lnSpc>
            </a:pPr>
            <a:r>
              <a:rPr lang="zh-CN" sz="900" b="1">
                <a:solidFill>
                  <a:srgbClr val="F97316"/>
                </a:solidFill>
                <a:latin typeface="PingFang SC"/>
                <a:ea typeface="PingFang SC"/>
              </a:rPr>
              <a:t>约</a:t>
            </a:r>
            <a:r>
              <a:rPr lang="en-US" sz="900" b="1">
                <a:solidFill>
                  <a:srgbClr val="F97316"/>
                </a:solidFill>
                <a:latin typeface="PingFang SC"/>
                <a:ea typeface="PingFang SC"/>
              </a:rPr>
              <a:t> 8 </a:t>
            </a:r>
            <a:r>
              <a:rPr lang="zh-CN" sz="900" b="1">
                <a:solidFill>
                  <a:srgbClr val="F97316"/>
                </a:solidFill>
                <a:latin typeface="PingFang SC"/>
                <a:ea typeface="PingFang SC"/>
              </a:rPr>
              <a:t>分钟</a:t>
            </a:r>
            <a:endParaRPr/>
          </a:p>
        </p:txBody>
      </p:sp>
      <p:sp>
        <p:nvSpPr>
          <p:cNvPr id="250" name=""/>
          <p:cNvSpPr/>
          <p:nvPr/>
        </p:nvSpPr>
        <p:spPr>
          <a:xfrm rot="0" flipH="0" flipV="0">
            <a:off x="4305300" y="3781425"/>
            <a:ext cx="7315200" cy="800100"/>
          </a:xfrm>
          <a:prstGeom prst="roundRect">
            <a:avLst>
              <a:gd name="adj" fmla="val 14286"/>
            </a:avLst>
          </a:prstGeom>
          <a:solidFill>
            <a:srgbClr val="FFFFFF"/>
          </a:solidFill>
          <a:ln w="12700">
            <a:solidFill>
              <a:srgbClr val="1A1A1A">
                <a:alpha val="8000"/>
              </a:srgbClr>
            </a:solidFill>
            <a:prstDash val="solid"/>
          </a:ln>
          <a:effectLst>
            <a:outerShdw blurRad="152400" dist="38100" dir="5400000">
              <a:srgbClr val="000000">
                <a:alpha val="3000"/>
              </a:srgbClr>
            </a:outerShdw>
          </a:effectLst>
        </p:spPr>
        <p:txBody>
          <a:bodyPr/>
          <a:p/>
        </p:txBody>
      </p:sp>
      <p:sp>
        <p:nvSpPr>
          <p:cNvPr id="251" name=""/>
          <p:cNvSpPr/>
          <p:nvPr/>
        </p:nvSpPr>
        <p:spPr>
          <a:xfrm rot="0" flipH="0" flipV="0">
            <a:off x="4495800" y="3914775"/>
            <a:ext cx="533400" cy="533400"/>
          </a:xfrm>
          <a:custGeom>
            <a:pathLst>
              <a:path w="56" h="56">
                <a:moveTo>
                  <a:pt x="28" y="0"/>
                </a:moveTo>
                <a:lnTo>
                  <a:pt x="28" y="0"/>
                </a:lnTo>
                <a:cubicBezTo>
                  <a:pt x="43" y="0"/>
                  <a:pt x="56" y="13"/>
                  <a:pt x="56" y="28"/>
                </a:cubicBezTo>
                <a:lnTo>
                  <a:pt x="56" y="28"/>
                </a:lnTo>
                <a:cubicBezTo>
                  <a:pt x="56" y="43"/>
                  <a:pt x="43" y="56"/>
                  <a:pt x="28" y="56"/>
                </a:cubicBezTo>
                <a:lnTo>
                  <a:pt x="28" y="56"/>
                </a:lnTo>
                <a:cubicBezTo>
                  <a:pt x="13" y="56"/>
                  <a:pt x="0" y="43"/>
                  <a:pt x="0" y="28"/>
                </a:cubicBezTo>
                <a:lnTo>
                  <a:pt x="0" y="28"/>
                </a:lnTo>
                <a:cubicBezTo>
                  <a:pt x="0" y="13"/>
                  <a:pt x="13" y="0"/>
                  <a:pt x="28" y="0"/>
                </a:cubicBezTo>
                <a:close/>
              </a:path>
            </a:pathLst>
          </a:custGeom>
          <a:gradFill>
            <a:gsLst>
              <a:gs pos="0">
                <a:srgbClr val="EC4899"/>
              </a:gs>
              <a:gs pos="100000">
                <a:srgbClr val="F97316"/>
              </a:gs>
            </a:gsLst>
            <a:lin ang="2700000" scaled="1"/>
          </a:gradFill>
          <a:ln/>
        </p:spPr>
        <p:txBody>
          <a:bodyPr/>
          <a:p/>
        </p:txBody>
      </p:sp>
      <p:sp>
        <p:nvSpPr>
          <p:cNvPr id="252" name="" descr="{&quot;isTemplate&quot;:true,&quot;type&quot;:&quot;text&quot;}"/>
          <p:cNvSpPr txBox="1"/>
          <p:nvPr/>
        </p:nvSpPr>
        <p:spPr>
          <a:xfrm rot="0" flipH="0" flipV="0">
            <a:off x="4695825" y="4029075"/>
            <a:ext cx="142875" cy="304800"/>
          </a:xfrm>
          <a:prstGeom prst="rect"/>
        </p:spPr>
        <p:txBody>
          <a:bodyPr wrap="none" lIns="0" tIns="0" rIns="0" bIns="0"/>
          <a:p>
            <a:pPr>
              <a:lnSpc>
                <a:spcPct val="100000"/>
              </a:lnSpc>
            </a:pPr>
            <a:r>
              <a:rPr lang="en-US" sz="1950" b="1">
                <a:solidFill>
                  <a:srgbClr val="FFFFFF"/>
                </a:solidFill>
                <a:latin typeface="Helvetica Neue"/>
                <a:ea typeface="Helvetica Neue"/>
              </a:rPr>
              <a:t>4</a:t>
            </a:r>
            <a:endParaRPr/>
          </a:p>
        </p:txBody>
      </p:sp>
      <p:sp>
        <p:nvSpPr>
          <p:cNvPr id="253" name="" descr="{&quot;isTemplate&quot;:true,&quot;type&quot;:&quot;text&quot;}"/>
          <p:cNvSpPr txBox="1"/>
          <p:nvPr/>
        </p:nvSpPr>
        <p:spPr>
          <a:xfrm rot="0" flipH="0" flipV="0">
            <a:off x="5200650" y="3933825"/>
            <a:ext cx="495300" cy="228600"/>
          </a:xfrm>
          <a:prstGeom prst="rect"/>
        </p:spPr>
        <p:txBody>
          <a:bodyPr wrap="none" lIns="0" tIns="0" rIns="0" bIns="0"/>
          <a:p>
            <a:pPr>
              <a:lnSpc>
                <a:spcPct val="100000"/>
              </a:lnSpc>
            </a:pPr>
            <a:r>
              <a:rPr lang="zh-CN" sz="1500" b="1" spc="150">
                <a:solidFill>
                  <a:srgbClr val="1A1A1A"/>
                </a:solidFill>
                <a:latin typeface="PingFang SC"/>
                <a:ea typeface="PingFang SC"/>
              </a:rPr>
              <a:t>校</a:t>
            </a:r>
            <a:r>
              <a:rPr lang="en-US" sz="1500" b="1" spc="150">
                <a:solidFill>
                  <a:srgbClr val="1A1A1A"/>
                </a:solidFill>
                <a:latin typeface="PingFang SC"/>
                <a:ea typeface="PingFang SC"/>
              </a:rPr>
              <a:t> </a:t>
            </a:r>
            <a:r>
              <a:rPr lang="zh-CN" sz="1500" b="1" spc="150">
                <a:solidFill>
                  <a:srgbClr val="1A1A1A"/>
                </a:solidFill>
                <a:latin typeface="PingFang SC"/>
                <a:ea typeface="PingFang SC"/>
              </a:rPr>
              <a:t>对</a:t>
            </a:r>
            <a:endParaRPr/>
          </a:p>
        </p:txBody>
      </p:sp>
      <p:sp>
        <p:nvSpPr>
          <p:cNvPr id="254" name="" descr="{&quot;isTemplate&quot;:true,&quot;type&quot;:&quot;text&quot;}"/>
          <p:cNvSpPr txBox="1"/>
          <p:nvPr/>
        </p:nvSpPr>
        <p:spPr>
          <a:xfrm rot="0" flipH="0" flipV="0">
            <a:off x="5791200" y="3933825"/>
            <a:ext cx="638175" cy="228600"/>
          </a:xfrm>
          <a:prstGeom prst="rect"/>
        </p:spPr>
        <p:txBody>
          <a:bodyPr wrap="none" lIns="0" tIns="0" rIns="0" bIns="0"/>
          <a:p>
            <a:pPr>
              <a:lnSpc>
                <a:spcPct val="100000"/>
              </a:lnSpc>
            </a:pPr>
            <a:r>
              <a:rPr lang="en-US" sz="900" spc="113">
                <a:solidFill>
                  <a:srgbClr val="1A1A1A">
                    <a:alpha val="45000"/>
                  </a:srgbClr>
                </a:solidFill>
                <a:latin typeface="Helvetica Neue"/>
                <a:ea typeface="Helvetica Neue"/>
              </a:rPr>
              <a:t>Proofread</a:t>
            </a:r>
            <a:endParaRPr/>
          </a:p>
        </p:txBody>
      </p:sp>
      <p:sp>
        <p:nvSpPr>
          <p:cNvPr id="255" name="" descr="{&quot;isTemplate&quot;:true,&quot;type&quot;:&quot;text&quot;}"/>
          <p:cNvSpPr txBox="1"/>
          <p:nvPr/>
        </p:nvSpPr>
        <p:spPr>
          <a:xfrm rot="0" flipH="0" flipV="0">
            <a:off x="5200650" y="4200525"/>
            <a:ext cx="5343525" cy="228600"/>
          </a:xfrm>
          <a:prstGeom prst="rect"/>
        </p:spPr>
        <p:txBody>
          <a:bodyPr wrap="none" lIns="0" tIns="0" rIns="0" bIns="0"/>
          <a:p>
            <a:pPr>
              <a:lnSpc>
                <a:spcPct val="150000"/>
              </a:lnSpc>
            </a:pPr>
            <a:r>
              <a:rPr lang="zh-CN" sz="975">
                <a:solidFill>
                  <a:srgbClr val="1A1A1A">
                    <a:alpha val="70000"/>
                  </a:srgbClr>
                </a:solidFill>
                <a:latin typeface="PingFang SC"/>
                <a:ea typeface="PingFang SC"/>
              </a:rPr>
              <a:t>三件必查：时态一致</a:t>
            </a:r>
            <a:r>
              <a:rPr lang="en-US" sz="975">
                <a:solidFill>
                  <a:srgbClr val="1A1A1A">
                    <a:alpha val="70000"/>
                  </a:srgbClr>
                </a:solidFill>
                <a:latin typeface="PingFang SC"/>
                <a:ea typeface="PingFang SC"/>
              </a:rPr>
              <a:t> / </a:t>
            </a:r>
            <a:r>
              <a:rPr lang="zh-CN" sz="975">
                <a:solidFill>
                  <a:srgbClr val="1A1A1A">
                    <a:alpha val="70000"/>
                  </a:srgbClr>
                </a:solidFill>
                <a:latin typeface="PingFang SC"/>
                <a:ea typeface="PingFang SC"/>
              </a:rPr>
              <a:t>主谓一致</a:t>
            </a:r>
            <a:r>
              <a:rPr lang="en-US" sz="975">
                <a:solidFill>
                  <a:srgbClr val="1A1A1A">
                    <a:alpha val="70000"/>
                  </a:srgbClr>
                </a:solidFill>
                <a:latin typeface="PingFang SC"/>
                <a:ea typeface="PingFang SC"/>
              </a:rPr>
              <a:t> / </a:t>
            </a:r>
            <a:r>
              <a:rPr lang="zh-CN" sz="975">
                <a:solidFill>
                  <a:srgbClr val="1A1A1A">
                    <a:alpha val="70000"/>
                  </a:srgbClr>
                </a:solidFill>
                <a:latin typeface="PingFang SC"/>
                <a:ea typeface="PingFang SC"/>
              </a:rPr>
              <a:t>单词拼写。错一处扣</a:t>
            </a:r>
            <a:r>
              <a:rPr lang="en-US" sz="975">
                <a:solidFill>
                  <a:srgbClr val="1A1A1A">
                    <a:alpha val="70000"/>
                  </a:srgbClr>
                </a:solidFill>
                <a:latin typeface="PingFang SC"/>
                <a:ea typeface="PingFang SC"/>
              </a:rPr>
              <a:t> 0.5 </a:t>
            </a:r>
            <a:r>
              <a:rPr lang="zh-CN" sz="975">
                <a:solidFill>
                  <a:srgbClr val="1A1A1A">
                    <a:alpha val="70000"/>
                  </a:srgbClr>
                </a:solidFill>
                <a:latin typeface="PingFang SC"/>
                <a:ea typeface="PingFang SC"/>
              </a:rPr>
              <a:t>分</a:t>
            </a:r>
            <a:endParaRPr/>
          </a:p>
        </p:txBody>
      </p:sp>
      <p:sp>
        <p:nvSpPr>
          <p:cNvPr id="256" name=""/>
          <p:cNvSpPr/>
          <p:nvPr/>
        </p:nvSpPr>
        <p:spPr>
          <a:xfrm rot="0" flipH="0" flipV="0">
            <a:off x="10715625" y="4076700"/>
            <a:ext cx="714375" cy="219075"/>
          </a:xfrm>
          <a:prstGeom prst="roundRect">
            <a:avLst>
              <a:gd name="adj" fmla="val 17391"/>
            </a:avLst>
          </a:prstGeom>
          <a:solidFill>
            <a:srgbClr val="F97316">
              <a:alpha val="10000"/>
            </a:srgbClr>
          </a:solidFill>
          <a:ln/>
        </p:spPr>
        <p:txBody>
          <a:bodyPr/>
          <a:p/>
        </p:txBody>
      </p:sp>
      <p:sp>
        <p:nvSpPr>
          <p:cNvPr id="257" name="" descr="{&quot;isTemplate&quot;:true,&quot;type&quot;:&quot;text&quot;}"/>
          <p:cNvSpPr txBox="1"/>
          <p:nvPr/>
        </p:nvSpPr>
        <p:spPr>
          <a:xfrm rot="0" flipH="0" flipV="0">
            <a:off x="10829925" y="4114800"/>
            <a:ext cx="485775" cy="142875"/>
          </a:xfrm>
          <a:prstGeom prst="rect"/>
        </p:spPr>
        <p:txBody>
          <a:bodyPr wrap="none" lIns="0" tIns="0" rIns="0" bIns="0"/>
          <a:p>
            <a:pPr>
              <a:lnSpc>
                <a:spcPct val="100000"/>
              </a:lnSpc>
            </a:pPr>
            <a:r>
              <a:rPr lang="zh-CN" sz="900" b="1">
                <a:solidFill>
                  <a:srgbClr val="F97316"/>
                </a:solidFill>
                <a:latin typeface="PingFang SC"/>
                <a:ea typeface="PingFang SC"/>
              </a:rPr>
              <a:t>约</a:t>
            </a:r>
            <a:r>
              <a:rPr lang="en-US" sz="900" b="1">
                <a:solidFill>
                  <a:srgbClr val="F97316"/>
                </a:solidFill>
                <a:latin typeface="PingFang SC"/>
                <a:ea typeface="PingFang SC"/>
              </a:rPr>
              <a:t> 1 </a:t>
            </a:r>
            <a:r>
              <a:rPr lang="zh-CN" sz="900" b="1">
                <a:solidFill>
                  <a:srgbClr val="F97316"/>
                </a:solidFill>
                <a:latin typeface="PingFang SC"/>
                <a:ea typeface="PingFang SC"/>
              </a:rPr>
              <a:t>分钟</a:t>
            </a:r>
            <a:endParaRPr/>
          </a:p>
        </p:txBody>
      </p:sp>
      <p:sp>
        <p:nvSpPr>
          <p:cNvPr id="258" name=""/>
          <p:cNvSpPr/>
          <p:nvPr/>
        </p:nvSpPr>
        <p:spPr>
          <a:xfrm rot="0" flipH="0" flipV="0">
            <a:off x="0" y="6324600"/>
            <a:ext cx="12192000" cy="533400"/>
          </a:xfrm>
          <a:custGeom>
            <a:pathLst>
              <a:path w="1280" h="56">
                <a:moveTo>
                  <a:pt x="0" y="0"/>
                </a:moveTo>
                <a:lnTo>
                  <a:pt x="1280" y="0"/>
                </a:lnTo>
                <a:lnTo>
                  <a:pt x="1280" y="1"/>
                </a:lnTo>
                <a:lnTo>
                  <a:pt x="0" y="1"/>
                </a:lnTo>
                <a:close/>
              </a:path>
            </a:pathLst>
          </a:custGeom>
          <a:solidFill>
            <a:srgbClr val="1A1A1A">
              <a:alpha val="6000"/>
            </a:srgbClr>
          </a:solidFill>
          <a:ln/>
        </p:spPr>
        <p:txBody>
          <a:bodyPr/>
          <a:p/>
        </p:txBody>
      </p:sp>
      <p:sp>
        <p:nvSpPr>
          <p:cNvPr id="259" name="" descr="{&quot;isTemplate&quot;:true,&quot;type&quot;:&quot;text&quot;}"/>
          <p:cNvSpPr txBox="1"/>
          <p:nvPr/>
        </p:nvSpPr>
        <p:spPr>
          <a:xfrm rot="0" flipH="0" flipV="0">
            <a:off x="571500" y="6524625"/>
            <a:ext cx="1485900" cy="152400"/>
          </a:xfrm>
          <a:prstGeom prst="rect"/>
        </p:spPr>
        <p:txBody>
          <a:bodyPr wrap="none" lIns="0" tIns="0" rIns="0" bIns="0"/>
          <a:p>
            <a:pPr>
              <a:lnSpc>
                <a:spcPct val="100000"/>
              </a:lnSpc>
            </a:pPr>
            <a:r>
              <a:rPr lang="zh-CN" sz="975">
                <a:solidFill>
                  <a:srgbClr val="1A1A1A">
                    <a:alpha val="45000"/>
                  </a:srgbClr>
                </a:solidFill>
                <a:latin typeface="PingFang SC"/>
                <a:ea typeface="PingFang SC"/>
              </a:rPr>
              <a:t>四级英语翻译常用句式学习</a:t>
            </a:r>
            <a:endParaRPr/>
          </a:p>
        </p:txBody>
      </p:sp>
      <p:sp>
        <p:nvSpPr>
          <p:cNvPr id="260" name="" descr="{&quot;isTemplate&quot;:true,&quot;type&quot;:&quot;text&quot;}"/>
          <p:cNvSpPr txBox="1"/>
          <p:nvPr/>
        </p:nvSpPr>
        <p:spPr>
          <a:xfrm rot="0" flipH="0" flipV="0">
            <a:off x="11239500" y="6524625"/>
            <a:ext cx="381000" cy="152400"/>
          </a:xfrm>
          <a:prstGeom prst="rect"/>
        </p:spPr>
        <p:txBody>
          <a:bodyPr wrap="none" lIns="0" tIns="0" rIns="0" bIns="0"/>
          <a:p>
            <a:pPr>
              <a:lnSpc>
                <a:spcPct val="100000"/>
              </a:lnSpc>
            </a:pPr>
            <a:r>
              <a:rPr lang="en-US" sz="975">
                <a:solidFill>
                  <a:srgbClr val="1A1A1A">
                    <a:alpha val="45000"/>
                  </a:srgbClr>
                </a:solidFill>
                <a:latin typeface="Helvetica Neue"/>
                <a:ea typeface="Helvetica Neue"/>
              </a:rPr>
              <a:t>14 / 17</a:t>
            </a:r>
            <a:endParaRPr/>
          </a:p>
        </p:txBody>
      </p:sp>
    </p:spTree>
  </p:cSld>
</p:sld>
</file>

<file path=ppt/slides/slide15.xml><?xml version="1.0" encoding="utf-8"?>
<p:sld xmlns:p="http://schemas.openxmlformats.org/presentationml/2006/main" xmlns:a="http://schemas.openxmlformats.org/drawingml/2006/main">
  <p:cSld>
    <p:spTree>
      <p:nvGrpSpPr>
        <p:cNvPr id="261" name="" descr="&lt;Slide&gt;&#13;&#10;    &lt;Box style={{&#13;&#10;        width: '1280px', height: '720px',&#13;&#10;        background: '#FAF7F2',&#13;&#10;        padding: '24px 60px',&#13;&#10;        position: 'relative',&#13;&#10;    }}&gt;&#13;&#10;        {/* A 标题块 */}&#13;&#10;        &lt;Box style={{&#13;&#10;            display: 'flex', flexDirection: 'row', alignItems: 'center', gap: 14,&#13;&#10;            marginBottom: 6,&#13;&#10;        }}&gt;&#13;&#10;            &lt;Box style={{ width: 6, height: 32, background: '#F97316', borderRadius: 3 }} /&gt;&#13;&#10;            &lt;Text style={{&#13;&#10;                fontFamily: 'PingFang SC, Microsoft YaHei, sans-serif',&#13;&#10;                fontSize: 32, color: '#1A1A1A', fontWeight: 'bold',&#13;&#10;            }}&gt;&#13;&#10;                实战练习 · 3 段汉译英&#13;&#10;            &lt;/Text&gt;&#13;&#10;            &lt;Text style={{&#13;&#10;                fontFamily: 'Helvetica Neue, Arial, sans-serif',&#13;&#10;                fontSize: 14, color: '#F97316', fontWeight: 600,&#13;&#10;                letterSpacing: 2, marginLeft: 8,&#13;&#10;            }}&gt;&#13;&#10;                PRACTICE&#13;&#10;            &lt;/Text&gt;&#13;&#10;        &lt;/Box&gt;&#13;&#10;        &lt;Text style={{&#13;&#10;            fontFamily: 'PingFang SC, Microsoft YaHei, sans-serif',&#13;&#10;            fontSize: 16, color: 'rgba(26,26,26,0.55)', marginBottom: 16,&#13;&#10;        }}&gt;&#13;&#10;            用前 3 章学过的句式，10 分钟内完成 3 段翻译 —— 参考答案见下一页（可让学生先口头讨论再动笔）&#13;&#10;        &lt;/Text&gt;&#13;&#10;&#13;&#10;        {/* B 主区：3 个练习卡 */}&#13;&#10;        &lt;Box style={{&#13;&#10;            display: 'flex', flexDirection: 'row', gap: 20, marginTop: 4,&#13;&#10;            justifyContent: 'center',&#13;&#10;        }}&gt;&#13;&#10;            {[&#13;&#10;                {&#13;&#10;                    n: '01', topic: '中国茶文化',&#13;&#10;                    en: 'Chinese Tea',&#13;&#10;                    para: '茶起源于中国，已有数千年的历史。中国人全年都喝茶，适量喝茶能促进消化。中国茶富含维生素，深受世界各国人民的喜爱。',&#13;&#10;                    tips: ['for more than ... years', 'all year round', 'drink ... in moderation', 'promote digestion', 'be rich in', 'enjoy great popularity'],&#13;&#10;                },&#13;&#10;                {&#13;&#10;                    n: '02', topic: '城市发展',&#13;&#10;                    en: 'Urban Development',&#13;&#10;                    para: '近年来，中国城市数量大幅增长。城市化的快速发展为人们提供了更多机会，但也带来了一些环境问题。保护环境已经成为一个值得弘扬的美德。',&#13;&#10;                    tips: ['in recent years', 'the number of ... has dramatically increased', 'with the development of', 'play an important role in', 'cause little damage to', 'is a praiseworthy virtue'],&#13;&#10;                },&#13;&#10;                {&#13;&#10;                    n: '03', topic: '健康饮食',&#13;&#10;                    en: 'Healthy Diet',&#13;&#10;                    para: '中国饮食文化丰富多样。北方人主要以面食为主，南方人更喜欢米饭。健康饮食有助于延年益寿，这一点已经被专家们普遍认同。',&#13;&#10;                    tips: ['rich and varied', 'live mainly on', 'prefer to do ... rather than do', 'contribute to', 'It is generally believed that', 'It is predicted that'],&#13;&#10;                },&#13;&#10;            ].map((c, i) =&gt; (&#13;&#10;                &lt;Box key={i} style={{&#13;&#10;                    width: 360, padding: 18,&#13;&#10;                    background: '#FFFFFF',&#13;&#10;                    border: '1px solid rgba(26,26,26,0.08)',&#13;&#10;                    borderTop: '4px solid #F97316',&#13;&#10;                    borderRadius: 12,&#13;&#10;                    boxShadow: '0 4px 16px rgba(0,0,0,0.04)',&#13;&#10;                    display: 'flex', flexDirection: 'column', gap: 12,&#13;&#10;                }}&gt;&#13;&#10;                    {/* 头部：题号 + 主题 */}&#13;&#10;                    &lt;Box style={{&#13;&#10;                        display: 'flex', flexDirection: 'row', alignItems: 'center', gap: 10,&#13;&#10;                    }}&gt;&#13;&#10;                        &lt;Box style={{&#13;&#10;                            width: 40, height: 40, borderRadius: '50%',&#13;&#10;                            background: i % 2 === 0&#13;&#10;                                ? 'linear-gradient(135deg, #F97316 0%, #EC4899 100%)'&#13;&#10;                                : 'linear-gradient(135deg, #EC4899 0%, #F97316 100%)',&#13;&#10;                            display: 'flex', alignItems: 'center', justifyContent: 'center',&#13;&#10;                        }}&gt;&#13;&#10;                            &lt;Text style={{&#13;&#10;                                fontFamily: 'Helvetica Neue, Arial, sans-serif',&#13;&#10;                                fontSize: 16, color: '#FFFFFF', fontWeight: 'bold',&#13;&#10;                            }}&gt;&#13;&#10;                                {c.n}&#13;&#10;                            &lt;/Text&gt;&#13;&#10;                        &lt;/Box&gt;&#13;&#10;                        &lt;Box style={{ flex: 1, display: 'flex', flexDirection: 'column', gap: 2 }}&gt;&#13;&#10;                            &lt;Text style={{&#13;&#10;                                fontFamily: 'PingFang SC, Microsoft YaHei, sans-serif',&#13;&#10;                                fontSize: 16, color: '#1A1A1A', fontWeight: 'bold',&#13;&#10;                            }}&gt;&#13;&#10;                                {c.topic}&#13;&#10;                            &lt;/Text&gt;&#13;&#10;                            &lt;Text style={{&#13;&#10;                                fontFamily: 'Helvetica Neue, Arial, sans-serif',&#13;&#10;                                fontSize: 11, color: 'rgba(26,26,26,0.45)',&#13;&#10;                                fontWeight: 500, letterSpacing: 1,&#13;&#10;                            }}&gt;&#13;&#10;                                {c.en}&#13;&#10;                            &lt;/Text&gt;&#13;&#10;                        &lt;/Box&gt;&#13;&#10;                    &lt;/Box&gt;&#13;&#10;&#13;&#10;                    {/* 中文段落 */}&#13;&#10;                    &lt;Box style={{&#13;&#10;                        padding: 12,&#13;&#10;                        background: 'rgba(249,115,22,0.06)',&#13;&#10;                        borderLeft: '3px solid #F97316',&#13;&#10;                        borderRadius: 6,&#13;&#10;                    }}&gt;&#13;&#10;                        &lt;Text style={{&#13;&#10;                            fontFamily: 'PingFang SC, Microsoft YaHei, sans-serif',&#13;&#10;                            fontSize: 10, color: '#F97316', fontWeight: 'bold', letterSpacing: 1, marginBottom: 4,&#13;&#10;                        }}&gt;&#13;&#10;                            中 文 段 落&#13;&#10;                        &lt;/Text&gt;&#13;&#10;                        &lt;Text style={{&#13;&#10;                            fontFamily: 'PingFang SC, Microsoft YaHei, sans-serif',&#13;&#10;                            fontSize: 13, color: '#1A1A1A', lineHeight: 1.65,&#13;&#10;                        }}&gt;&#13;&#10;                            {c.para}&#13;&#10;                        &lt;/Text&gt;&#13;&#10;                    &lt;/Box&gt;&#13;&#10;&#13;&#10;                    {/* 句式提示 */}&#13;&#10;                    &lt;Box style={{&#13;&#10;                        flex: 1, display: 'flex', flexDirection: 'column', gap: 6,&#13;&#10;                    }}&gt;&#13;&#10;                        &lt;Text style={{&#13;&#10;                            fontFamily: 'PingFang SC, Microsoft YaHei, sans-serif',&#13;&#10;                            fontSize: 10, color: 'rgba(26,26,26,0.55)', fontWeight: 'bold', letterSpacing: 1,&#13;&#10;                        }}&gt;&#13;&#10;                            可 用 句 式 · Pick 3-5&#13;&#10;                        &lt;/Text&gt;&#13;&#10;                        &lt;Box style={{&#13;&#10;                            display: 'flex', flexDirection: 'row', flexWrap: 'wrap', gap: 5,&#13;&#10;                        }}&gt;&#13;&#10;                            {c.tips.map((t, j) =&gt; (&#13;&#10;                                &lt;Box key={j} style={{&#13;&#10;                                    padding: '3px 8px',&#13;&#10;                                    background: j % 2 === 0&#13;&#10;                                        ? 'rgba(249,115,22,0.10)'&#13;&#10;                                        : 'rgba(236,72,153,0.10)',&#13;&#10;                                    borderRadius: 4,&#13;&#10;                                }}&gt;&#13;&#10;                                    &lt;Text style={{&#13;&#10;                                        fontFamily: 'Helvetica Neue, Arial, sans-serif',&#13;&#10;                                        fontSize: 10, color: j % 2 === 0 ? '#F97316' : '#EC4899',&#13;&#10;                                        fontWeight: 'bold',&#13;&#10;                                    }}&gt;&#13;&#10;                                        {t}&#13;&#10;                                    &lt;/Text&gt;&#13;&#10;                                &lt;/Box&gt;&#13;&#10;                            ))}&#13;&#10;                        &lt;/Box&gt;&#13;&#10;                    &lt;/Box&gt;&#13;&#10;&#13;&#10;                    {/* 底部时间提示 */}&#13;&#10;                    &lt;Box style={{&#13;&#10;                        paddingTop: 8, marginTop: 'auto',&#13;&#10;                        borderTop: '1px solid rgba(26,26,26,0.06)',&#13;&#10;                        display: 'flex', flexDirection: 'row', alignItems: 'center',&#13;&#10;                        justifyContent: 'space-between',&#13;&#10;                    }}&gt;&#13;&#10;                        &lt;Text style={{&#13;&#10;                            fontFamily: 'PingFang SC, Microsoft YaHei, sans-serif',&#13;&#10;                            fontSize: 11, color: 'rgba(26,26,26,0.45)',&#13;&#10;                        }}&gt;&#13;&#10;                            建议 3 分钟完成&#13;&#10;                        &lt;/Text&gt;&#13;&#10;                        &lt;Text style={{&#13;&#10;                            fontFamily: 'Helvetica Neue, Arial, sans-serif',&#13;&#10;                            fontSize: 11, color: 'rgba(26,26,26,0.4)', fontWeight: 'bold',&#13;&#10;                        }}&gt;&#13;&#10;                            ⏱ 3 min&#13;&#10;                        &lt;/Text&gt;&#13;&#10;                    &lt;/Box&gt;&#13;&#10;                &lt;/Box&gt;&#13;&#10;            ))}&#13;&#10;        &lt;/Box&gt;&#13;&#10;&#13;&#10;        {/* C 页脚 */}&#13;&#10;        &lt;Box style={{&#13;&#10;            position: 'absolute', bottom: 0, left: 0, right: 0,&#13;&#10;            height: 56, padding: '0 60px',&#13;&#10;            display: 'flex', flexDirection: 'row', alignItems: 'center', justifyContent: 'space-between',&#13;&#10;            borderTop: '1px solid rgba(26,26,26,0.06)',&#13;&#10;        }}&gt;&#13;&#10;            &lt;Text style={{&#13;&#10;                fontFamily: 'PingFang SC, Microsoft YaHei, sans-serif',&#13;&#10;                fontSize: 13, color: 'rgba(26,26,26,0.45)',&#13;&#10;            }}&gt;&#13;&#10;                四级英语翻译常用句式学习 · 实战练习&#13;&#10;            &lt;/Text&gt;&#13;&#10;            &lt;Text style={{&#13;&#10;                fontFamily: 'Helvetica Neue, Arial, sans-serif',&#13;&#10;                fontSize: 13, color: 'rgba(26,26,26,0.45)', fontWeight: 500,&#13;&#10;            }}&gt;&#13;&#10;                15 / 17&#13;&#10;            &lt;/Text&gt;&#13;&#10;        &lt;/Box&gt;&#13;&#10;    &lt;/Box&gt;&#13;&#10;&lt;/Slide&gt;"/>
        <p:cNvGrpSpPr/>
        <p:nvPr/>
      </p:nvGrpSpPr>
      <p:grpSpPr>
        <a:xfrm>
          <a:off x="0" y="0"/>
          <a:ext cx="0" cy="0"/>
          <a:chOff x="0" y="0"/>
          <a:chExt cx="0" cy="0"/>
        </a:xfrm>
      </p:grpSpPr>
      <p:sp>
        <p:nvSpPr>
          <p:cNvPr id="262" name=""/>
          <p:cNvSpPr/>
          <p:nvPr/>
        </p:nvSpPr>
        <p:spPr>
          <a:xfrm rot="0" flipH="0" flipV="0">
            <a:off x="0" y="0"/>
            <a:ext cx="12192000" cy="6858000"/>
          </a:xfrm>
          <a:prstGeom prst="rect">
            <a:avLst/>
          </a:prstGeom>
          <a:solidFill>
            <a:srgbClr val="FAF7F2"/>
          </a:solidFill>
          <a:ln/>
        </p:spPr>
        <p:txBody>
          <a:bodyPr/>
          <a:p/>
        </p:txBody>
      </p:sp>
      <p:sp>
        <p:nvSpPr>
          <p:cNvPr id="263" name=""/>
          <p:cNvSpPr/>
          <p:nvPr/>
        </p:nvSpPr>
        <p:spPr>
          <a:xfrm rot="0" flipH="0" flipV="0">
            <a:off x="571500" y="266700"/>
            <a:ext cx="57150" cy="304800"/>
          </a:xfrm>
          <a:prstGeom prst="roundRect">
            <a:avLst>
              <a:gd name="adj" fmla="val 50000"/>
            </a:avLst>
          </a:prstGeom>
          <a:solidFill>
            <a:srgbClr val="F97316"/>
          </a:solidFill>
          <a:ln/>
        </p:spPr>
        <p:txBody>
          <a:bodyPr/>
          <a:p/>
        </p:txBody>
      </p:sp>
      <p:sp>
        <p:nvSpPr>
          <p:cNvPr id="264" name="" descr="{&quot;isTemplate&quot;:true,&quot;type&quot;:&quot;text&quot;}"/>
          <p:cNvSpPr txBox="1"/>
          <p:nvPr/>
        </p:nvSpPr>
        <p:spPr>
          <a:xfrm rot="0" flipH="0" flipV="0">
            <a:off x="762000" y="228600"/>
            <a:ext cx="3038475" cy="371475"/>
          </a:xfrm>
          <a:prstGeom prst="rect"/>
        </p:spPr>
        <p:txBody>
          <a:bodyPr wrap="none" lIns="0" tIns="0" rIns="0" bIns="0"/>
          <a:p>
            <a:pPr>
              <a:lnSpc>
                <a:spcPct val="100000"/>
              </a:lnSpc>
            </a:pPr>
            <a:r>
              <a:rPr lang="zh-CN" sz="2400" b="1">
                <a:solidFill>
                  <a:srgbClr val="1A1A1A"/>
                </a:solidFill>
                <a:latin typeface="PingFang SC"/>
                <a:ea typeface="PingFang SC"/>
              </a:rPr>
              <a:t>实战练习</a:t>
            </a:r>
            <a:r>
              <a:rPr lang="en-US" sz="2400" b="1">
                <a:solidFill>
                  <a:srgbClr val="1A1A1A"/>
                </a:solidFill>
                <a:latin typeface="PingFang SC"/>
                <a:ea typeface="PingFang SC"/>
              </a:rPr>
              <a:t> · 3 </a:t>
            </a:r>
            <a:r>
              <a:rPr lang="zh-CN" sz="2400" b="1">
                <a:solidFill>
                  <a:srgbClr val="1A1A1A"/>
                </a:solidFill>
                <a:latin typeface="PingFang SC"/>
                <a:ea typeface="PingFang SC"/>
              </a:rPr>
              <a:t>段汉译英</a:t>
            </a:r>
            <a:endParaRPr/>
          </a:p>
        </p:txBody>
      </p:sp>
      <p:sp>
        <p:nvSpPr>
          <p:cNvPr id="265" name="" descr="{&quot;isTemplate&quot;:true,&quot;type&quot;:&quot;text&quot;}"/>
          <p:cNvSpPr txBox="1"/>
          <p:nvPr/>
        </p:nvSpPr>
        <p:spPr>
          <a:xfrm rot="0" flipH="0" flipV="0">
            <a:off x="4010025" y="333375"/>
            <a:ext cx="838200" cy="161925"/>
          </a:xfrm>
          <a:prstGeom prst="rect"/>
        </p:spPr>
        <p:txBody>
          <a:bodyPr wrap="none" lIns="0" tIns="0" rIns="0" bIns="0"/>
          <a:p>
            <a:pPr>
              <a:lnSpc>
                <a:spcPct val="100000"/>
              </a:lnSpc>
            </a:pPr>
            <a:r>
              <a:rPr lang="en-US" sz="1050" b="1" spc="150">
                <a:solidFill>
                  <a:srgbClr val="F97316"/>
                </a:solidFill>
                <a:latin typeface="Helvetica Neue"/>
                <a:ea typeface="Helvetica Neue"/>
              </a:rPr>
              <a:t>PRACTICE</a:t>
            </a:r>
            <a:endParaRPr/>
          </a:p>
        </p:txBody>
      </p:sp>
      <p:sp>
        <p:nvSpPr>
          <p:cNvPr id="266" name="" descr="{&quot;isTemplate&quot;:true,&quot;type&quot;:&quot;text&quot;}"/>
          <p:cNvSpPr txBox="1"/>
          <p:nvPr/>
        </p:nvSpPr>
        <p:spPr>
          <a:xfrm rot="0" flipH="0" flipV="0">
            <a:off x="571500" y="657225"/>
            <a:ext cx="11049000" cy="190500"/>
          </a:xfrm>
          <a:prstGeom prst="rect"/>
        </p:spPr>
        <p:txBody>
          <a:bodyPr wrap="none" lIns="0" tIns="0" rIns="0" bIns="0"/>
          <a:p>
            <a:pPr>
              <a:lnSpc>
                <a:spcPct val="100000"/>
              </a:lnSpc>
            </a:pPr>
            <a:r>
              <a:rPr lang="zh-CN" sz="1200">
                <a:solidFill>
                  <a:srgbClr val="1A1A1A">
                    <a:alpha val="55000"/>
                  </a:srgbClr>
                </a:solidFill>
                <a:latin typeface="PingFang SC"/>
                <a:ea typeface="PingFang SC"/>
              </a:rPr>
              <a:t>用前</a:t>
            </a:r>
            <a:r>
              <a:rPr lang="en-US" sz="1200">
                <a:solidFill>
                  <a:srgbClr val="1A1A1A">
                    <a:alpha val="55000"/>
                  </a:srgbClr>
                </a:solidFill>
                <a:latin typeface="PingFang SC"/>
                <a:ea typeface="PingFang SC"/>
              </a:rPr>
              <a:t> 3 </a:t>
            </a:r>
            <a:r>
              <a:rPr lang="zh-CN" sz="1200">
                <a:solidFill>
                  <a:srgbClr val="1A1A1A">
                    <a:alpha val="55000"/>
                  </a:srgbClr>
                </a:solidFill>
                <a:latin typeface="PingFang SC"/>
                <a:ea typeface="PingFang SC"/>
              </a:rPr>
              <a:t>章学过的句式，</a:t>
            </a:r>
            <a:r>
              <a:rPr lang="en-US" sz="1200">
                <a:solidFill>
                  <a:srgbClr val="1A1A1A">
                    <a:alpha val="55000"/>
                  </a:srgbClr>
                </a:solidFill>
                <a:latin typeface="PingFang SC"/>
                <a:ea typeface="PingFang SC"/>
              </a:rPr>
              <a:t>10 </a:t>
            </a:r>
            <a:r>
              <a:rPr lang="zh-CN" sz="1200">
                <a:solidFill>
                  <a:srgbClr val="1A1A1A">
                    <a:alpha val="55000"/>
                  </a:srgbClr>
                </a:solidFill>
                <a:latin typeface="PingFang SC"/>
                <a:ea typeface="PingFang SC"/>
              </a:rPr>
              <a:t>分钟内完成</a:t>
            </a:r>
            <a:r>
              <a:rPr lang="en-US" sz="1200">
                <a:solidFill>
                  <a:srgbClr val="1A1A1A">
                    <a:alpha val="55000"/>
                  </a:srgbClr>
                </a:solidFill>
                <a:latin typeface="PingFang SC"/>
                <a:ea typeface="PingFang SC"/>
              </a:rPr>
              <a:t> 3 </a:t>
            </a:r>
            <a:r>
              <a:rPr lang="zh-CN" sz="1200">
                <a:solidFill>
                  <a:srgbClr val="1A1A1A">
                    <a:alpha val="55000"/>
                  </a:srgbClr>
                </a:solidFill>
                <a:latin typeface="PingFang SC"/>
                <a:ea typeface="PingFang SC"/>
              </a:rPr>
              <a:t>段翻译</a:t>
            </a:r>
            <a:r>
              <a:rPr lang="en-US" sz="1200">
                <a:solidFill>
                  <a:srgbClr val="1A1A1A">
                    <a:alpha val="55000"/>
                  </a:srgbClr>
                </a:solidFill>
                <a:latin typeface="PingFang SC"/>
                <a:ea typeface="PingFang SC"/>
              </a:rPr>
              <a:t> —— </a:t>
            </a:r>
            <a:r>
              <a:rPr lang="zh-CN" sz="1200">
                <a:solidFill>
                  <a:srgbClr val="1A1A1A">
                    <a:alpha val="55000"/>
                  </a:srgbClr>
                </a:solidFill>
                <a:latin typeface="PingFang SC"/>
                <a:ea typeface="PingFang SC"/>
              </a:rPr>
              <a:t>参考答案见下一页（可让学生先口头讨论再动笔）</a:t>
            </a:r>
            <a:endParaRPr/>
          </a:p>
        </p:txBody>
      </p:sp>
      <p:sp>
        <p:nvSpPr>
          <p:cNvPr id="267" name=""/>
          <p:cNvSpPr/>
          <p:nvPr/>
        </p:nvSpPr>
        <p:spPr>
          <a:xfrm rot="0" flipH="0" flipV="0">
            <a:off x="762000" y="1076325"/>
            <a:ext cx="3429000" cy="3228975"/>
          </a:xfrm>
          <a:prstGeom prst="roundRect">
            <a:avLst>
              <a:gd name="adj" fmla="val 3540"/>
            </a:avLst>
          </a:prstGeom>
          <a:solidFill>
            <a:srgbClr val="FFFFFF"/>
          </a:solidFill>
          <a:ln/>
          <a:effectLst>
            <a:outerShdw blurRad="152400" dist="38100" dir="5400000">
              <a:srgbClr val="000000">
                <a:alpha val="4000"/>
              </a:srgbClr>
            </a:outerShdw>
          </a:effectLst>
        </p:spPr>
        <p:txBody>
          <a:bodyPr/>
          <a:p/>
        </p:txBody>
      </p:sp>
      <p:sp>
        <p:nvSpPr>
          <p:cNvPr id="268" name=""/>
          <p:cNvSpPr/>
          <p:nvPr/>
        </p:nvSpPr>
        <p:spPr>
          <a:xfrm rot="0" flipH="0" flipV="0">
            <a:off x="762000" y="1076325"/>
            <a:ext cx="3429000" cy="3228975"/>
          </a:xfrm>
          <a:custGeom>
            <a:pathLst>
              <a:path w="360" h="339">
                <a:moveTo>
                  <a:pt x="349" y="0"/>
                </a:moveTo>
                <a:cubicBezTo>
                  <a:pt x="354" y="0"/>
                  <a:pt x="359" y="4"/>
                  <a:pt x="360" y="10"/>
                </a:cubicBezTo>
                <a:cubicBezTo>
                  <a:pt x="359" y="6"/>
                  <a:pt x="356" y="4"/>
                  <a:pt x="352" y="4"/>
                </a:cubicBezTo>
                <a:lnTo>
                  <a:pt x="8" y="4"/>
                </a:lnTo>
                <a:cubicBezTo>
                  <a:pt x="4" y="4"/>
                  <a:pt x="1" y="7"/>
                  <a:pt x="0" y="10"/>
                </a:cubicBezTo>
                <a:cubicBezTo>
                  <a:pt x="1" y="4"/>
                  <a:pt x="6" y="0"/>
                  <a:pt x="12" y="0"/>
                </a:cubicBezTo>
                <a:lnTo>
                  <a:pt x="348" y="0"/>
                </a:lnTo>
                <a:close/>
              </a:path>
            </a:pathLst>
          </a:custGeom>
          <a:solidFill>
            <a:srgbClr val="F97316"/>
          </a:solidFill>
          <a:ln/>
        </p:spPr>
        <p:txBody>
          <a:bodyPr/>
          <a:p/>
        </p:txBody>
      </p:sp>
      <p:sp>
        <p:nvSpPr>
          <p:cNvPr id="269" name=""/>
          <p:cNvSpPr/>
          <p:nvPr/>
        </p:nvSpPr>
        <p:spPr>
          <a:xfrm rot="0" flipH="0" flipV="0">
            <a:off x="933450" y="1247775"/>
            <a:ext cx="381000" cy="381000"/>
          </a:xfrm>
          <a:custGeom>
            <a:pathLst>
              <a:path w="40" h="40">
                <a:moveTo>
                  <a:pt x="20" y="0"/>
                </a:moveTo>
                <a:lnTo>
                  <a:pt x="20" y="0"/>
                </a:lnTo>
                <a:cubicBezTo>
                  <a:pt x="31" y="0"/>
                  <a:pt x="40" y="9"/>
                  <a:pt x="40" y="20"/>
                </a:cubicBezTo>
                <a:lnTo>
                  <a:pt x="40" y="20"/>
                </a:lnTo>
                <a:cubicBezTo>
                  <a:pt x="40" y="31"/>
                  <a:pt x="31" y="40"/>
                  <a:pt x="20" y="40"/>
                </a:cubicBezTo>
                <a:lnTo>
                  <a:pt x="20" y="40"/>
                </a:lnTo>
                <a:cubicBezTo>
                  <a:pt x="9" y="40"/>
                  <a:pt x="0" y="31"/>
                  <a:pt x="0" y="20"/>
                </a:cubicBezTo>
                <a:lnTo>
                  <a:pt x="0" y="20"/>
                </a:lnTo>
                <a:cubicBezTo>
                  <a:pt x="0" y="9"/>
                  <a:pt x="9" y="0"/>
                  <a:pt x="20" y="0"/>
                </a:cubicBezTo>
                <a:close/>
              </a:path>
            </a:pathLst>
          </a:custGeom>
          <a:gradFill>
            <a:gsLst>
              <a:gs pos="0">
                <a:srgbClr val="F97316"/>
              </a:gs>
              <a:gs pos="100000">
                <a:srgbClr val="EC4899"/>
              </a:gs>
            </a:gsLst>
            <a:lin ang="2700000" scaled="1"/>
          </a:gradFill>
          <a:ln/>
        </p:spPr>
        <p:txBody>
          <a:bodyPr/>
          <a:p/>
        </p:txBody>
      </p:sp>
      <p:sp>
        <p:nvSpPr>
          <p:cNvPr id="270" name="" descr="{&quot;isTemplate&quot;:true,&quot;type&quot;:&quot;text&quot;}"/>
          <p:cNvSpPr txBox="1"/>
          <p:nvPr/>
        </p:nvSpPr>
        <p:spPr>
          <a:xfrm rot="0" flipH="0" flipV="0">
            <a:off x="1038225" y="1343025"/>
            <a:ext cx="171450" cy="190500"/>
          </a:xfrm>
          <a:prstGeom prst="rect"/>
        </p:spPr>
        <p:txBody>
          <a:bodyPr wrap="none" lIns="0" tIns="0" rIns="0" bIns="0"/>
          <a:p>
            <a:pPr>
              <a:lnSpc>
                <a:spcPct val="100000"/>
              </a:lnSpc>
            </a:pPr>
            <a:r>
              <a:rPr lang="en-US" sz="1200" b="1">
                <a:solidFill>
                  <a:srgbClr val="FFFFFF"/>
                </a:solidFill>
                <a:latin typeface="Helvetica Neue"/>
                <a:ea typeface="Helvetica Neue"/>
              </a:rPr>
              <a:t>01</a:t>
            </a:r>
            <a:endParaRPr/>
          </a:p>
        </p:txBody>
      </p:sp>
      <p:sp>
        <p:nvSpPr>
          <p:cNvPr id="271" name="" descr="{&quot;isTemplate&quot;:true,&quot;type&quot;:&quot;text&quot;}"/>
          <p:cNvSpPr txBox="1"/>
          <p:nvPr/>
        </p:nvSpPr>
        <p:spPr>
          <a:xfrm rot="0" flipH="0" flipV="0">
            <a:off x="1409700" y="1266825"/>
            <a:ext cx="2609850" cy="190500"/>
          </a:xfrm>
          <a:prstGeom prst="rect"/>
        </p:spPr>
        <p:txBody>
          <a:bodyPr wrap="none" lIns="0" tIns="0" rIns="0" bIns="0"/>
          <a:p>
            <a:pPr>
              <a:lnSpc>
                <a:spcPct val="100000"/>
              </a:lnSpc>
            </a:pPr>
            <a:r>
              <a:rPr lang="zh-CN" sz="1200" b="1">
                <a:solidFill>
                  <a:srgbClr val="1A1A1A"/>
                </a:solidFill>
                <a:latin typeface="PingFang SC"/>
                <a:ea typeface="PingFang SC"/>
              </a:rPr>
              <a:t>中国茶文化</a:t>
            </a:r>
            <a:endParaRPr/>
          </a:p>
        </p:txBody>
      </p:sp>
      <p:sp>
        <p:nvSpPr>
          <p:cNvPr id="272" name="" descr="{&quot;isTemplate&quot;:true,&quot;type&quot;:&quot;text&quot;}"/>
          <p:cNvSpPr txBox="1"/>
          <p:nvPr/>
        </p:nvSpPr>
        <p:spPr>
          <a:xfrm rot="0" flipH="0" flipV="0">
            <a:off x="1409700" y="1476375"/>
            <a:ext cx="2609850" cy="133350"/>
          </a:xfrm>
          <a:prstGeom prst="rect"/>
        </p:spPr>
        <p:txBody>
          <a:bodyPr wrap="none" lIns="0" tIns="0" rIns="0" bIns="0"/>
          <a:p>
            <a:pPr>
              <a:lnSpc>
                <a:spcPct val="100000"/>
              </a:lnSpc>
            </a:pPr>
            <a:r>
              <a:rPr lang="en-US" sz="825" spc="75">
                <a:solidFill>
                  <a:srgbClr val="1A1A1A">
                    <a:alpha val="45000"/>
                  </a:srgbClr>
                </a:solidFill>
                <a:latin typeface="Helvetica Neue"/>
                <a:ea typeface="Helvetica Neue"/>
              </a:rPr>
              <a:t>Chinese Tea</a:t>
            </a:r>
            <a:endParaRPr/>
          </a:p>
        </p:txBody>
      </p:sp>
      <p:sp>
        <p:nvSpPr>
          <p:cNvPr id="273" name=""/>
          <p:cNvSpPr/>
          <p:nvPr/>
        </p:nvSpPr>
        <p:spPr>
          <a:xfrm rot="0" flipH="0" flipV="0">
            <a:off x="962025" y="1743075"/>
            <a:ext cx="3086100" cy="1123950"/>
          </a:xfrm>
          <a:prstGeom prst="roundRect">
            <a:avLst>
              <a:gd name="adj" fmla="val 5085"/>
            </a:avLst>
          </a:prstGeom>
          <a:solidFill>
            <a:srgbClr val="F97316">
              <a:alpha val="6000"/>
            </a:srgbClr>
          </a:solidFill>
          <a:ln/>
        </p:spPr>
        <p:txBody>
          <a:bodyPr/>
          <a:p/>
        </p:txBody>
      </p:sp>
      <p:sp>
        <p:nvSpPr>
          <p:cNvPr id="274" name=""/>
          <p:cNvSpPr/>
          <p:nvPr/>
        </p:nvSpPr>
        <p:spPr>
          <a:xfrm rot="0" flipH="0" flipV="0">
            <a:off x="962025" y="1743075"/>
            <a:ext cx="3086100" cy="1123950"/>
          </a:xfrm>
          <a:custGeom>
            <a:pathLst>
              <a:path w="324" h="118">
                <a:moveTo>
                  <a:pt x="6" y="0"/>
                </a:moveTo>
                <a:cubicBezTo>
                  <a:pt x="4" y="0"/>
                  <a:pt x="3" y="1"/>
                  <a:pt x="3" y="3"/>
                </a:cubicBezTo>
                <a:lnTo>
                  <a:pt x="3" y="115"/>
                </a:lnTo>
                <a:cubicBezTo>
                  <a:pt x="3" y="116"/>
                  <a:pt x="4" y="118"/>
                  <a:pt x="5" y="118"/>
                </a:cubicBezTo>
                <a:cubicBezTo>
                  <a:pt x="2" y="118"/>
                  <a:pt x="0" y="115"/>
                  <a:pt x="0" y="112"/>
                </a:cubicBezTo>
                <a:lnTo>
                  <a:pt x="0" y="6"/>
                </a:lnTo>
                <a:cubicBezTo>
                  <a:pt x="0" y="3"/>
                  <a:pt x="3" y="0"/>
                  <a:pt x="6" y="0"/>
                </a:cubicBezTo>
                <a:close/>
              </a:path>
            </a:pathLst>
          </a:custGeom>
          <a:solidFill>
            <a:srgbClr val="F97316"/>
          </a:solidFill>
          <a:ln/>
        </p:spPr>
        <p:txBody>
          <a:bodyPr/>
          <a:p/>
        </p:txBody>
      </p:sp>
      <p:sp>
        <p:nvSpPr>
          <p:cNvPr id="275" name="" descr="{&quot;isTemplate&quot;:true,&quot;type&quot;:&quot;text&quot;}"/>
          <p:cNvSpPr txBox="1"/>
          <p:nvPr/>
        </p:nvSpPr>
        <p:spPr>
          <a:xfrm rot="0" flipH="0" flipV="0">
            <a:off x="1076325" y="1857375"/>
            <a:ext cx="2828925" cy="114300"/>
          </a:xfrm>
          <a:prstGeom prst="rect"/>
        </p:spPr>
        <p:txBody>
          <a:bodyPr wrap="none" lIns="0" tIns="0" rIns="0" bIns="0"/>
          <a:p>
            <a:pPr>
              <a:lnSpc>
                <a:spcPct val="100000"/>
              </a:lnSpc>
            </a:pPr>
            <a:r>
              <a:rPr lang="zh-CN" sz="750" b="1" spc="75">
                <a:solidFill>
                  <a:srgbClr val="F97316"/>
                </a:solidFill>
                <a:latin typeface="PingFang SC"/>
                <a:ea typeface="PingFang SC"/>
              </a:rPr>
              <a:t>中</a:t>
            </a:r>
            <a:r>
              <a:rPr lang="en-US" sz="750" b="1" spc="75">
                <a:solidFill>
                  <a:srgbClr val="F97316"/>
                </a:solidFill>
                <a:latin typeface="PingFang SC"/>
                <a:ea typeface="PingFang SC"/>
              </a:rPr>
              <a:t> </a:t>
            </a:r>
            <a:r>
              <a:rPr lang="zh-CN" sz="750" b="1" spc="75">
                <a:solidFill>
                  <a:srgbClr val="F97316"/>
                </a:solidFill>
                <a:latin typeface="PingFang SC"/>
                <a:ea typeface="PingFang SC"/>
              </a:rPr>
              <a:t>文</a:t>
            </a:r>
            <a:r>
              <a:rPr lang="en-US" sz="750" b="1" spc="75">
                <a:solidFill>
                  <a:srgbClr val="F97316"/>
                </a:solidFill>
                <a:latin typeface="PingFang SC"/>
                <a:ea typeface="PingFang SC"/>
              </a:rPr>
              <a:t> </a:t>
            </a:r>
            <a:r>
              <a:rPr lang="zh-CN" sz="750" b="1" spc="75">
                <a:solidFill>
                  <a:srgbClr val="F97316"/>
                </a:solidFill>
                <a:latin typeface="PingFang SC"/>
                <a:ea typeface="PingFang SC"/>
              </a:rPr>
              <a:t>段</a:t>
            </a:r>
            <a:r>
              <a:rPr lang="en-US" sz="750" b="1" spc="75">
                <a:solidFill>
                  <a:srgbClr val="F97316"/>
                </a:solidFill>
                <a:latin typeface="PingFang SC"/>
                <a:ea typeface="PingFang SC"/>
              </a:rPr>
              <a:t> </a:t>
            </a:r>
            <a:r>
              <a:rPr lang="zh-CN" sz="750" b="1" spc="75">
                <a:solidFill>
                  <a:srgbClr val="F97316"/>
                </a:solidFill>
                <a:latin typeface="PingFang SC"/>
                <a:ea typeface="PingFang SC"/>
              </a:rPr>
              <a:t>落</a:t>
            </a:r>
            <a:endParaRPr/>
          </a:p>
        </p:txBody>
      </p:sp>
      <p:sp>
        <p:nvSpPr>
          <p:cNvPr id="276" name="" descr="{&quot;isTemplate&quot;:true,&quot;type&quot;:&quot;text&quot;}"/>
          <p:cNvSpPr txBox="1"/>
          <p:nvPr/>
        </p:nvSpPr>
        <p:spPr>
          <a:xfrm rot="0" flipH="0" flipV="0">
            <a:off x="1076325" y="2009775"/>
            <a:ext cx="2828925" cy="742950"/>
          </a:xfrm>
          <a:prstGeom prst="rect"/>
        </p:spPr>
        <p:txBody>
          <a:bodyPr wrap="square" lIns="0" tIns="0" rIns="0" bIns="0">
            <a:normAutofit/>
          </a:bodyPr>
          <a:p>
            <a:pPr>
              <a:lnSpc>
                <a:spcPct val="165000"/>
              </a:lnSpc>
            </a:pPr>
            <a:r>
              <a:rPr lang="zh-CN" sz="975">
                <a:solidFill>
                  <a:srgbClr val="1A1A1A"/>
                </a:solidFill>
                <a:latin typeface="PingFang SC"/>
                <a:ea typeface="PingFang SC"/>
              </a:rPr>
              <a:t>茶起源于中国，已有数千年的历史。中国人全年都喝茶，适量喝茶能促进消化。中国茶富含维生素，深受世界各国人民的喜爱。</a:t>
            </a:r>
            <a:endParaRPr/>
          </a:p>
        </p:txBody>
      </p:sp>
      <p:sp>
        <p:nvSpPr>
          <p:cNvPr id="277" name="" descr="{&quot;isTemplate&quot;:true,&quot;type&quot;:&quot;text&quot;}"/>
          <p:cNvSpPr txBox="1"/>
          <p:nvPr/>
        </p:nvSpPr>
        <p:spPr>
          <a:xfrm rot="0" flipH="0" flipV="0">
            <a:off x="933450" y="2981325"/>
            <a:ext cx="3086100" cy="114300"/>
          </a:xfrm>
          <a:prstGeom prst="rect"/>
        </p:spPr>
        <p:txBody>
          <a:bodyPr wrap="none" lIns="0" tIns="0" rIns="0" bIns="0"/>
          <a:p>
            <a:pPr>
              <a:lnSpc>
                <a:spcPct val="100000"/>
              </a:lnSpc>
            </a:pPr>
            <a:r>
              <a:rPr lang="zh-CN" sz="750" b="1" spc="75">
                <a:solidFill>
                  <a:srgbClr val="1A1A1A">
                    <a:alpha val="55000"/>
                  </a:srgbClr>
                </a:solidFill>
                <a:latin typeface="PingFang SC"/>
                <a:ea typeface="PingFang SC"/>
              </a:rPr>
              <a:t>可</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用</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句</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式</a:t>
            </a:r>
            <a:r>
              <a:rPr lang="en-US" sz="750" b="1" spc="75">
                <a:solidFill>
                  <a:srgbClr val="1A1A1A">
                    <a:alpha val="55000"/>
                  </a:srgbClr>
                </a:solidFill>
                <a:latin typeface="PingFang SC"/>
                <a:ea typeface="PingFang SC"/>
              </a:rPr>
              <a:t> · Pick 3-5</a:t>
            </a:r>
            <a:endParaRPr/>
          </a:p>
        </p:txBody>
      </p:sp>
      <p:sp>
        <p:nvSpPr>
          <p:cNvPr id="278" name=""/>
          <p:cNvSpPr/>
          <p:nvPr/>
        </p:nvSpPr>
        <p:spPr>
          <a:xfrm rot="0" flipH="0" flipV="0">
            <a:off x="933450" y="3152775"/>
            <a:ext cx="1152525" cy="171450"/>
          </a:xfrm>
          <a:prstGeom prst="roundRect">
            <a:avLst>
              <a:gd name="adj" fmla="val 22222"/>
            </a:avLst>
          </a:prstGeom>
          <a:solidFill>
            <a:srgbClr val="F97316">
              <a:alpha val="10000"/>
            </a:srgbClr>
          </a:solidFill>
          <a:ln/>
        </p:spPr>
        <p:txBody>
          <a:bodyPr/>
          <a:p/>
        </p:txBody>
      </p:sp>
      <p:sp>
        <p:nvSpPr>
          <p:cNvPr id="279" name="" descr="{&quot;isTemplate&quot;:true,&quot;type&quot;:&quot;text&quot;}"/>
          <p:cNvSpPr txBox="1"/>
          <p:nvPr/>
        </p:nvSpPr>
        <p:spPr>
          <a:xfrm rot="0" flipH="0" flipV="0">
            <a:off x="1009650" y="3181350"/>
            <a:ext cx="1000125" cy="114300"/>
          </a:xfrm>
          <a:prstGeom prst="rect"/>
        </p:spPr>
        <p:txBody>
          <a:bodyPr wrap="none" lIns="0" tIns="0" rIns="0" bIns="0"/>
          <a:p>
            <a:pPr>
              <a:lnSpc>
                <a:spcPct val="100000"/>
              </a:lnSpc>
            </a:pPr>
            <a:r>
              <a:rPr lang="en-US" sz="750" b="1">
                <a:solidFill>
                  <a:srgbClr val="F97316"/>
                </a:solidFill>
                <a:latin typeface="Helvetica Neue"/>
                <a:ea typeface="Helvetica Neue"/>
              </a:rPr>
              <a:t>for more than ... years</a:t>
            </a:r>
            <a:endParaRPr/>
          </a:p>
        </p:txBody>
      </p:sp>
      <p:sp>
        <p:nvSpPr>
          <p:cNvPr id="280" name=""/>
          <p:cNvSpPr/>
          <p:nvPr/>
        </p:nvSpPr>
        <p:spPr>
          <a:xfrm rot="0" flipH="0" flipV="0">
            <a:off x="2133600" y="3152775"/>
            <a:ext cx="781050" cy="171450"/>
          </a:xfrm>
          <a:prstGeom prst="roundRect">
            <a:avLst>
              <a:gd name="adj" fmla="val 22222"/>
            </a:avLst>
          </a:prstGeom>
          <a:solidFill>
            <a:srgbClr val="EC4899">
              <a:alpha val="10000"/>
            </a:srgbClr>
          </a:solidFill>
          <a:ln/>
        </p:spPr>
        <p:txBody>
          <a:bodyPr/>
          <a:p/>
        </p:txBody>
      </p:sp>
      <p:sp>
        <p:nvSpPr>
          <p:cNvPr id="281" name="" descr="{&quot;isTemplate&quot;:true,&quot;type&quot;:&quot;text&quot;}"/>
          <p:cNvSpPr txBox="1"/>
          <p:nvPr/>
        </p:nvSpPr>
        <p:spPr>
          <a:xfrm rot="0" flipH="0" flipV="0">
            <a:off x="2209800" y="3181350"/>
            <a:ext cx="628650" cy="114300"/>
          </a:xfrm>
          <a:prstGeom prst="rect"/>
        </p:spPr>
        <p:txBody>
          <a:bodyPr wrap="none" lIns="0" tIns="0" rIns="0" bIns="0"/>
          <a:p>
            <a:pPr>
              <a:lnSpc>
                <a:spcPct val="100000"/>
              </a:lnSpc>
            </a:pPr>
            <a:r>
              <a:rPr lang="en-US" sz="750" b="1">
                <a:solidFill>
                  <a:srgbClr val="EC4899"/>
                </a:solidFill>
                <a:latin typeface="Helvetica Neue"/>
                <a:ea typeface="Helvetica Neue"/>
              </a:rPr>
              <a:t>all year round</a:t>
            </a:r>
            <a:endParaRPr/>
          </a:p>
        </p:txBody>
      </p:sp>
      <p:sp>
        <p:nvSpPr>
          <p:cNvPr id="282" name=""/>
          <p:cNvSpPr/>
          <p:nvPr/>
        </p:nvSpPr>
        <p:spPr>
          <a:xfrm rot="0" flipH="0" flipV="0">
            <a:off x="933450" y="3371850"/>
            <a:ext cx="1152525" cy="171450"/>
          </a:xfrm>
          <a:prstGeom prst="roundRect">
            <a:avLst>
              <a:gd name="adj" fmla="val 22222"/>
            </a:avLst>
          </a:prstGeom>
          <a:solidFill>
            <a:srgbClr val="F97316">
              <a:alpha val="10000"/>
            </a:srgbClr>
          </a:solidFill>
          <a:ln/>
        </p:spPr>
        <p:txBody>
          <a:bodyPr/>
          <a:p/>
        </p:txBody>
      </p:sp>
      <p:sp>
        <p:nvSpPr>
          <p:cNvPr id="283" name="" descr="{&quot;isTemplate&quot;:true,&quot;type&quot;:&quot;text&quot;}"/>
          <p:cNvSpPr txBox="1"/>
          <p:nvPr/>
        </p:nvSpPr>
        <p:spPr>
          <a:xfrm rot="0" flipH="0" flipV="0">
            <a:off x="1009650" y="3400425"/>
            <a:ext cx="1000125" cy="114300"/>
          </a:xfrm>
          <a:prstGeom prst="rect"/>
        </p:spPr>
        <p:txBody>
          <a:bodyPr wrap="none" lIns="0" tIns="0" rIns="0" bIns="0"/>
          <a:p>
            <a:pPr>
              <a:lnSpc>
                <a:spcPct val="100000"/>
              </a:lnSpc>
            </a:pPr>
            <a:r>
              <a:rPr lang="en-US" sz="750" b="1">
                <a:solidFill>
                  <a:srgbClr val="F97316"/>
                </a:solidFill>
                <a:latin typeface="Helvetica Neue"/>
                <a:ea typeface="Helvetica Neue"/>
              </a:rPr>
              <a:t>drink ... in moderation</a:t>
            </a:r>
            <a:endParaRPr/>
          </a:p>
        </p:txBody>
      </p:sp>
      <p:sp>
        <p:nvSpPr>
          <p:cNvPr id="284" name=""/>
          <p:cNvSpPr/>
          <p:nvPr/>
        </p:nvSpPr>
        <p:spPr>
          <a:xfrm rot="0" flipH="0" flipV="0">
            <a:off x="2133600" y="3371850"/>
            <a:ext cx="990600" cy="171450"/>
          </a:xfrm>
          <a:prstGeom prst="roundRect">
            <a:avLst>
              <a:gd name="adj" fmla="val 22222"/>
            </a:avLst>
          </a:prstGeom>
          <a:solidFill>
            <a:srgbClr val="EC4899">
              <a:alpha val="10000"/>
            </a:srgbClr>
          </a:solidFill>
          <a:ln/>
        </p:spPr>
        <p:txBody>
          <a:bodyPr/>
          <a:p/>
        </p:txBody>
      </p:sp>
      <p:sp>
        <p:nvSpPr>
          <p:cNvPr id="285" name="" descr="{&quot;isTemplate&quot;:true,&quot;type&quot;:&quot;text&quot;}"/>
          <p:cNvSpPr txBox="1"/>
          <p:nvPr/>
        </p:nvSpPr>
        <p:spPr>
          <a:xfrm rot="0" flipH="0" flipV="0">
            <a:off x="2209800" y="3400425"/>
            <a:ext cx="838200" cy="114300"/>
          </a:xfrm>
          <a:prstGeom prst="rect"/>
        </p:spPr>
        <p:txBody>
          <a:bodyPr wrap="none" lIns="0" tIns="0" rIns="0" bIns="0"/>
          <a:p>
            <a:pPr>
              <a:lnSpc>
                <a:spcPct val="100000"/>
              </a:lnSpc>
            </a:pPr>
            <a:r>
              <a:rPr lang="en-US" sz="750" b="1">
                <a:solidFill>
                  <a:srgbClr val="EC4899"/>
                </a:solidFill>
                <a:latin typeface="Helvetica Neue"/>
                <a:ea typeface="Helvetica Neue"/>
              </a:rPr>
              <a:t>promote digestion</a:t>
            </a:r>
            <a:endParaRPr/>
          </a:p>
        </p:txBody>
      </p:sp>
      <p:sp>
        <p:nvSpPr>
          <p:cNvPr id="286" name=""/>
          <p:cNvSpPr/>
          <p:nvPr/>
        </p:nvSpPr>
        <p:spPr>
          <a:xfrm rot="0" flipH="0" flipV="0">
            <a:off x="3171825" y="3371850"/>
            <a:ext cx="581025" cy="171450"/>
          </a:xfrm>
          <a:prstGeom prst="roundRect">
            <a:avLst>
              <a:gd name="adj" fmla="val 22222"/>
            </a:avLst>
          </a:prstGeom>
          <a:solidFill>
            <a:srgbClr val="F97316">
              <a:alpha val="10000"/>
            </a:srgbClr>
          </a:solidFill>
          <a:ln/>
        </p:spPr>
        <p:txBody>
          <a:bodyPr/>
          <a:p/>
        </p:txBody>
      </p:sp>
      <p:sp>
        <p:nvSpPr>
          <p:cNvPr id="287" name="" descr="{&quot;isTemplate&quot;:true,&quot;type&quot;:&quot;text&quot;}"/>
          <p:cNvSpPr txBox="1"/>
          <p:nvPr/>
        </p:nvSpPr>
        <p:spPr>
          <a:xfrm rot="0" flipH="0" flipV="0">
            <a:off x="3248025" y="3400425"/>
            <a:ext cx="428625" cy="114300"/>
          </a:xfrm>
          <a:prstGeom prst="rect"/>
        </p:spPr>
        <p:txBody>
          <a:bodyPr wrap="none" lIns="0" tIns="0" rIns="0" bIns="0"/>
          <a:p>
            <a:pPr>
              <a:lnSpc>
                <a:spcPct val="100000"/>
              </a:lnSpc>
            </a:pPr>
            <a:r>
              <a:rPr lang="en-US" sz="750" b="1">
                <a:solidFill>
                  <a:srgbClr val="F97316"/>
                </a:solidFill>
                <a:latin typeface="Helvetica Neue"/>
                <a:ea typeface="Helvetica Neue"/>
              </a:rPr>
              <a:t>be rich in</a:t>
            </a:r>
            <a:endParaRPr/>
          </a:p>
        </p:txBody>
      </p:sp>
      <p:sp>
        <p:nvSpPr>
          <p:cNvPr id="288" name=""/>
          <p:cNvSpPr/>
          <p:nvPr/>
        </p:nvSpPr>
        <p:spPr>
          <a:xfrm rot="0" flipH="0" flipV="0">
            <a:off x="933450" y="3590925"/>
            <a:ext cx="1152525" cy="171450"/>
          </a:xfrm>
          <a:prstGeom prst="roundRect">
            <a:avLst>
              <a:gd name="adj" fmla="val 22222"/>
            </a:avLst>
          </a:prstGeom>
          <a:solidFill>
            <a:srgbClr val="EC4899">
              <a:alpha val="10000"/>
            </a:srgbClr>
          </a:solidFill>
          <a:ln/>
        </p:spPr>
        <p:txBody>
          <a:bodyPr/>
          <a:p/>
        </p:txBody>
      </p:sp>
      <p:sp>
        <p:nvSpPr>
          <p:cNvPr id="289" name="" descr="{&quot;isTemplate&quot;:true,&quot;type&quot;:&quot;text&quot;}"/>
          <p:cNvSpPr txBox="1"/>
          <p:nvPr/>
        </p:nvSpPr>
        <p:spPr>
          <a:xfrm rot="0" flipH="0" flipV="0">
            <a:off x="1009650" y="3619500"/>
            <a:ext cx="1000125" cy="114300"/>
          </a:xfrm>
          <a:prstGeom prst="rect"/>
        </p:spPr>
        <p:txBody>
          <a:bodyPr wrap="none" lIns="0" tIns="0" rIns="0" bIns="0"/>
          <a:p>
            <a:pPr>
              <a:lnSpc>
                <a:spcPct val="100000"/>
              </a:lnSpc>
            </a:pPr>
            <a:r>
              <a:rPr lang="en-US" sz="750" b="1">
                <a:solidFill>
                  <a:srgbClr val="EC4899"/>
                </a:solidFill>
                <a:latin typeface="Helvetica Neue"/>
                <a:ea typeface="Helvetica Neue"/>
              </a:rPr>
              <a:t>enjoy great popularity</a:t>
            </a:r>
            <a:endParaRPr/>
          </a:p>
        </p:txBody>
      </p:sp>
      <p:sp>
        <p:nvSpPr>
          <p:cNvPr id="290" name=""/>
          <p:cNvSpPr/>
          <p:nvPr/>
        </p:nvSpPr>
        <p:spPr>
          <a:xfrm rot="0" flipH="0" flipV="0">
            <a:off x="933450" y="3876675"/>
            <a:ext cx="3086100" cy="228600"/>
          </a:xfrm>
          <a:custGeom>
            <a:pathLst>
              <a:path w="324" h="24">
                <a:moveTo>
                  <a:pt x="0" y="0"/>
                </a:moveTo>
                <a:lnTo>
                  <a:pt x="324" y="0"/>
                </a:lnTo>
                <a:lnTo>
                  <a:pt x="324" y="1"/>
                </a:lnTo>
                <a:lnTo>
                  <a:pt x="0" y="1"/>
                </a:lnTo>
                <a:close/>
              </a:path>
            </a:pathLst>
          </a:custGeom>
          <a:solidFill>
            <a:srgbClr val="1A1A1A">
              <a:alpha val="6000"/>
            </a:srgbClr>
          </a:solidFill>
          <a:ln/>
        </p:spPr>
        <p:txBody>
          <a:bodyPr/>
          <a:p/>
        </p:txBody>
      </p:sp>
      <p:sp>
        <p:nvSpPr>
          <p:cNvPr id="291" name="" descr="{&quot;isTemplate&quot;:true,&quot;type&quot;:&quot;text&quot;}"/>
          <p:cNvSpPr txBox="1"/>
          <p:nvPr/>
        </p:nvSpPr>
        <p:spPr>
          <a:xfrm rot="0" flipH="0" flipV="0">
            <a:off x="933450" y="3962400"/>
            <a:ext cx="752475" cy="133350"/>
          </a:xfrm>
          <a:prstGeom prst="rect"/>
        </p:spPr>
        <p:txBody>
          <a:bodyPr wrap="none" lIns="0" tIns="0" rIns="0" bIns="0"/>
          <a:p>
            <a:pPr>
              <a:lnSpc>
                <a:spcPct val="100000"/>
              </a:lnSpc>
            </a:pPr>
            <a:r>
              <a:rPr lang="zh-CN" sz="825">
                <a:solidFill>
                  <a:srgbClr val="1A1A1A">
                    <a:alpha val="45000"/>
                  </a:srgbClr>
                </a:solidFill>
                <a:latin typeface="PingFang SC"/>
                <a:ea typeface="PingFang SC"/>
              </a:rPr>
              <a:t>建议</a:t>
            </a:r>
            <a:r>
              <a:rPr lang="en-US" sz="825">
                <a:solidFill>
                  <a:srgbClr val="1A1A1A">
                    <a:alpha val="45000"/>
                  </a:srgbClr>
                </a:solidFill>
                <a:latin typeface="PingFang SC"/>
                <a:ea typeface="PingFang SC"/>
              </a:rPr>
              <a:t> 3 </a:t>
            </a:r>
            <a:r>
              <a:rPr lang="zh-CN" sz="825">
                <a:solidFill>
                  <a:srgbClr val="1A1A1A">
                    <a:alpha val="45000"/>
                  </a:srgbClr>
                </a:solidFill>
                <a:latin typeface="PingFang SC"/>
                <a:ea typeface="PingFang SC"/>
              </a:rPr>
              <a:t>分钟完成</a:t>
            </a:r>
            <a:endParaRPr/>
          </a:p>
        </p:txBody>
      </p:sp>
      <p:sp>
        <p:nvSpPr>
          <p:cNvPr id="292" name="" descr="{&quot;isTemplate&quot;:true,&quot;type&quot;:&quot;text&quot;}"/>
          <p:cNvSpPr txBox="1"/>
          <p:nvPr/>
        </p:nvSpPr>
        <p:spPr>
          <a:xfrm rot="0" flipH="0" flipV="0">
            <a:off x="3533775" y="3962400"/>
            <a:ext cx="485775" cy="133350"/>
          </a:xfrm>
          <a:prstGeom prst="rect"/>
        </p:spPr>
        <p:txBody>
          <a:bodyPr wrap="none" lIns="0" tIns="0" rIns="0" bIns="0"/>
          <a:p>
            <a:pPr>
              <a:lnSpc>
                <a:spcPct val="100000"/>
              </a:lnSpc>
            </a:pPr>
            <a:r>
              <a:rPr lang="en-US" sz="825" b="1">
                <a:solidFill>
                  <a:srgbClr val="1A1A1A">
                    <a:alpha val="40000"/>
                  </a:srgbClr>
                </a:solidFill>
                <a:latin typeface="Helvetica Neue"/>
                <a:ea typeface="Helvetica Neue"/>
              </a:rPr>
              <a:t>⏱ 3 min</a:t>
            </a:r>
            <a:endParaRPr/>
          </a:p>
        </p:txBody>
      </p:sp>
      <p:sp>
        <p:nvSpPr>
          <p:cNvPr id="293" name=""/>
          <p:cNvSpPr/>
          <p:nvPr/>
        </p:nvSpPr>
        <p:spPr>
          <a:xfrm rot="0" flipH="0" flipV="0">
            <a:off x="4381500" y="1076325"/>
            <a:ext cx="3429000" cy="3228975"/>
          </a:xfrm>
          <a:prstGeom prst="roundRect">
            <a:avLst>
              <a:gd name="adj" fmla="val 3540"/>
            </a:avLst>
          </a:prstGeom>
          <a:solidFill>
            <a:srgbClr val="FFFFFF"/>
          </a:solidFill>
          <a:ln/>
          <a:effectLst>
            <a:outerShdw blurRad="152400" dist="38100" dir="5400000">
              <a:srgbClr val="000000">
                <a:alpha val="4000"/>
              </a:srgbClr>
            </a:outerShdw>
          </a:effectLst>
        </p:spPr>
        <p:txBody>
          <a:bodyPr/>
          <a:p/>
        </p:txBody>
      </p:sp>
      <p:sp>
        <p:nvSpPr>
          <p:cNvPr id="294" name=""/>
          <p:cNvSpPr/>
          <p:nvPr/>
        </p:nvSpPr>
        <p:spPr>
          <a:xfrm rot="0" flipH="0" flipV="0">
            <a:off x="4381500" y="1076325"/>
            <a:ext cx="3429000" cy="3228975"/>
          </a:xfrm>
          <a:custGeom>
            <a:pathLst>
              <a:path w="360" h="339">
                <a:moveTo>
                  <a:pt x="349" y="0"/>
                </a:moveTo>
                <a:cubicBezTo>
                  <a:pt x="354" y="0"/>
                  <a:pt x="359" y="4"/>
                  <a:pt x="360" y="10"/>
                </a:cubicBezTo>
                <a:cubicBezTo>
                  <a:pt x="359" y="6"/>
                  <a:pt x="356" y="4"/>
                  <a:pt x="352" y="4"/>
                </a:cubicBezTo>
                <a:lnTo>
                  <a:pt x="8" y="4"/>
                </a:lnTo>
                <a:cubicBezTo>
                  <a:pt x="4" y="4"/>
                  <a:pt x="1" y="7"/>
                  <a:pt x="0" y="10"/>
                </a:cubicBezTo>
                <a:cubicBezTo>
                  <a:pt x="1" y="4"/>
                  <a:pt x="6" y="0"/>
                  <a:pt x="12" y="0"/>
                </a:cubicBezTo>
                <a:lnTo>
                  <a:pt x="348" y="0"/>
                </a:lnTo>
                <a:close/>
              </a:path>
            </a:pathLst>
          </a:custGeom>
          <a:solidFill>
            <a:srgbClr val="F97316"/>
          </a:solidFill>
          <a:ln/>
        </p:spPr>
        <p:txBody>
          <a:bodyPr/>
          <a:p/>
        </p:txBody>
      </p:sp>
      <p:sp>
        <p:nvSpPr>
          <p:cNvPr id="295" name=""/>
          <p:cNvSpPr/>
          <p:nvPr/>
        </p:nvSpPr>
        <p:spPr>
          <a:xfrm rot="0" flipH="0" flipV="0">
            <a:off x="4552950" y="1247775"/>
            <a:ext cx="381000" cy="381000"/>
          </a:xfrm>
          <a:custGeom>
            <a:pathLst>
              <a:path w="40" h="40">
                <a:moveTo>
                  <a:pt x="20" y="0"/>
                </a:moveTo>
                <a:lnTo>
                  <a:pt x="20" y="0"/>
                </a:lnTo>
                <a:cubicBezTo>
                  <a:pt x="31" y="0"/>
                  <a:pt x="40" y="9"/>
                  <a:pt x="40" y="20"/>
                </a:cubicBezTo>
                <a:lnTo>
                  <a:pt x="40" y="20"/>
                </a:lnTo>
                <a:cubicBezTo>
                  <a:pt x="40" y="31"/>
                  <a:pt x="31" y="40"/>
                  <a:pt x="20" y="40"/>
                </a:cubicBezTo>
                <a:lnTo>
                  <a:pt x="20" y="40"/>
                </a:lnTo>
                <a:cubicBezTo>
                  <a:pt x="9" y="40"/>
                  <a:pt x="0" y="31"/>
                  <a:pt x="0" y="20"/>
                </a:cubicBezTo>
                <a:lnTo>
                  <a:pt x="0" y="20"/>
                </a:lnTo>
                <a:cubicBezTo>
                  <a:pt x="0" y="9"/>
                  <a:pt x="9" y="0"/>
                  <a:pt x="20" y="0"/>
                </a:cubicBezTo>
                <a:close/>
              </a:path>
            </a:pathLst>
          </a:custGeom>
          <a:gradFill>
            <a:gsLst>
              <a:gs pos="0">
                <a:srgbClr val="EC4899"/>
              </a:gs>
              <a:gs pos="100000">
                <a:srgbClr val="F97316"/>
              </a:gs>
            </a:gsLst>
            <a:lin ang="2700000" scaled="1"/>
          </a:gradFill>
          <a:ln/>
        </p:spPr>
        <p:txBody>
          <a:bodyPr/>
          <a:p/>
        </p:txBody>
      </p:sp>
      <p:sp>
        <p:nvSpPr>
          <p:cNvPr id="296" name="" descr="{&quot;isTemplate&quot;:true,&quot;type&quot;:&quot;text&quot;}"/>
          <p:cNvSpPr txBox="1"/>
          <p:nvPr/>
        </p:nvSpPr>
        <p:spPr>
          <a:xfrm rot="0" flipH="0" flipV="0">
            <a:off x="4657725" y="1343025"/>
            <a:ext cx="171450" cy="190500"/>
          </a:xfrm>
          <a:prstGeom prst="rect"/>
        </p:spPr>
        <p:txBody>
          <a:bodyPr wrap="none" lIns="0" tIns="0" rIns="0" bIns="0"/>
          <a:p>
            <a:pPr>
              <a:lnSpc>
                <a:spcPct val="100000"/>
              </a:lnSpc>
            </a:pPr>
            <a:r>
              <a:rPr lang="en-US" sz="1200" b="1">
                <a:solidFill>
                  <a:srgbClr val="FFFFFF"/>
                </a:solidFill>
                <a:latin typeface="Helvetica Neue"/>
                <a:ea typeface="Helvetica Neue"/>
              </a:rPr>
              <a:t>02</a:t>
            </a:r>
            <a:endParaRPr/>
          </a:p>
        </p:txBody>
      </p:sp>
      <p:sp>
        <p:nvSpPr>
          <p:cNvPr id="297" name="" descr="{&quot;isTemplate&quot;:true,&quot;type&quot;:&quot;text&quot;}"/>
          <p:cNvSpPr txBox="1"/>
          <p:nvPr/>
        </p:nvSpPr>
        <p:spPr>
          <a:xfrm rot="0" flipH="0" flipV="0">
            <a:off x="5029200" y="1266825"/>
            <a:ext cx="2609850" cy="190500"/>
          </a:xfrm>
          <a:prstGeom prst="rect"/>
        </p:spPr>
        <p:txBody>
          <a:bodyPr wrap="none" lIns="0" tIns="0" rIns="0" bIns="0"/>
          <a:p>
            <a:pPr>
              <a:lnSpc>
                <a:spcPct val="100000"/>
              </a:lnSpc>
            </a:pPr>
            <a:r>
              <a:rPr lang="zh-CN" sz="1200" b="1">
                <a:solidFill>
                  <a:srgbClr val="1A1A1A"/>
                </a:solidFill>
                <a:latin typeface="PingFang SC"/>
                <a:ea typeface="PingFang SC"/>
              </a:rPr>
              <a:t>城市发展</a:t>
            </a:r>
            <a:endParaRPr/>
          </a:p>
        </p:txBody>
      </p:sp>
      <p:sp>
        <p:nvSpPr>
          <p:cNvPr id="298" name="" descr="{&quot;isTemplate&quot;:true,&quot;type&quot;:&quot;text&quot;}"/>
          <p:cNvSpPr txBox="1"/>
          <p:nvPr/>
        </p:nvSpPr>
        <p:spPr>
          <a:xfrm rot="0" flipH="0" flipV="0">
            <a:off x="5029200" y="1476375"/>
            <a:ext cx="2609850" cy="133350"/>
          </a:xfrm>
          <a:prstGeom prst="rect"/>
        </p:spPr>
        <p:txBody>
          <a:bodyPr wrap="none" lIns="0" tIns="0" rIns="0" bIns="0"/>
          <a:p>
            <a:pPr>
              <a:lnSpc>
                <a:spcPct val="100000"/>
              </a:lnSpc>
            </a:pPr>
            <a:r>
              <a:rPr lang="en-US" sz="825" spc="75">
                <a:solidFill>
                  <a:srgbClr val="1A1A1A">
                    <a:alpha val="45000"/>
                  </a:srgbClr>
                </a:solidFill>
                <a:latin typeface="Helvetica Neue"/>
                <a:ea typeface="Helvetica Neue"/>
              </a:rPr>
              <a:t>Urban Development</a:t>
            </a:r>
            <a:endParaRPr/>
          </a:p>
        </p:txBody>
      </p:sp>
      <p:sp>
        <p:nvSpPr>
          <p:cNvPr id="299" name=""/>
          <p:cNvSpPr/>
          <p:nvPr/>
        </p:nvSpPr>
        <p:spPr>
          <a:xfrm rot="0" flipH="0" flipV="0">
            <a:off x="4581525" y="1743075"/>
            <a:ext cx="3086100" cy="1123950"/>
          </a:xfrm>
          <a:prstGeom prst="roundRect">
            <a:avLst>
              <a:gd name="adj" fmla="val 5085"/>
            </a:avLst>
          </a:prstGeom>
          <a:solidFill>
            <a:srgbClr val="F97316">
              <a:alpha val="6000"/>
            </a:srgbClr>
          </a:solidFill>
          <a:ln/>
        </p:spPr>
        <p:txBody>
          <a:bodyPr/>
          <a:p/>
        </p:txBody>
      </p:sp>
      <p:sp>
        <p:nvSpPr>
          <p:cNvPr id="300" name=""/>
          <p:cNvSpPr/>
          <p:nvPr/>
        </p:nvSpPr>
        <p:spPr>
          <a:xfrm rot="0" flipH="0" flipV="0">
            <a:off x="4581525" y="1743075"/>
            <a:ext cx="3086100" cy="1123950"/>
          </a:xfrm>
          <a:custGeom>
            <a:pathLst>
              <a:path w="324" h="118">
                <a:moveTo>
                  <a:pt x="6" y="0"/>
                </a:moveTo>
                <a:cubicBezTo>
                  <a:pt x="4" y="0"/>
                  <a:pt x="3" y="1"/>
                  <a:pt x="3" y="3"/>
                </a:cubicBezTo>
                <a:lnTo>
                  <a:pt x="3" y="115"/>
                </a:lnTo>
                <a:cubicBezTo>
                  <a:pt x="3" y="116"/>
                  <a:pt x="4" y="118"/>
                  <a:pt x="5" y="118"/>
                </a:cubicBezTo>
                <a:cubicBezTo>
                  <a:pt x="2" y="118"/>
                  <a:pt x="0" y="115"/>
                  <a:pt x="0" y="112"/>
                </a:cubicBezTo>
                <a:lnTo>
                  <a:pt x="0" y="6"/>
                </a:lnTo>
                <a:cubicBezTo>
                  <a:pt x="0" y="3"/>
                  <a:pt x="3" y="0"/>
                  <a:pt x="6" y="0"/>
                </a:cubicBezTo>
                <a:close/>
              </a:path>
            </a:pathLst>
          </a:custGeom>
          <a:solidFill>
            <a:srgbClr val="F97316"/>
          </a:solidFill>
          <a:ln/>
        </p:spPr>
        <p:txBody>
          <a:bodyPr/>
          <a:p/>
        </p:txBody>
      </p:sp>
      <p:sp>
        <p:nvSpPr>
          <p:cNvPr id="301" name="" descr="{&quot;isTemplate&quot;:true,&quot;type&quot;:&quot;text&quot;}"/>
          <p:cNvSpPr txBox="1"/>
          <p:nvPr/>
        </p:nvSpPr>
        <p:spPr>
          <a:xfrm rot="0" flipH="0" flipV="0">
            <a:off x="4695825" y="1857375"/>
            <a:ext cx="2828925" cy="114300"/>
          </a:xfrm>
          <a:prstGeom prst="rect"/>
        </p:spPr>
        <p:txBody>
          <a:bodyPr wrap="none" lIns="0" tIns="0" rIns="0" bIns="0"/>
          <a:p>
            <a:pPr>
              <a:lnSpc>
                <a:spcPct val="100000"/>
              </a:lnSpc>
            </a:pPr>
            <a:r>
              <a:rPr lang="zh-CN" sz="750" b="1" spc="75">
                <a:solidFill>
                  <a:srgbClr val="F97316"/>
                </a:solidFill>
                <a:latin typeface="PingFang SC"/>
                <a:ea typeface="PingFang SC"/>
              </a:rPr>
              <a:t>中</a:t>
            </a:r>
            <a:r>
              <a:rPr lang="en-US" sz="750" b="1" spc="75">
                <a:solidFill>
                  <a:srgbClr val="F97316"/>
                </a:solidFill>
                <a:latin typeface="PingFang SC"/>
                <a:ea typeface="PingFang SC"/>
              </a:rPr>
              <a:t> </a:t>
            </a:r>
            <a:r>
              <a:rPr lang="zh-CN" sz="750" b="1" spc="75">
                <a:solidFill>
                  <a:srgbClr val="F97316"/>
                </a:solidFill>
                <a:latin typeface="PingFang SC"/>
                <a:ea typeface="PingFang SC"/>
              </a:rPr>
              <a:t>文</a:t>
            </a:r>
            <a:r>
              <a:rPr lang="en-US" sz="750" b="1" spc="75">
                <a:solidFill>
                  <a:srgbClr val="F97316"/>
                </a:solidFill>
                <a:latin typeface="PingFang SC"/>
                <a:ea typeface="PingFang SC"/>
              </a:rPr>
              <a:t> </a:t>
            </a:r>
            <a:r>
              <a:rPr lang="zh-CN" sz="750" b="1" spc="75">
                <a:solidFill>
                  <a:srgbClr val="F97316"/>
                </a:solidFill>
                <a:latin typeface="PingFang SC"/>
                <a:ea typeface="PingFang SC"/>
              </a:rPr>
              <a:t>段</a:t>
            </a:r>
            <a:r>
              <a:rPr lang="en-US" sz="750" b="1" spc="75">
                <a:solidFill>
                  <a:srgbClr val="F97316"/>
                </a:solidFill>
                <a:latin typeface="PingFang SC"/>
                <a:ea typeface="PingFang SC"/>
              </a:rPr>
              <a:t> </a:t>
            </a:r>
            <a:r>
              <a:rPr lang="zh-CN" sz="750" b="1" spc="75">
                <a:solidFill>
                  <a:srgbClr val="F97316"/>
                </a:solidFill>
                <a:latin typeface="PingFang SC"/>
                <a:ea typeface="PingFang SC"/>
              </a:rPr>
              <a:t>落</a:t>
            </a:r>
            <a:endParaRPr/>
          </a:p>
        </p:txBody>
      </p:sp>
      <p:sp>
        <p:nvSpPr>
          <p:cNvPr id="302" name="" descr="{&quot;isTemplate&quot;:true,&quot;type&quot;:&quot;text&quot;}"/>
          <p:cNvSpPr txBox="1"/>
          <p:nvPr/>
        </p:nvSpPr>
        <p:spPr>
          <a:xfrm rot="0" flipH="0" flipV="0">
            <a:off x="4695825" y="2009775"/>
            <a:ext cx="2828925" cy="742950"/>
          </a:xfrm>
          <a:prstGeom prst="rect"/>
        </p:spPr>
        <p:txBody>
          <a:bodyPr wrap="square" lIns="0" tIns="0" rIns="0" bIns="0">
            <a:normAutofit/>
          </a:bodyPr>
          <a:p>
            <a:pPr>
              <a:lnSpc>
                <a:spcPct val="165000"/>
              </a:lnSpc>
            </a:pPr>
            <a:r>
              <a:rPr lang="zh-CN" sz="975">
                <a:solidFill>
                  <a:srgbClr val="1A1A1A"/>
                </a:solidFill>
                <a:latin typeface="PingFang SC"/>
                <a:ea typeface="PingFang SC"/>
              </a:rPr>
              <a:t>近年来，中国城市数量大幅增长。城市化的快速发展为人们提供了更多机会，但也带来了一些环境问题。保护环境已经成为一个值得弘扬的美德。</a:t>
            </a:r>
            <a:endParaRPr/>
          </a:p>
        </p:txBody>
      </p:sp>
      <p:sp>
        <p:nvSpPr>
          <p:cNvPr id="303" name="" descr="{&quot;isTemplate&quot;:true,&quot;type&quot;:&quot;text&quot;}"/>
          <p:cNvSpPr txBox="1"/>
          <p:nvPr/>
        </p:nvSpPr>
        <p:spPr>
          <a:xfrm rot="0" flipH="0" flipV="0">
            <a:off x="4552950" y="2981325"/>
            <a:ext cx="3086100" cy="114300"/>
          </a:xfrm>
          <a:prstGeom prst="rect"/>
        </p:spPr>
        <p:txBody>
          <a:bodyPr wrap="none" lIns="0" tIns="0" rIns="0" bIns="0"/>
          <a:p>
            <a:pPr>
              <a:lnSpc>
                <a:spcPct val="100000"/>
              </a:lnSpc>
            </a:pPr>
            <a:r>
              <a:rPr lang="zh-CN" sz="750" b="1" spc="75">
                <a:solidFill>
                  <a:srgbClr val="1A1A1A">
                    <a:alpha val="55000"/>
                  </a:srgbClr>
                </a:solidFill>
                <a:latin typeface="PingFang SC"/>
                <a:ea typeface="PingFang SC"/>
              </a:rPr>
              <a:t>可</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用</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句</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式</a:t>
            </a:r>
            <a:r>
              <a:rPr lang="en-US" sz="750" b="1" spc="75">
                <a:solidFill>
                  <a:srgbClr val="1A1A1A">
                    <a:alpha val="55000"/>
                  </a:srgbClr>
                </a:solidFill>
                <a:latin typeface="PingFang SC"/>
                <a:ea typeface="PingFang SC"/>
              </a:rPr>
              <a:t> · Pick 3-5</a:t>
            </a:r>
            <a:endParaRPr/>
          </a:p>
        </p:txBody>
      </p:sp>
      <p:sp>
        <p:nvSpPr>
          <p:cNvPr id="304" name=""/>
          <p:cNvSpPr/>
          <p:nvPr/>
        </p:nvSpPr>
        <p:spPr>
          <a:xfrm rot="0" flipH="0" flipV="0">
            <a:off x="4552950" y="3152775"/>
            <a:ext cx="828675" cy="171450"/>
          </a:xfrm>
          <a:prstGeom prst="roundRect">
            <a:avLst>
              <a:gd name="adj" fmla="val 22222"/>
            </a:avLst>
          </a:prstGeom>
          <a:solidFill>
            <a:srgbClr val="F97316">
              <a:alpha val="10000"/>
            </a:srgbClr>
          </a:solidFill>
          <a:ln/>
        </p:spPr>
        <p:txBody>
          <a:bodyPr/>
          <a:p/>
        </p:txBody>
      </p:sp>
      <p:sp>
        <p:nvSpPr>
          <p:cNvPr id="305" name="" descr="{&quot;isTemplate&quot;:true,&quot;type&quot;:&quot;text&quot;}"/>
          <p:cNvSpPr txBox="1"/>
          <p:nvPr/>
        </p:nvSpPr>
        <p:spPr>
          <a:xfrm rot="0" flipH="0" flipV="0">
            <a:off x="4629150" y="3181350"/>
            <a:ext cx="676275" cy="114300"/>
          </a:xfrm>
          <a:prstGeom prst="rect"/>
        </p:spPr>
        <p:txBody>
          <a:bodyPr wrap="none" lIns="0" tIns="0" rIns="0" bIns="0"/>
          <a:p>
            <a:pPr>
              <a:lnSpc>
                <a:spcPct val="100000"/>
              </a:lnSpc>
            </a:pPr>
            <a:r>
              <a:rPr lang="en-US" sz="750" b="1">
                <a:solidFill>
                  <a:srgbClr val="F97316"/>
                </a:solidFill>
                <a:latin typeface="Helvetica Neue"/>
                <a:ea typeface="Helvetica Neue"/>
              </a:rPr>
              <a:t>in recent years</a:t>
            </a:r>
            <a:endParaRPr/>
          </a:p>
        </p:txBody>
      </p:sp>
      <p:sp>
        <p:nvSpPr>
          <p:cNvPr id="306" name=""/>
          <p:cNvSpPr/>
          <p:nvPr/>
        </p:nvSpPr>
        <p:spPr>
          <a:xfrm rot="0" flipH="0" flipV="0">
            <a:off x="5429250" y="3152775"/>
            <a:ext cx="2143125" cy="171450"/>
          </a:xfrm>
          <a:prstGeom prst="roundRect">
            <a:avLst>
              <a:gd name="adj" fmla="val 22222"/>
            </a:avLst>
          </a:prstGeom>
          <a:solidFill>
            <a:srgbClr val="EC4899">
              <a:alpha val="10000"/>
            </a:srgbClr>
          </a:solidFill>
          <a:ln/>
        </p:spPr>
        <p:txBody>
          <a:bodyPr/>
          <a:p/>
        </p:txBody>
      </p:sp>
      <p:sp>
        <p:nvSpPr>
          <p:cNvPr id="307" name="" descr="{&quot;isTemplate&quot;:true,&quot;type&quot;:&quot;text&quot;}"/>
          <p:cNvSpPr txBox="1"/>
          <p:nvPr/>
        </p:nvSpPr>
        <p:spPr>
          <a:xfrm rot="0" flipH="0" flipV="0">
            <a:off x="5505450" y="3181350"/>
            <a:ext cx="1990725" cy="114300"/>
          </a:xfrm>
          <a:prstGeom prst="rect"/>
        </p:spPr>
        <p:txBody>
          <a:bodyPr wrap="none" lIns="0" tIns="0" rIns="0" bIns="0"/>
          <a:p>
            <a:pPr>
              <a:lnSpc>
                <a:spcPct val="100000"/>
              </a:lnSpc>
            </a:pPr>
            <a:r>
              <a:rPr lang="en-US" sz="750" b="1">
                <a:solidFill>
                  <a:srgbClr val="EC4899"/>
                </a:solidFill>
                <a:latin typeface="Helvetica Neue"/>
                <a:ea typeface="Helvetica Neue"/>
              </a:rPr>
              <a:t>the number of ... has dramatically increased</a:t>
            </a:r>
            <a:endParaRPr/>
          </a:p>
        </p:txBody>
      </p:sp>
      <p:sp>
        <p:nvSpPr>
          <p:cNvPr id="308" name=""/>
          <p:cNvSpPr/>
          <p:nvPr/>
        </p:nvSpPr>
        <p:spPr>
          <a:xfrm rot="0" flipH="0" flipV="0">
            <a:off x="4552950" y="3371850"/>
            <a:ext cx="1247775" cy="171450"/>
          </a:xfrm>
          <a:prstGeom prst="roundRect">
            <a:avLst>
              <a:gd name="adj" fmla="val 22222"/>
            </a:avLst>
          </a:prstGeom>
          <a:solidFill>
            <a:srgbClr val="F97316">
              <a:alpha val="10000"/>
            </a:srgbClr>
          </a:solidFill>
          <a:ln/>
        </p:spPr>
        <p:txBody>
          <a:bodyPr/>
          <a:p/>
        </p:txBody>
      </p:sp>
      <p:sp>
        <p:nvSpPr>
          <p:cNvPr id="309" name="" descr="{&quot;isTemplate&quot;:true,&quot;type&quot;:&quot;text&quot;}"/>
          <p:cNvSpPr txBox="1"/>
          <p:nvPr/>
        </p:nvSpPr>
        <p:spPr>
          <a:xfrm rot="0" flipH="0" flipV="0">
            <a:off x="4629150" y="3400425"/>
            <a:ext cx="1095375" cy="114300"/>
          </a:xfrm>
          <a:prstGeom prst="rect"/>
        </p:spPr>
        <p:txBody>
          <a:bodyPr wrap="none" lIns="0" tIns="0" rIns="0" bIns="0"/>
          <a:p>
            <a:pPr>
              <a:lnSpc>
                <a:spcPct val="100000"/>
              </a:lnSpc>
            </a:pPr>
            <a:r>
              <a:rPr lang="en-US" sz="750" b="1">
                <a:solidFill>
                  <a:srgbClr val="F97316"/>
                </a:solidFill>
                <a:latin typeface="Helvetica Neue"/>
                <a:ea typeface="Helvetica Neue"/>
              </a:rPr>
              <a:t>with the development of</a:t>
            </a:r>
            <a:endParaRPr/>
          </a:p>
        </p:txBody>
      </p:sp>
      <p:sp>
        <p:nvSpPr>
          <p:cNvPr id="310" name=""/>
          <p:cNvSpPr/>
          <p:nvPr/>
        </p:nvSpPr>
        <p:spPr>
          <a:xfrm rot="0" flipH="0" flipV="0">
            <a:off x="5848350" y="3371850"/>
            <a:ext cx="1266825" cy="171450"/>
          </a:xfrm>
          <a:prstGeom prst="roundRect">
            <a:avLst>
              <a:gd name="adj" fmla="val 22222"/>
            </a:avLst>
          </a:prstGeom>
          <a:solidFill>
            <a:srgbClr val="EC4899">
              <a:alpha val="10000"/>
            </a:srgbClr>
          </a:solidFill>
          <a:ln/>
        </p:spPr>
        <p:txBody>
          <a:bodyPr/>
          <a:p/>
        </p:txBody>
      </p:sp>
      <p:sp>
        <p:nvSpPr>
          <p:cNvPr id="311" name="" descr="{&quot;isTemplate&quot;:true,&quot;type&quot;:&quot;text&quot;}"/>
          <p:cNvSpPr txBox="1"/>
          <p:nvPr/>
        </p:nvSpPr>
        <p:spPr>
          <a:xfrm rot="0" flipH="0" flipV="0">
            <a:off x="5924550" y="3400425"/>
            <a:ext cx="1114425" cy="114300"/>
          </a:xfrm>
          <a:prstGeom prst="rect"/>
        </p:spPr>
        <p:txBody>
          <a:bodyPr wrap="none" lIns="0" tIns="0" rIns="0" bIns="0"/>
          <a:p>
            <a:pPr>
              <a:lnSpc>
                <a:spcPct val="100000"/>
              </a:lnSpc>
            </a:pPr>
            <a:r>
              <a:rPr lang="en-US" sz="750" b="1">
                <a:solidFill>
                  <a:srgbClr val="EC4899"/>
                </a:solidFill>
                <a:latin typeface="Helvetica Neue"/>
                <a:ea typeface="Helvetica Neue"/>
              </a:rPr>
              <a:t>play an important role in</a:t>
            </a:r>
            <a:endParaRPr/>
          </a:p>
        </p:txBody>
      </p:sp>
      <p:sp>
        <p:nvSpPr>
          <p:cNvPr id="312" name=""/>
          <p:cNvSpPr/>
          <p:nvPr/>
        </p:nvSpPr>
        <p:spPr>
          <a:xfrm rot="0" flipH="0" flipV="0">
            <a:off x="4552950" y="3590925"/>
            <a:ext cx="1152525" cy="171450"/>
          </a:xfrm>
          <a:prstGeom prst="roundRect">
            <a:avLst>
              <a:gd name="adj" fmla="val 22222"/>
            </a:avLst>
          </a:prstGeom>
          <a:solidFill>
            <a:srgbClr val="F97316">
              <a:alpha val="10000"/>
            </a:srgbClr>
          </a:solidFill>
          <a:ln/>
        </p:spPr>
        <p:txBody>
          <a:bodyPr/>
          <a:p/>
        </p:txBody>
      </p:sp>
      <p:sp>
        <p:nvSpPr>
          <p:cNvPr id="313" name="" descr="{&quot;isTemplate&quot;:true,&quot;type&quot;:&quot;text&quot;}"/>
          <p:cNvSpPr txBox="1"/>
          <p:nvPr/>
        </p:nvSpPr>
        <p:spPr>
          <a:xfrm rot="0" flipH="0" flipV="0">
            <a:off x="4629150" y="3619500"/>
            <a:ext cx="1000125" cy="114300"/>
          </a:xfrm>
          <a:prstGeom prst="rect"/>
        </p:spPr>
        <p:txBody>
          <a:bodyPr wrap="none" lIns="0" tIns="0" rIns="0" bIns="0"/>
          <a:p>
            <a:pPr>
              <a:lnSpc>
                <a:spcPct val="100000"/>
              </a:lnSpc>
            </a:pPr>
            <a:r>
              <a:rPr lang="en-US" sz="750" b="1">
                <a:solidFill>
                  <a:srgbClr val="F97316"/>
                </a:solidFill>
                <a:latin typeface="Helvetica Neue"/>
                <a:ea typeface="Helvetica Neue"/>
              </a:rPr>
              <a:t>cause little damage to</a:t>
            </a:r>
            <a:endParaRPr/>
          </a:p>
        </p:txBody>
      </p:sp>
      <p:sp>
        <p:nvSpPr>
          <p:cNvPr id="314" name=""/>
          <p:cNvSpPr/>
          <p:nvPr/>
        </p:nvSpPr>
        <p:spPr>
          <a:xfrm rot="0" flipH="0" flipV="0">
            <a:off x="5753100" y="3590925"/>
            <a:ext cx="1219200" cy="171450"/>
          </a:xfrm>
          <a:prstGeom prst="roundRect">
            <a:avLst>
              <a:gd name="adj" fmla="val 22222"/>
            </a:avLst>
          </a:prstGeom>
          <a:solidFill>
            <a:srgbClr val="EC4899">
              <a:alpha val="10000"/>
            </a:srgbClr>
          </a:solidFill>
          <a:ln/>
        </p:spPr>
        <p:txBody>
          <a:bodyPr/>
          <a:p/>
        </p:txBody>
      </p:sp>
      <p:sp>
        <p:nvSpPr>
          <p:cNvPr id="315" name="" descr="{&quot;isTemplate&quot;:true,&quot;type&quot;:&quot;text&quot;}"/>
          <p:cNvSpPr txBox="1"/>
          <p:nvPr/>
        </p:nvSpPr>
        <p:spPr>
          <a:xfrm rot="0" flipH="0" flipV="0">
            <a:off x="5829300" y="3619500"/>
            <a:ext cx="1066800" cy="114300"/>
          </a:xfrm>
          <a:prstGeom prst="rect"/>
        </p:spPr>
        <p:txBody>
          <a:bodyPr wrap="none" lIns="0" tIns="0" rIns="0" bIns="0"/>
          <a:p>
            <a:pPr>
              <a:lnSpc>
                <a:spcPct val="100000"/>
              </a:lnSpc>
            </a:pPr>
            <a:r>
              <a:rPr lang="en-US" sz="750" b="1">
                <a:solidFill>
                  <a:srgbClr val="EC4899"/>
                </a:solidFill>
                <a:latin typeface="Helvetica Neue"/>
                <a:ea typeface="Helvetica Neue"/>
              </a:rPr>
              <a:t>is a praiseworthy virtue</a:t>
            </a:r>
            <a:endParaRPr/>
          </a:p>
        </p:txBody>
      </p:sp>
      <p:sp>
        <p:nvSpPr>
          <p:cNvPr id="316" name=""/>
          <p:cNvSpPr/>
          <p:nvPr/>
        </p:nvSpPr>
        <p:spPr>
          <a:xfrm rot="0" flipH="0" flipV="0">
            <a:off x="4552950" y="3876675"/>
            <a:ext cx="3086100" cy="228600"/>
          </a:xfrm>
          <a:custGeom>
            <a:pathLst>
              <a:path w="324" h="24">
                <a:moveTo>
                  <a:pt x="0" y="0"/>
                </a:moveTo>
                <a:lnTo>
                  <a:pt x="324" y="0"/>
                </a:lnTo>
                <a:lnTo>
                  <a:pt x="324" y="1"/>
                </a:lnTo>
                <a:lnTo>
                  <a:pt x="0" y="1"/>
                </a:lnTo>
                <a:close/>
              </a:path>
            </a:pathLst>
          </a:custGeom>
          <a:solidFill>
            <a:srgbClr val="1A1A1A">
              <a:alpha val="6000"/>
            </a:srgbClr>
          </a:solidFill>
          <a:ln/>
        </p:spPr>
        <p:txBody>
          <a:bodyPr/>
          <a:p/>
        </p:txBody>
      </p:sp>
      <p:sp>
        <p:nvSpPr>
          <p:cNvPr id="317" name="" descr="{&quot;isTemplate&quot;:true,&quot;type&quot;:&quot;text&quot;}"/>
          <p:cNvSpPr txBox="1"/>
          <p:nvPr/>
        </p:nvSpPr>
        <p:spPr>
          <a:xfrm rot="0" flipH="0" flipV="0">
            <a:off x="4552950" y="3962400"/>
            <a:ext cx="752475" cy="133350"/>
          </a:xfrm>
          <a:prstGeom prst="rect"/>
        </p:spPr>
        <p:txBody>
          <a:bodyPr wrap="none" lIns="0" tIns="0" rIns="0" bIns="0"/>
          <a:p>
            <a:pPr>
              <a:lnSpc>
                <a:spcPct val="100000"/>
              </a:lnSpc>
            </a:pPr>
            <a:r>
              <a:rPr lang="zh-CN" sz="825">
                <a:solidFill>
                  <a:srgbClr val="1A1A1A">
                    <a:alpha val="45000"/>
                  </a:srgbClr>
                </a:solidFill>
                <a:latin typeface="PingFang SC"/>
                <a:ea typeface="PingFang SC"/>
              </a:rPr>
              <a:t>建议</a:t>
            </a:r>
            <a:r>
              <a:rPr lang="en-US" sz="825">
                <a:solidFill>
                  <a:srgbClr val="1A1A1A">
                    <a:alpha val="45000"/>
                  </a:srgbClr>
                </a:solidFill>
                <a:latin typeface="PingFang SC"/>
                <a:ea typeface="PingFang SC"/>
              </a:rPr>
              <a:t> 3 </a:t>
            </a:r>
            <a:r>
              <a:rPr lang="zh-CN" sz="825">
                <a:solidFill>
                  <a:srgbClr val="1A1A1A">
                    <a:alpha val="45000"/>
                  </a:srgbClr>
                </a:solidFill>
                <a:latin typeface="PingFang SC"/>
                <a:ea typeface="PingFang SC"/>
              </a:rPr>
              <a:t>分钟完成</a:t>
            </a:r>
            <a:endParaRPr/>
          </a:p>
        </p:txBody>
      </p:sp>
      <p:sp>
        <p:nvSpPr>
          <p:cNvPr id="318" name="" descr="{&quot;isTemplate&quot;:true,&quot;type&quot;:&quot;text&quot;}"/>
          <p:cNvSpPr txBox="1"/>
          <p:nvPr/>
        </p:nvSpPr>
        <p:spPr>
          <a:xfrm rot="0" flipH="0" flipV="0">
            <a:off x="7153275" y="3962400"/>
            <a:ext cx="485775" cy="133350"/>
          </a:xfrm>
          <a:prstGeom prst="rect"/>
        </p:spPr>
        <p:txBody>
          <a:bodyPr wrap="none" lIns="0" tIns="0" rIns="0" bIns="0"/>
          <a:p>
            <a:pPr>
              <a:lnSpc>
                <a:spcPct val="100000"/>
              </a:lnSpc>
            </a:pPr>
            <a:r>
              <a:rPr lang="en-US" sz="825" b="1">
                <a:solidFill>
                  <a:srgbClr val="1A1A1A">
                    <a:alpha val="40000"/>
                  </a:srgbClr>
                </a:solidFill>
                <a:latin typeface="Helvetica Neue"/>
                <a:ea typeface="Helvetica Neue"/>
              </a:rPr>
              <a:t>⏱ 3 min</a:t>
            </a:r>
            <a:endParaRPr/>
          </a:p>
        </p:txBody>
      </p:sp>
      <p:sp>
        <p:nvSpPr>
          <p:cNvPr id="319" name=""/>
          <p:cNvSpPr/>
          <p:nvPr/>
        </p:nvSpPr>
        <p:spPr>
          <a:xfrm rot="0" flipH="0" flipV="0">
            <a:off x="8001000" y="1076325"/>
            <a:ext cx="3429000" cy="3228975"/>
          </a:xfrm>
          <a:prstGeom prst="roundRect">
            <a:avLst>
              <a:gd name="adj" fmla="val 3540"/>
            </a:avLst>
          </a:prstGeom>
          <a:solidFill>
            <a:srgbClr val="FFFFFF"/>
          </a:solidFill>
          <a:ln/>
          <a:effectLst>
            <a:outerShdw blurRad="152400" dist="38100" dir="5400000">
              <a:srgbClr val="000000">
                <a:alpha val="4000"/>
              </a:srgbClr>
            </a:outerShdw>
          </a:effectLst>
        </p:spPr>
        <p:txBody>
          <a:bodyPr/>
          <a:p/>
        </p:txBody>
      </p:sp>
      <p:sp>
        <p:nvSpPr>
          <p:cNvPr id="320" name=""/>
          <p:cNvSpPr/>
          <p:nvPr/>
        </p:nvSpPr>
        <p:spPr>
          <a:xfrm rot="0" flipH="0" flipV="0">
            <a:off x="8001000" y="1076325"/>
            <a:ext cx="3429000" cy="3228975"/>
          </a:xfrm>
          <a:custGeom>
            <a:pathLst>
              <a:path w="360" h="339">
                <a:moveTo>
                  <a:pt x="349" y="0"/>
                </a:moveTo>
                <a:cubicBezTo>
                  <a:pt x="354" y="0"/>
                  <a:pt x="359" y="4"/>
                  <a:pt x="360" y="10"/>
                </a:cubicBezTo>
                <a:cubicBezTo>
                  <a:pt x="359" y="6"/>
                  <a:pt x="356" y="4"/>
                  <a:pt x="352" y="4"/>
                </a:cubicBezTo>
                <a:lnTo>
                  <a:pt x="8" y="4"/>
                </a:lnTo>
                <a:cubicBezTo>
                  <a:pt x="4" y="4"/>
                  <a:pt x="1" y="7"/>
                  <a:pt x="0" y="10"/>
                </a:cubicBezTo>
                <a:cubicBezTo>
                  <a:pt x="1" y="4"/>
                  <a:pt x="6" y="0"/>
                  <a:pt x="12" y="0"/>
                </a:cubicBezTo>
                <a:lnTo>
                  <a:pt x="348" y="0"/>
                </a:lnTo>
                <a:close/>
              </a:path>
            </a:pathLst>
          </a:custGeom>
          <a:solidFill>
            <a:srgbClr val="F97316"/>
          </a:solidFill>
          <a:ln/>
        </p:spPr>
        <p:txBody>
          <a:bodyPr/>
          <a:p/>
        </p:txBody>
      </p:sp>
      <p:sp>
        <p:nvSpPr>
          <p:cNvPr id="321" name=""/>
          <p:cNvSpPr/>
          <p:nvPr/>
        </p:nvSpPr>
        <p:spPr>
          <a:xfrm rot="0" flipH="0" flipV="0">
            <a:off x="8172450" y="1247775"/>
            <a:ext cx="381000" cy="381000"/>
          </a:xfrm>
          <a:custGeom>
            <a:pathLst>
              <a:path w="40" h="40">
                <a:moveTo>
                  <a:pt x="20" y="0"/>
                </a:moveTo>
                <a:lnTo>
                  <a:pt x="20" y="0"/>
                </a:lnTo>
                <a:cubicBezTo>
                  <a:pt x="31" y="0"/>
                  <a:pt x="40" y="9"/>
                  <a:pt x="40" y="20"/>
                </a:cubicBezTo>
                <a:lnTo>
                  <a:pt x="40" y="20"/>
                </a:lnTo>
                <a:cubicBezTo>
                  <a:pt x="40" y="31"/>
                  <a:pt x="31" y="40"/>
                  <a:pt x="20" y="40"/>
                </a:cubicBezTo>
                <a:lnTo>
                  <a:pt x="20" y="40"/>
                </a:lnTo>
                <a:cubicBezTo>
                  <a:pt x="9" y="40"/>
                  <a:pt x="0" y="31"/>
                  <a:pt x="0" y="20"/>
                </a:cubicBezTo>
                <a:lnTo>
                  <a:pt x="0" y="20"/>
                </a:lnTo>
                <a:cubicBezTo>
                  <a:pt x="0" y="9"/>
                  <a:pt x="9" y="0"/>
                  <a:pt x="20" y="0"/>
                </a:cubicBezTo>
                <a:close/>
              </a:path>
            </a:pathLst>
          </a:custGeom>
          <a:gradFill>
            <a:gsLst>
              <a:gs pos="0">
                <a:srgbClr val="F97316"/>
              </a:gs>
              <a:gs pos="100000">
                <a:srgbClr val="EC4899"/>
              </a:gs>
            </a:gsLst>
            <a:lin ang="2700000" scaled="1"/>
          </a:gradFill>
          <a:ln/>
        </p:spPr>
        <p:txBody>
          <a:bodyPr/>
          <a:p/>
        </p:txBody>
      </p:sp>
      <p:sp>
        <p:nvSpPr>
          <p:cNvPr id="322" name="" descr="{&quot;isTemplate&quot;:true,&quot;type&quot;:&quot;text&quot;}"/>
          <p:cNvSpPr txBox="1"/>
          <p:nvPr/>
        </p:nvSpPr>
        <p:spPr>
          <a:xfrm rot="0" flipH="0" flipV="0">
            <a:off x="8277225" y="1343025"/>
            <a:ext cx="171450" cy="190500"/>
          </a:xfrm>
          <a:prstGeom prst="rect"/>
        </p:spPr>
        <p:txBody>
          <a:bodyPr wrap="none" lIns="0" tIns="0" rIns="0" bIns="0"/>
          <a:p>
            <a:pPr>
              <a:lnSpc>
                <a:spcPct val="100000"/>
              </a:lnSpc>
            </a:pPr>
            <a:r>
              <a:rPr lang="en-US" sz="1200" b="1">
                <a:solidFill>
                  <a:srgbClr val="FFFFFF"/>
                </a:solidFill>
                <a:latin typeface="Helvetica Neue"/>
                <a:ea typeface="Helvetica Neue"/>
              </a:rPr>
              <a:t>03</a:t>
            </a:r>
            <a:endParaRPr/>
          </a:p>
        </p:txBody>
      </p:sp>
      <p:sp>
        <p:nvSpPr>
          <p:cNvPr id="323" name="" descr="{&quot;isTemplate&quot;:true,&quot;type&quot;:&quot;text&quot;}"/>
          <p:cNvSpPr txBox="1"/>
          <p:nvPr/>
        </p:nvSpPr>
        <p:spPr>
          <a:xfrm rot="0" flipH="0" flipV="0">
            <a:off x="8648700" y="1266825"/>
            <a:ext cx="2609850" cy="190500"/>
          </a:xfrm>
          <a:prstGeom prst="rect"/>
        </p:spPr>
        <p:txBody>
          <a:bodyPr wrap="none" lIns="0" tIns="0" rIns="0" bIns="0"/>
          <a:p>
            <a:pPr>
              <a:lnSpc>
                <a:spcPct val="100000"/>
              </a:lnSpc>
            </a:pPr>
            <a:r>
              <a:rPr lang="zh-CN" sz="1200" b="1">
                <a:solidFill>
                  <a:srgbClr val="1A1A1A"/>
                </a:solidFill>
                <a:latin typeface="PingFang SC"/>
                <a:ea typeface="PingFang SC"/>
              </a:rPr>
              <a:t>健康饮食</a:t>
            </a:r>
            <a:endParaRPr/>
          </a:p>
        </p:txBody>
      </p:sp>
      <p:sp>
        <p:nvSpPr>
          <p:cNvPr id="324" name="" descr="{&quot;isTemplate&quot;:true,&quot;type&quot;:&quot;text&quot;}"/>
          <p:cNvSpPr txBox="1"/>
          <p:nvPr/>
        </p:nvSpPr>
        <p:spPr>
          <a:xfrm rot="0" flipH="0" flipV="0">
            <a:off x="8648700" y="1476375"/>
            <a:ext cx="2609850" cy="133350"/>
          </a:xfrm>
          <a:prstGeom prst="rect"/>
        </p:spPr>
        <p:txBody>
          <a:bodyPr wrap="none" lIns="0" tIns="0" rIns="0" bIns="0"/>
          <a:p>
            <a:pPr>
              <a:lnSpc>
                <a:spcPct val="100000"/>
              </a:lnSpc>
            </a:pPr>
            <a:r>
              <a:rPr lang="en-US" sz="825" spc="75">
                <a:solidFill>
                  <a:srgbClr val="1A1A1A">
                    <a:alpha val="45000"/>
                  </a:srgbClr>
                </a:solidFill>
                <a:latin typeface="Helvetica Neue"/>
                <a:ea typeface="Helvetica Neue"/>
              </a:rPr>
              <a:t>Healthy Diet</a:t>
            </a:r>
            <a:endParaRPr/>
          </a:p>
        </p:txBody>
      </p:sp>
      <p:sp>
        <p:nvSpPr>
          <p:cNvPr id="325" name=""/>
          <p:cNvSpPr/>
          <p:nvPr/>
        </p:nvSpPr>
        <p:spPr>
          <a:xfrm rot="0" flipH="0" flipV="0">
            <a:off x="8201025" y="1743075"/>
            <a:ext cx="3086100" cy="1123950"/>
          </a:xfrm>
          <a:prstGeom prst="roundRect">
            <a:avLst>
              <a:gd name="adj" fmla="val 5085"/>
            </a:avLst>
          </a:prstGeom>
          <a:solidFill>
            <a:srgbClr val="F97316">
              <a:alpha val="6000"/>
            </a:srgbClr>
          </a:solidFill>
          <a:ln/>
        </p:spPr>
        <p:txBody>
          <a:bodyPr/>
          <a:p/>
        </p:txBody>
      </p:sp>
      <p:sp>
        <p:nvSpPr>
          <p:cNvPr id="326" name=""/>
          <p:cNvSpPr/>
          <p:nvPr/>
        </p:nvSpPr>
        <p:spPr>
          <a:xfrm rot="0" flipH="0" flipV="0">
            <a:off x="8201025" y="1743075"/>
            <a:ext cx="3086100" cy="1123950"/>
          </a:xfrm>
          <a:custGeom>
            <a:pathLst>
              <a:path w="324" h="118">
                <a:moveTo>
                  <a:pt x="6" y="0"/>
                </a:moveTo>
                <a:cubicBezTo>
                  <a:pt x="4" y="0"/>
                  <a:pt x="3" y="1"/>
                  <a:pt x="3" y="3"/>
                </a:cubicBezTo>
                <a:lnTo>
                  <a:pt x="3" y="115"/>
                </a:lnTo>
                <a:cubicBezTo>
                  <a:pt x="3" y="116"/>
                  <a:pt x="4" y="118"/>
                  <a:pt x="5" y="118"/>
                </a:cubicBezTo>
                <a:cubicBezTo>
                  <a:pt x="2" y="118"/>
                  <a:pt x="0" y="115"/>
                  <a:pt x="0" y="112"/>
                </a:cubicBezTo>
                <a:lnTo>
                  <a:pt x="0" y="6"/>
                </a:lnTo>
                <a:cubicBezTo>
                  <a:pt x="0" y="3"/>
                  <a:pt x="3" y="0"/>
                  <a:pt x="6" y="0"/>
                </a:cubicBezTo>
                <a:close/>
              </a:path>
            </a:pathLst>
          </a:custGeom>
          <a:solidFill>
            <a:srgbClr val="F97316"/>
          </a:solidFill>
          <a:ln/>
        </p:spPr>
        <p:txBody>
          <a:bodyPr/>
          <a:p/>
        </p:txBody>
      </p:sp>
      <p:sp>
        <p:nvSpPr>
          <p:cNvPr id="327" name="" descr="{&quot;isTemplate&quot;:true,&quot;type&quot;:&quot;text&quot;}"/>
          <p:cNvSpPr txBox="1"/>
          <p:nvPr/>
        </p:nvSpPr>
        <p:spPr>
          <a:xfrm rot="0" flipH="0" flipV="0">
            <a:off x="8315325" y="1857375"/>
            <a:ext cx="2828925" cy="114300"/>
          </a:xfrm>
          <a:prstGeom prst="rect"/>
        </p:spPr>
        <p:txBody>
          <a:bodyPr wrap="none" lIns="0" tIns="0" rIns="0" bIns="0"/>
          <a:p>
            <a:pPr>
              <a:lnSpc>
                <a:spcPct val="100000"/>
              </a:lnSpc>
            </a:pPr>
            <a:r>
              <a:rPr lang="zh-CN" sz="750" b="1" spc="75">
                <a:solidFill>
                  <a:srgbClr val="F97316"/>
                </a:solidFill>
                <a:latin typeface="PingFang SC"/>
                <a:ea typeface="PingFang SC"/>
              </a:rPr>
              <a:t>中</a:t>
            </a:r>
            <a:r>
              <a:rPr lang="en-US" sz="750" b="1" spc="75">
                <a:solidFill>
                  <a:srgbClr val="F97316"/>
                </a:solidFill>
                <a:latin typeface="PingFang SC"/>
                <a:ea typeface="PingFang SC"/>
              </a:rPr>
              <a:t> </a:t>
            </a:r>
            <a:r>
              <a:rPr lang="zh-CN" sz="750" b="1" spc="75">
                <a:solidFill>
                  <a:srgbClr val="F97316"/>
                </a:solidFill>
                <a:latin typeface="PingFang SC"/>
                <a:ea typeface="PingFang SC"/>
              </a:rPr>
              <a:t>文</a:t>
            </a:r>
            <a:r>
              <a:rPr lang="en-US" sz="750" b="1" spc="75">
                <a:solidFill>
                  <a:srgbClr val="F97316"/>
                </a:solidFill>
                <a:latin typeface="PingFang SC"/>
                <a:ea typeface="PingFang SC"/>
              </a:rPr>
              <a:t> </a:t>
            </a:r>
            <a:r>
              <a:rPr lang="zh-CN" sz="750" b="1" spc="75">
                <a:solidFill>
                  <a:srgbClr val="F97316"/>
                </a:solidFill>
                <a:latin typeface="PingFang SC"/>
                <a:ea typeface="PingFang SC"/>
              </a:rPr>
              <a:t>段</a:t>
            </a:r>
            <a:r>
              <a:rPr lang="en-US" sz="750" b="1" spc="75">
                <a:solidFill>
                  <a:srgbClr val="F97316"/>
                </a:solidFill>
                <a:latin typeface="PingFang SC"/>
                <a:ea typeface="PingFang SC"/>
              </a:rPr>
              <a:t> </a:t>
            </a:r>
            <a:r>
              <a:rPr lang="zh-CN" sz="750" b="1" spc="75">
                <a:solidFill>
                  <a:srgbClr val="F97316"/>
                </a:solidFill>
                <a:latin typeface="PingFang SC"/>
                <a:ea typeface="PingFang SC"/>
              </a:rPr>
              <a:t>落</a:t>
            </a:r>
            <a:endParaRPr/>
          </a:p>
        </p:txBody>
      </p:sp>
      <p:sp>
        <p:nvSpPr>
          <p:cNvPr id="328" name="" descr="{&quot;isTemplate&quot;:true,&quot;type&quot;:&quot;text&quot;}"/>
          <p:cNvSpPr txBox="1"/>
          <p:nvPr/>
        </p:nvSpPr>
        <p:spPr>
          <a:xfrm rot="0" flipH="0" flipV="0">
            <a:off x="8315325" y="2009775"/>
            <a:ext cx="2828925" cy="742950"/>
          </a:xfrm>
          <a:prstGeom prst="rect"/>
        </p:spPr>
        <p:txBody>
          <a:bodyPr wrap="square" lIns="0" tIns="0" rIns="0" bIns="0">
            <a:normAutofit/>
          </a:bodyPr>
          <a:p>
            <a:pPr>
              <a:lnSpc>
                <a:spcPct val="165000"/>
              </a:lnSpc>
            </a:pPr>
            <a:r>
              <a:rPr lang="zh-CN" sz="975">
                <a:solidFill>
                  <a:srgbClr val="1A1A1A"/>
                </a:solidFill>
                <a:latin typeface="PingFang SC"/>
                <a:ea typeface="PingFang SC"/>
              </a:rPr>
              <a:t>中国饮食文化丰富多样。北方人主要以面食为主，南方人更喜欢米饭。健康饮食有助于延年益寿，这一点已经被专家们普遍认同。</a:t>
            </a:r>
            <a:endParaRPr/>
          </a:p>
        </p:txBody>
      </p:sp>
      <p:sp>
        <p:nvSpPr>
          <p:cNvPr id="329" name="" descr="{&quot;isTemplate&quot;:true,&quot;type&quot;:&quot;text&quot;}"/>
          <p:cNvSpPr txBox="1"/>
          <p:nvPr/>
        </p:nvSpPr>
        <p:spPr>
          <a:xfrm rot="0" flipH="0" flipV="0">
            <a:off x="8172450" y="2981325"/>
            <a:ext cx="3086100" cy="114300"/>
          </a:xfrm>
          <a:prstGeom prst="rect"/>
        </p:spPr>
        <p:txBody>
          <a:bodyPr wrap="none" lIns="0" tIns="0" rIns="0" bIns="0"/>
          <a:p>
            <a:pPr>
              <a:lnSpc>
                <a:spcPct val="100000"/>
              </a:lnSpc>
            </a:pPr>
            <a:r>
              <a:rPr lang="zh-CN" sz="750" b="1" spc="75">
                <a:solidFill>
                  <a:srgbClr val="1A1A1A">
                    <a:alpha val="55000"/>
                  </a:srgbClr>
                </a:solidFill>
                <a:latin typeface="PingFang SC"/>
                <a:ea typeface="PingFang SC"/>
              </a:rPr>
              <a:t>可</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用</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句</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式</a:t>
            </a:r>
            <a:r>
              <a:rPr lang="en-US" sz="750" b="1" spc="75">
                <a:solidFill>
                  <a:srgbClr val="1A1A1A">
                    <a:alpha val="55000"/>
                  </a:srgbClr>
                </a:solidFill>
                <a:latin typeface="PingFang SC"/>
                <a:ea typeface="PingFang SC"/>
              </a:rPr>
              <a:t> · Pick 3-5</a:t>
            </a:r>
            <a:endParaRPr/>
          </a:p>
        </p:txBody>
      </p:sp>
      <p:sp>
        <p:nvSpPr>
          <p:cNvPr id="330" name=""/>
          <p:cNvSpPr/>
          <p:nvPr/>
        </p:nvSpPr>
        <p:spPr>
          <a:xfrm rot="0" flipH="0" flipV="0">
            <a:off x="8172450" y="3152775"/>
            <a:ext cx="838200" cy="171450"/>
          </a:xfrm>
          <a:prstGeom prst="roundRect">
            <a:avLst>
              <a:gd name="adj" fmla="val 22222"/>
            </a:avLst>
          </a:prstGeom>
          <a:solidFill>
            <a:srgbClr val="F97316">
              <a:alpha val="10000"/>
            </a:srgbClr>
          </a:solidFill>
          <a:ln/>
        </p:spPr>
        <p:txBody>
          <a:bodyPr/>
          <a:p/>
        </p:txBody>
      </p:sp>
      <p:sp>
        <p:nvSpPr>
          <p:cNvPr id="331" name="" descr="{&quot;isTemplate&quot;:true,&quot;type&quot;:&quot;text&quot;}"/>
          <p:cNvSpPr txBox="1"/>
          <p:nvPr/>
        </p:nvSpPr>
        <p:spPr>
          <a:xfrm rot="0" flipH="0" flipV="0">
            <a:off x="8248650" y="3181350"/>
            <a:ext cx="685800" cy="114300"/>
          </a:xfrm>
          <a:prstGeom prst="rect"/>
        </p:spPr>
        <p:txBody>
          <a:bodyPr wrap="none" lIns="0" tIns="0" rIns="0" bIns="0"/>
          <a:p>
            <a:pPr>
              <a:lnSpc>
                <a:spcPct val="100000"/>
              </a:lnSpc>
            </a:pPr>
            <a:r>
              <a:rPr lang="en-US" sz="750" b="1">
                <a:solidFill>
                  <a:srgbClr val="F97316"/>
                </a:solidFill>
                <a:latin typeface="Helvetica Neue"/>
                <a:ea typeface="Helvetica Neue"/>
              </a:rPr>
              <a:t>rich and varied</a:t>
            </a:r>
            <a:endParaRPr/>
          </a:p>
        </p:txBody>
      </p:sp>
      <p:sp>
        <p:nvSpPr>
          <p:cNvPr id="332" name=""/>
          <p:cNvSpPr/>
          <p:nvPr/>
        </p:nvSpPr>
        <p:spPr>
          <a:xfrm rot="0" flipH="0" flipV="0">
            <a:off x="9058275" y="3152775"/>
            <a:ext cx="790575" cy="171450"/>
          </a:xfrm>
          <a:prstGeom prst="roundRect">
            <a:avLst>
              <a:gd name="adj" fmla="val 22222"/>
            </a:avLst>
          </a:prstGeom>
          <a:solidFill>
            <a:srgbClr val="EC4899">
              <a:alpha val="10000"/>
            </a:srgbClr>
          </a:solidFill>
          <a:ln/>
        </p:spPr>
        <p:txBody>
          <a:bodyPr/>
          <a:p/>
        </p:txBody>
      </p:sp>
      <p:sp>
        <p:nvSpPr>
          <p:cNvPr id="333" name="" descr="{&quot;isTemplate&quot;:true,&quot;type&quot;:&quot;text&quot;}"/>
          <p:cNvSpPr txBox="1"/>
          <p:nvPr/>
        </p:nvSpPr>
        <p:spPr>
          <a:xfrm rot="0" flipH="0" flipV="0">
            <a:off x="9134475" y="3181350"/>
            <a:ext cx="638175" cy="114300"/>
          </a:xfrm>
          <a:prstGeom prst="rect"/>
        </p:spPr>
        <p:txBody>
          <a:bodyPr wrap="none" lIns="0" tIns="0" rIns="0" bIns="0"/>
          <a:p>
            <a:pPr>
              <a:lnSpc>
                <a:spcPct val="100000"/>
              </a:lnSpc>
            </a:pPr>
            <a:r>
              <a:rPr lang="en-US" sz="750" b="1">
                <a:solidFill>
                  <a:srgbClr val="EC4899"/>
                </a:solidFill>
                <a:latin typeface="Helvetica Neue"/>
                <a:ea typeface="Helvetica Neue"/>
              </a:rPr>
              <a:t>live mainly on</a:t>
            </a:r>
            <a:endParaRPr/>
          </a:p>
        </p:txBody>
      </p:sp>
      <p:sp>
        <p:nvSpPr>
          <p:cNvPr id="334" name=""/>
          <p:cNvSpPr/>
          <p:nvPr/>
        </p:nvSpPr>
        <p:spPr>
          <a:xfrm rot="0" flipH="0" flipV="0">
            <a:off x="8172450" y="3371850"/>
            <a:ext cx="1457325" cy="171450"/>
          </a:xfrm>
          <a:prstGeom prst="roundRect">
            <a:avLst>
              <a:gd name="adj" fmla="val 22222"/>
            </a:avLst>
          </a:prstGeom>
          <a:solidFill>
            <a:srgbClr val="F97316">
              <a:alpha val="10000"/>
            </a:srgbClr>
          </a:solidFill>
          <a:ln/>
        </p:spPr>
        <p:txBody>
          <a:bodyPr/>
          <a:p/>
        </p:txBody>
      </p:sp>
      <p:sp>
        <p:nvSpPr>
          <p:cNvPr id="335" name="" descr="{&quot;isTemplate&quot;:true,&quot;type&quot;:&quot;text&quot;}"/>
          <p:cNvSpPr txBox="1"/>
          <p:nvPr/>
        </p:nvSpPr>
        <p:spPr>
          <a:xfrm rot="0" flipH="0" flipV="0">
            <a:off x="8248650" y="3400425"/>
            <a:ext cx="1304925" cy="114300"/>
          </a:xfrm>
          <a:prstGeom prst="rect"/>
        </p:spPr>
        <p:txBody>
          <a:bodyPr wrap="none" lIns="0" tIns="0" rIns="0" bIns="0"/>
          <a:p>
            <a:pPr>
              <a:lnSpc>
                <a:spcPct val="100000"/>
              </a:lnSpc>
            </a:pPr>
            <a:r>
              <a:rPr lang="en-US" sz="750" b="1">
                <a:solidFill>
                  <a:srgbClr val="F97316"/>
                </a:solidFill>
                <a:latin typeface="Helvetica Neue"/>
                <a:ea typeface="Helvetica Neue"/>
              </a:rPr>
              <a:t>prefer to do ... rather than do</a:t>
            </a:r>
            <a:endParaRPr/>
          </a:p>
        </p:txBody>
      </p:sp>
      <p:sp>
        <p:nvSpPr>
          <p:cNvPr id="336" name=""/>
          <p:cNvSpPr/>
          <p:nvPr/>
        </p:nvSpPr>
        <p:spPr>
          <a:xfrm rot="0" flipH="0" flipV="0">
            <a:off x="9677400" y="3371850"/>
            <a:ext cx="742950" cy="171450"/>
          </a:xfrm>
          <a:prstGeom prst="roundRect">
            <a:avLst>
              <a:gd name="adj" fmla="val 22222"/>
            </a:avLst>
          </a:prstGeom>
          <a:solidFill>
            <a:srgbClr val="EC4899">
              <a:alpha val="10000"/>
            </a:srgbClr>
          </a:solidFill>
          <a:ln/>
        </p:spPr>
        <p:txBody>
          <a:bodyPr/>
          <a:p/>
        </p:txBody>
      </p:sp>
      <p:sp>
        <p:nvSpPr>
          <p:cNvPr id="337" name="" descr="{&quot;isTemplate&quot;:true,&quot;type&quot;:&quot;text&quot;}"/>
          <p:cNvSpPr txBox="1"/>
          <p:nvPr/>
        </p:nvSpPr>
        <p:spPr>
          <a:xfrm rot="0" flipH="0" flipV="0">
            <a:off x="9753600" y="3400425"/>
            <a:ext cx="590550" cy="114300"/>
          </a:xfrm>
          <a:prstGeom prst="rect"/>
        </p:spPr>
        <p:txBody>
          <a:bodyPr wrap="none" lIns="0" tIns="0" rIns="0" bIns="0"/>
          <a:p>
            <a:pPr>
              <a:lnSpc>
                <a:spcPct val="100000"/>
              </a:lnSpc>
            </a:pPr>
            <a:r>
              <a:rPr lang="en-US" sz="750" b="1">
                <a:solidFill>
                  <a:srgbClr val="EC4899"/>
                </a:solidFill>
                <a:latin typeface="Helvetica Neue"/>
                <a:ea typeface="Helvetica Neue"/>
              </a:rPr>
              <a:t>contribute to</a:t>
            </a:r>
            <a:endParaRPr/>
          </a:p>
        </p:txBody>
      </p:sp>
      <p:sp>
        <p:nvSpPr>
          <p:cNvPr id="338" name=""/>
          <p:cNvSpPr/>
          <p:nvPr/>
        </p:nvSpPr>
        <p:spPr>
          <a:xfrm rot="0" flipH="0" flipV="0">
            <a:off x="8172450" y="3590925"/>
            <a:ext cx="1371600" cy="171450"/>
          </a:xfrm>
          <a:prstGeom prst="roundRect">
            <a:avLst>
              <a:gd name="adj" fmla="val 22222"/>
            </a:avLst>
          </a:prstGeom>
          <a:solidFill>
            <a:srgbClr val="F97316">
              <a:alpha val="10000"/>
            </a:srgbClr>
          </a:solidFill>
          <a:ln/>
        </p:spPr>
        <p:txBody>
          <a:bodyPr/>
          <a:p/>
        </p:txBody>
      </p:sp>
      <p:sp>
        <p:nvSpPr>
          <p:cNvPr id="339" name="" descr="{&quot;isTemplate&quot;:true,&quot;type&quot;:&quot;text&quot;}"/>
          <p:cNvSpPr txBox="1"/>
          <p:nvPr/>
        </p:nvSpPr>
        <p:spPr>
          <a:xfrm rot="0" flipH="0" flipV="0">
            <a:off x="8248650" y="3619500"/>
            <a:ext cx="1219200" cy="114300"/>
          </a:xfrm>
          <a:prstGeom prst="rect"/>
        </p:spPr>
        <p:txBody>
          <a:bodyPr wrap="none" lIns="0" tIns="0" rIns="0" bIns="0"/>
          <a:p>
            <a:pPr>
              <a:lnSpc>
                <a:spcPct val="100000"/>
              </a:lnSpc>
            </a:pPr>
            <a:r>
              <a:rPr lang="en-US" sz="750" b="1">
                <a:solidFill>
                  <a:srgbClr val="F97316"/>
                </a:solidFill>
                <a:latin typeface="Helvetica Neue"/>
                <a:ea typeface="Helvetica Neue"/>
              </a:rPr>
              <a:t>It is generally believed that</a:t>
            </a:r>
            <a:endParaRPr/>
          </a:p>
        </p:txBody>
      </p:sp>
      <p:sp>
        <p:nvSpPr>
          <p:cNvPr id="340" name=""/>
          <p:cNvSpPr/>
          <p:nvPr/>
        </p:nvSpPr>
        <p:spPr>
          <a:xfrm rot="0" flipH="0" flipV="0">
            <a:off x="9591675" y="3590925"/>
            <a:ext cx="981075" cy="171450"/>
          </a:xfrm>
          <a:prstGeom prst="roundRect">
            <a:avLst>
              <a:gd name="adj" fmla="val 22222"/>
            </a:avLst>
          </a:prstGeom>
          <a:solidFill>
            <a:srgbClr val="EC4899">
              <a:alpha val="10000"/>
            </a:srgbClr>
          </a:solidFill>
          <a:ln/>
        </p:spPr>
        <p:txBody>
          <a:bodyPr/>
          <a:p/>
        </p:txBody>
      </p:sp>
      <p:sp>
        <p:nvSpPr>
          <p:cNvPr id="341" name="" descr="{&quot;isTemplate&quot;:true,&quot;type&quot;:&quot;text&quot;}"/>
          <p:cNvSpPr txBox="1"/>
          <p:nvPr/>
        </p:nvSpPr>
        <p:spPr>
          <a:xfrm rot="0" flipH="0" flipV="0">
            <a:off x="9667875" y="3619500"/>
            <a:ext cx="828675" cy="114300"/>
          </a:xfrm>
          <a:prstGeom prst="rect"/>
        </p:spPr>
        <p:txBody>
          <a:bodyPr wrap="none" lIns="0" tIns="0" rIns="0" bIns="0"/>
          <a:p>
            <a:pPr>
              <a:lnSpc>
                <a:spcPct val="100000"/>
              </a:lnSpc>
            </a:pPr>
            <a:r>
              <a:rPr lang="en-US" sz="750" b="1">
                <a:solidFill>
                  <a:srgbClr val="EC4899"/>
                </a:solidFill>
                <a:latin typeface="Helvetica Neue"/>
                <a:ea typeface="Helvetica Neue"/>
              </a:rPr>
              <a:t>It is predicted that</a:t>
            </a:r>
            <a:endParaRPr/>
          </a:p>
        </p:txBody>
      </p:sp>
      <p:sp>
        <p:nvSpPr>
          <p:cNvPr id="342" name=""/>
          <p:cNvSpPr/>
          <p:nvPr/>
        </p:nvSpPr>
        <p:spPr>
          <a:xfrm rot="0" flipH="0" flipV="0">
            <a:off x="8172450" y="3876675"/>
            <a:ext cx="3086100" cy="228600"/>
          </a:xfrm>
          <a:custGeom>
            <a:pathLst>
              <a:path w="324" h="24">
                <a:moveTo>
                  <a:pt x="0" y="0"/>
                </a:moveTo>
                <a:lnTo>
                  <a:pt x="324" y="0"/>
                </a:lnTo>
                <a:lnTo>
                  <a:pt x="324" y="1"/>
                </a:lnTo>
                <a:lnTo>
                  <a:pt x="0" y="1"/>
                </a:lnTo>
                <a:close/>
              </a:path>
            </a:pathLst>
          </a:custGeom>
          <a:solidFill>
            <a:srgbClr val="1A1A1A">
              <a:alpha val="6000"/>
            </a:srgbClr>
          </a:solidFill>
          <a:ln/>
        </p:spPr>
        <p:txBody>
          <a:bodyPr/>
          <a:p/>
        </p:txBody>
      </p:sp>
      <p:sp>
        <p:nvSpPr>
          <p:cNvPr id="343" name="" descr="{&quot;isTemplate&quot;:true,&quot;type&quot;:&quot;text&quot;}"/>
          <p:cNvSpPr txBox="1"/>
          <p:nvPr/>
        </p:nvSpPr>
        <p:spPr>
          <a:xfrm rot="0" flipH="0" flipV="0">
            <a:off x="8172450" y="3962400"/>
            <a:ext cx="752475" cy="133350"/>
          </a:xfrm>
          <a:prstGeom prst="rect"/>
        </p:spPr>
        <p:txBody>
          <a:bodyPr wrap="none" lIns="0" tIns="0" rIns="0" bIns="0"/>
          <a:p>
            <a:pPr>
              <a:lnSpc>
                <a:spcPct val="100000"/>
              </a:lnSpc>
            </a:pPr>
            <a:r>
              <a:rPr lang="zh-CN" sz="825">
                <a:solidFill>
                  <a:srgbClr val="1A1A1A">
                    <a:alpha val="45000"/>
                  </a:srgbClr>
                </a:solidFill>
                <a:latin typeface="PingFang SC"/>
                <a:ea typeface="PingFang SC"/>
              </a:rPr>
              <a:t>建议</a:t>
            </a:r>
            <a:r>
              <a:rPr lang="en-US" sz="825">
                <a:solidFill>
                  <a:srgbClr val="1A1A1A">
                    <a:alpha val="45000"/>
                  </a:srgbClr>
                </a:solidFill>
                <a:latin typeface="PingFang SC"/>
                <a:ea typeface="PingFang SC"/>
              </a:rPr>
              <a:t> 3 </a:t>
            </a:r>
            <a:r>
              <a:rPr lang="zh-CN" sz="825">
                <a:solidFill>
                  <a:srgbClr val="1A1A1A">
                    <a:alpha val="45000"/>
                  </a:srgbClr>
                </a:solidFill>
                <a:latin typeface="PingFang SC"/>
                <a:ea typeface="PingFang SC"/>
              </a:rPr>
              <a:t>分钟完成</a:t>
            </a:r>
            <a:endParaRPr/>
          </a:p>
        </p:txBody>
      </p:sp>
      <p:sp>
        <p:nvSpPr>
          <p:cNvPr id="344" name="" descr="{&quot;isTemplate&quot;:true,&quot;type&quot;:&quot;text&quot;}"/>
          <p:cNvSpPr txBox="1"/>
          <p:nvPr/>
        </p:nvSpPr>
        <p:spPr>
          <a:xfrm rot="0" flipH="0" flipV="0">
            <a:off x="10772775" y="3962400"/>
            <a:ext cx="485775" cy="133350"/>
          </a:xfrm>
          <a:prstGeom prst="rect"/>
        </p:spPr>
        <p:txBody>
          <a:bodyPr wrap="none" lIns="0" tIns="0" rIns="0" bIns="0"/>
          <a:p>
            <a:pPr>
              <a:lnSpc>
                <a:spcPct val="100000"/>
              </a:lnSpc>
            </a:pPr>
            <a:r>
              <a:rPr lang="en-US" sz="825" b="1">
                <a:solidFill>
                  <a:srgbClr val="1A1A1A">
                    <a:alpha val="40000"/>
                  </a:srgbClr>
                </a:solidFill>
                <a:latin typeface="Helvetica Neue"/>
                <a:ea typeface="Helvetica Neue"/>
              </a:rPr>
              <a:t>⏱ 3 min</a:t>
            </a:r>
            <a:endParaRPr/>
          </a:p>
        </p:txBody>
      </p:sp>
      <p:sp>
        <p:nvSpPr>
          <p:cNvPr id="345" name=""/>
          <p:cNvSpPr/>
          <p:nvPr/>
        </p:nvSpPr>
        <p:spPr>
          <a:xfrm rot="0" flipH="0" flipV="0">
            <a:off x="0" y="6324600"/>
            <a:ext cx="12192000" cy="533400"/>
          </a:xfrm>
          <a:custGeom>
            <a:pathLst>
              <a:path w="1280" h="56">
                <a:moveTo>
                  <a:pt x="0" y="0"/>
                </a:moveTo>
                <a:lnTo>
                  <a:pt x="1280" y="0"/>
                </a:lnTo>
                <a:lnTo>
                  <a:pt x="1280" y="1"/>
                </a:lnTo>
                <a:lnTo>
                  <a:pt x="0" y="1"/>
                </a:lnTo>
                <a:close/>
              </a:path>
            </a:pathLst>
          </a:custGeom>
          <a:solidFill>
            <a:srgbClr val="1A1A1A">
              <a:alpha val="6000"/>
            </a:srgbClr>
          </a:solidFill>
          <a:ln/>
        </p:spPr>
        <p:txBody>
          <a:bodyPr/>
          <a:p/>
        </p:txBody>
      </p:sp>
      <p:sp>
        <p:nvSpPr>
          <p:cNvPr id="346" name="" descr="{&quot;isTemplate&quot;:true,&quot;type&quot;:&quot;text&quot;}"/>
          <p:cNvSpPr txBox="1"/>
          <p:nvPr/>
        </p:nvSpPr>
        <p:spPr>
          <a:xfrm rot="0" flipH="0" flipV="0">
            <a:off x="571500" y="6524625"/>
            <a:ext cx="2085975" cy="152400"/>
          </a:xfrm>
          <a:prstGeom prst="rect"/>
        </p:spPr>
        <p:txBody>
          <a:bodyPr wrap="none" lIns="0" tIns="0" rIns="0" bIns="0"/>
          <a:p>
            <a:pPr>
              <a:lnSpc>
                <a:spcPct val="100000"/>
              </a:lnSpc>
            </a:pPr>
            <a:r>
              <a:rPr lang="zh-CN" sz="975">
                <a:solidFill>
                  <a:srgbClr val="1A1A1A">
                    <a:alpha val="45000"/>
                  </a:srgbClr>
                </a:solidFill>
                <a:latin typeface="PingFang SC"/>
                <a:ea typeface="PingFang SC"/>
              </a:rPr>
              <a:t>四级英语翻译常用句式学习</a:t>
            </a:r>
            <a:r>
              <a:rPr lang="en-US" sz="975">
                <a:solidFill>
                  <a:srgbClr val="1A1A1A">
                    <a:alpha val="45000"/>
                  </a:srgbClr>
                </a:solidFill>
                <a:latin typeface="PingFang SC"/>
                <a:ea typeface="PingFang SC"/>
              </a:rPr>
              <a:t> · </a:t>
            </a:r>
            <a:r>
              <a:rPr lang="zh-CN" sz="975">
                <a:solidFill>
                  <a:srgbClr val="1A1A1A">
                    <a:alpha val="45000"/>
                  </a:srgbClr>
                </a:solidFill>
                <a:latin typeface="PingFang SC"/>
                <a:ea typeface="PingFang SC"/>
              </a:rPr>
              <a:t>实战练习</a:t>
            </a:r>
            <a:endParaRPr/>
          </a:p>
        </p:txBody>
      </p:sp>
      <p:sp>
        <p:nvSpPr>
          <p:cNvPr id="347" name="" descr="{&quot;isTemplate&quot;:true,&quot;type&quot;:&quot;text&quot;}"/>
          <p:cNvSpPr txBox="1"/>
          <p:nvPr/>
        </p:nvSpPr>
        <p:spPr>
          <a:xfrm rot="0" flipH="0" flipV="0">
            <a:off x="11239500" y="6524625"/>
            <a:ext cx="381000" cy="152400"/>
          </a:xfrm>
          <a:prstGeom prst="rect"/>
        </p:spPr>
        <p:txBody>
          <a:bodyPr wrap="none" lIns="0" tIns="0" rIns="0" bIns="0"/>
          <a:p>
            <a:pPr>
              <a:lnSpc>
                <a:spcPct val="100000"/>
              </a:lnSpc>
            </a:pPr>
            <a:r>
              <a:rPr lang="en-US" sz="975">
                <a:solidFill>
                  <a:srgbClr val="1A1A1A">
                    <a:alpha val="45000"/>
                  </a:srgbClr>
                </a:solidFill>
                <a:latin typeface="Helvetica Neue"/>
                <a:ea typeface="Helvetica Neue"/>
              </a:rPr>
              <a:t>15 / 17</a:t>
            </a:r>
            <a:endParaRPr/>
          </a:p>
        </p:txBody>
      </p:sp>
    </p:spTree>
  </p:cSld>
</p:sld>
</file>

<file path=ppt/slides/slide16.xml><?xml version="1.0" encoding="utf-8"?>
<p:sld xmlns:p="http://schemas.openxmlformats.org/presentationml/2006/main" xmlns:a="http://schemas.openxmlformats.org/drawingml/2006/main">
  <p:cSld>
    <p:spTree>
      <p:nvGrpSpPr>
        <p:cNvPr id="348" name="" descr="&lt;Slide&gt;&#10;    &lt;Box style={{&#10;        width: '1280px', height: '720px',&#10;        background: '#FAF7F2',&#10;        padding: '24px 60px',&#10;        position: 'relative',&#10;    }}&gt;&#10;        {/* A 标题块 */}&#10;        &lt;Box style={{&#10;            display: 'flex', flexDirection: 'row', alignItems: 'center', gap: 14,&#10;            marginBottom: 6,&#10;        }}&gt;&#10;            &lt;Box style={{ width: 6, height: 32, background: '#10B981', borderRadius: 3 }} /&gt;&#10;            &lt;Text style={{&#10;                fontFamily: 'PingFang SC, Microsoft YaHei, sans-serif',&#10;                fontSize: 32, color: '#1A1A1A', fontWeight: 'bold',&#10;            }}&gt;&#10;                参考答案 · 3 段汉译英&#10;            &lt;/Text&gt;&#10;            &lt;Text style={{&#10;                fontFamily: 'Helvetica Neue, Arial, sans-serif',&#10;                fontSize: 14, color: '#10B981', fontWeight: 600,&#10;                letterSpacing: 2, marginLeft: 8,&#10;            }}&gt;&#10;                SAMPLE ANSWERS&#10;            &lt;/Text&gt;&#10;            &lt;Box style={{&#10;                marginLeft: 'auto', padding: '4px 12px',&#10;                background: 'rgba(16,185,129,0.10)', borderRadius: 4,&#10;            }}&gt;&#10;                &lt;Text style={{&#10;                    fontFamily: 'PingFang SC, Microsoft YaHei, sans-serif',&#10;                    fontSize: 11, color: '#10B981', fontWeight: 'bold', letterSpacing: 1,&#10;                }}&gt;&#10;                    仅供教师参考&#10;                &lt;/Text&gt;&#10;            &lt;/Box&gt;&#10;        &lt;/Box&gt;&#10;        &lt;Text style={{&#10;            fontFamily: 'PingFang SC, Microsoft YaHei, sans-serif',&#10;            fontSize: 14, color: 'rgba(26,26,26,0.55)', marginBottom: 14,&#10;            fontStyle: 'italic',&#10;        }}&gt;&#10;            每段参考译文后用橙色 / 粉色高亮所调用到的句式 —— 提醒学生&quot;哪里对、哪里改&quot;&#10;        &lt;/Text&gt;&#10;&#10;        {/* B 主区：3 个答案卡 */}&#10;        &lt;Box style={{&#10;            display: 'flex', flexDirection: 'row', gap: 18, marginTop: 4,&#10;            justifyContent: 'center',&#10;        }}&gt;&#10;            {[&#10;                {&#10;                    n: '01', topic: '中国茶文化',&#10;                    en: 'Chinese Tea',&#10;                    trans: 'Tea originated in China and has a history of more than thousands of years. Chinese people drink tea all year round, and drinking tea in moderation can promote digestion. Chinese tea, which is rich in vitamins, enjoys great popularity among people all over the world.',&#10;                    calls: ['originate in', 'more than ... years', 'all year round', 'drink ... in moderation', 'promote digestion', 'be rich in', 'enjoy great popularity'],&#10;                },&#10;                {&#10;                    n: '02', topic: '城市发展',&#10;                    en: 'Urban Development',&#10;                    trans: 'In recent years, the number of cities in China has dramatically increased. With the rapid development of urbanization, more opportunities have been provided for people, but it has also caused damage to the environment. Protecting the environment has become a praiseworthy virtue.',&#10;                    calls: ['In recent years', 'the number of ... has dramatically increased', 'with the (rapid) development of', 'provide ... for sb', 'cause damage to', 'is a praiseworthy virtue'],&#10;                },&#10;                {&#10;                    n: '03', topic: '健康饮食',&#10;                    en: 'Healthy Diet',&#10;                    trans: 'Chinese food culture is rich and varied. People in the north of China live mainly on pasta, while people in the south prefer rice rather than pasta. Healthy diet contributes to longevity, which has been generally believed by experts.',&#10;                    calls: ['rich and varied', 'live mainly on', 'prefer A rather than B', 'contribute to', 'It is generally believed that / ... has been generally believed by ...'],&#10;                },&#10;            ].map((c, i) =&gt; (&#10;                &lt;Box key={i} style={{&#10;                    width: 360, padding: 16,&#10;                    background: '#FFFFFF',&#10;                    border: '1px solid rgba(26,26,26,0.08)',&#10;                    borderTop: '4px solid #10B981',&#10;                    borderRadius: 12,&#10;                    boxShadow: '0 4px 16px rgba(0,0,0,0.04)',&#10;                    display: 'flex', flexDirection: 'column', gap: 10,&#10;                }}&gt;&#10;                    {/* 头部 */}&#10;                    &lt;Box style={{&#10;                        display: 'flex', flexDirection: 'row', alignItems: 'center', gap: 10,&#10;                    }}&gt;&#10;                        &lt;Box style={{&#10;                            width: 36, height: 36, borderRadius: '50%',&#10;                            background: '#10B981',&#10;                            display: 'flex', alignItems: 'center', justifyContent: 'center',&#10;                        }}&gt;&#10;                            &lt;Text style={{&#10;                                fontFamily: 'Helvetica Neue, Arial, sans-serif',&#10;                                fontSize: 14, color: '#FFFFFF', fontWeight: 'bold',&#10;                            }}&gt;&#10;                                ✓&#10;                            &lt;/Text&gt;&#10;                        &lt;/Box&gt;&#10;                        &lt;Box style={{ flex: 1, display: 'flex', flexDirection: 'column', gap: 2 }}&gt;&#10;                            &lt;Text style={{&#10;                                fontFamily: 'PingFang SC, Microsoft YaHei, sans-serif',&#10;                                fontSize: 16, color: '#1A1A1A', fontWeight: 'bold',&#10;                            }}&gt;&#10;                                {c.topic}&#10;                            &lt;/Text&gt;&#10;                            &lt;Text style={{&#10;                                fontFamily: 'Helvetica Neue, Arial, sans-serif',&#10;                                fontSize: 10, color: 'rgba(26,26,26,0.45)',&#10;                                fontWeight: 500, letterSpacing: 1,&#10;                            }}&gt;&#10;                                {c.en}&#10;                            &lt;/Text&gt;&#10;                        &lt;/Box&gt;&#10;                    &lt;/Box&gt;&#10;&#10;                    {/* 参考译文 */}&#10;                    &lt;Box style={{&#10;                        padding: 12,&#10;                        background: 'rgba(16,185,129,0.06)',&#10;                        borderLeft: '3px solid #10B981',&#10;                        borderRadius: 6,&#10;                    }}&gt;&#10;                        &lt;Text style={{&#10;                            fontFamily: 'PingFang SC, Microsoft YaHei, sans-serif',&#10;                            fontSize: 10, color: '#10B981', fontWeight: 'bold', letterSpacing: 1, marginBottom: 4,&#10;                        }}&gt;&#10;                            参 考 译 文&#10;                        &lt;/Text&gt;&#10;                        &lt;Text style={{&#10;                            fontFamily: 'Georgia, Times New Roman, serif',&#10;                            fontSize: 12, color: '#1A1A1A', lineHeight: 1.65,&#10;                        }}&gt;&#10;                            {c.trans}&#10;                        &lt;/Text&gt;&#10;                    &lt;/Box&gt;&#10;&#10;                    {/* 调用句式 */}&#10;                    &lt;Box style={{&#10;                        flex: 1, display: 'flex', flexDirection: 'column', gap: 5,&#10;                    }}&gt;&#10;                        &lt;Text style={{&#10;                            fontFamily: 'PingFang SC, Microsoft YaHei, sans-serif',&#10;                            fontSize: 10, color: 'rgba(26,26,26,0.55)', fontWeight: 'bold', letterSpacing: 1,&#10;                        }}&gt;&#10;                            本 段 调 用 句 式&#10;                        &lt;/Text&gt;&#10;                        &lt;Box style={{&#10;                            display: 'flex', flexDirection: 'row', flexWrap: 'wrap', gap: 4,&#10;                        }}&gt;&#10;                            {c.calls.map((t, j) =&gt; (&#10;                                &lt;Box key={j} style={{&#10;                                    padding: '2px 7px',&#10;                                    background: 'rgba(16,185,129,0.10)',&#10;                                    border: '1px solid rgba(16,185,129,0.25)',&#10;                                    borderRadius: 3,&#10;                                }}&gt;&#10;                                    &lt;Text style={{&#10;                                        fontFamily: 'Helvetica Neue, Arial, sans-serif',&#10;                                        fontSize: 9, color: '#10B981',&#10;                                        fontWeight: 600,&#10;                                    }}&gt;&#10;                                        {t}&#10;                                    &lt;/Text&gt;&#10;                                &lt;/Box&gt;&#10;                                ))}&#10;                        &lt;/Box&gt;&#10;                    &lt;/Box&gt;&#10;                &lt;/Box&gt;&#10;            ))}&#10;        &lt;/Box&gt;&#10;&#10;        {/* 阅卷提示条 */}&#10;        &lt;Box style={{&#10;            marginTop: 14,&#10;            padding: '10px 16px',&#10;            background: 'rgba(249,115,22,0.08)',&#10;            borderLeft: '4px solid #F97316',&#10;            borderRadius: 6,&#10;            display: 'flex', flexDirection: 'row', alignItems: 'center', gap: 10,&#10;        }}&gt;&#10;            &lt;Text style={{&#10;                fontFamily: 'PingFang SC, Microsoft YaHei, sans-serif',&#10;                fontSize: 12, color: '#F97316', fontWeight: 'bold', letterSpacing: 1,&#10;            }}&gt;&#10;                ⓘ 阅卷人提示&#10;            &lt;/Text&gt;&#10;            &lt;Text style={{&#10;                fontFamily: 'PingFang SC, Microsoft YaHei, sans-serif',&#10;                fontSize: 12, color: '#1A1A1A', lineHeight: 1.5,&#10;            }}&gt;&#10;                学生版本只要 &lt;Text style={{ fontWeight: 'bold' }}&gt;语法无误、信息完整&lt;/Text&gt;即可拿 70%；能用上 5 句以上句式 → 进入 9 档；逻辑连贯无中式英语 → 12+。&#10;            &lt;/Text&gt;&#10;        &lt;/Box&gt;&#10;&#10;        {/* C 页脚 */}&#10;        &lt;Box style={{&#10;            position: 'absolute', bottom: 0, left: 0, right: 0,&#10;            height: 56, padding: '0 60px',&#10;            display: 'flex', flexDirection: 'row', alignItems: 'center', justifyContent: 'space-between',&#10;            borderTop: '1px solid rgba(26,26,26,0.06)',&#10;        }}&gt;&#10;            &lt;Text style={{&#10;                fontFamily: 'PingFang SC, Microsoft YaHei, sans-serif',&#10;                fontSize: 13, color: 'rgba(26,26,26,0.45)',&#10;            }}&gt;&#10;                四级英语翻译常用句式学习 · 参考答案&#10;            &lt;/Text&gt;&#10;            &lt;Text style={{&#10;                fontFamily: 'Helvetica Neue, Arial, sans-serif',&#10;                fontSize: 13, color: 'rgba(26,26,26,0.45)', fontWeight: 500,&#10;            }}&gt;&#10;                16 / 17&#10;            &lt;/Text&gt;&#10;        &lt;/Box&gt;&#10;    &lt;/Box&gt;&#10;&lt;/Slide&gt;"/>
        <p:cNvGrpSpPr/>
        <p:nvPr/>
      </p:nvGrpSpPr>
      <p:grpSpPr>
        <a:xfrm>
          <a:off x="0" y="0"/>
          <a:ext cx="0" cy="0"/>
          <a:chOff x="0" y="0"/>
          <a:chExt cx="0" cy="0"/>
        </a:xfrm>
      </p:grpSpPr>
      <p:sp>
        <p:nvSpPr>
          <p:cNvPr id="349" name=""/>
          <p:cNvSpPr/>
          <p:nvPr/>
        </p:nvSpPr>
        <p:spPr>
          <a:xfrm rot="0" flipH="0" flipV="0">
            <a:off x="0" y="0"/>
            <a:ext cx="12192000" cy="6858000"/>
          </a:xfrm>
          <a:prstGeom prst="rect">
            <a:avLst/>
          </a:prstGeom>
          <a:solidFill>
            <a:srgbClr val="FAF7F2"/>
          </a:solidFill>
          <a:ln/>
        </p:spPr>
        <p:txBody>
          <a:bodyPr/>
          <a:p/>
        </p:txBody>
      </p:sp>
      <p:sp>
        <p:nvSpPr>
          <p:cNvPr id="350" name=""/>
          <p:cNvSpPr/>
          <p:nvPr/>
        </p:nvSpPr>
        <p:spPr>
          <a:xfrm rot="0" flipH="0" flipV="0">
            <a:off x="571500" y="266700"/>
            <a:ext cx="57150" cy="304800"/>
          </a:xfrm>
          <a:prstGeom prst="roundRect">
            <a:avLst>
              <a:gd name="adj" fmla="val 50000"/>
            </a:avLst>
          </a:prstGeom>
          <a:solidFill>
            <a:srgbClr val="10B981"/>
          </a:solidFill>
          <a:ln/>
        </p:spPr>
        <p:txBody>
          <a:bodyPr/>
          <a:p/>
        </p:txBody>
      </p:sp>
      <p:sp>
        <p:nvSpPr>
          <p:cNvPr id="351" name="" descr="{&quot;isTemplate&quot;:true,&quot;type&quot;:&quot;text&quot;}"/>
          <p:cNvSpPr txBox="1"/>
          <p:nvPr/>
        </p:nvSpPr>
        <p:spPr>
          <a:xfrm rot="0" flipH="0" flipV="0">
            <a:off x="762000" y="228600"/>
            <a:ext cx="3038475" cy="371475"/>
          </a:xfrm>
          <a:prstGeom prst="rect"/>
        </p:spPr>
        <p:txBody>
          <a:bodyPr wrap="none" lIns="0" tIns="0" rIns="0" bIns="0"/>
          <a:p>
            <a:pPr>
              <a:lnSpc>
                <a:spcPct val="100000"/>
              </a:lnSpc>
            </a:pPr>
            <a:r>
              <a:rPr lang="zh-CN" sz="2400" b="1">
                <a:solidFill>
                  <a:srgbClr val="1A1A1A"/>
                </a:solidFill>
                <a:latin typeface="PingFang SC"/>
                <a:ea typeface="PingFang SC"/>
              </a:rPr>
              <a:t>参考答案</a:t>
            </a:r>
            <a:r>
              <a:rPr lang="en-US" sz="2400" b="1">
                <a:solidFill>
                  <a:srgbClr val="1A1A1A"/>
                </a:solidFill>
                <a:latin typeface="PingFang SC"/>
                <a:ea typeface="PingFang SC"/>
              </a:rPr>
              <a:t> · 3 </a:t>
            </a:r>
            <a:r>
              <a:rPr lang="zh-CN" sz="2400" b="1">
                <a:solidFill>
                  <a:srgbClr val="1A1A1A"/>
                </a:solidFill>
                <a:latin typeface="PingFang SC"/>
                <a:ea typeface="PingFang SC"/>
              </a:rPr>
              <a:t>段汉译英</a:t>
            </a:r>
            <a:endParaRPr/>
          </a:p>
        </p:txBody>
      </p:sp>
      <p:sp>
        <p:nvSpPr>
          <p:cNvPr id="352" name="" descr="{&quot;isTemplate&quot;:true,&quot;type&quot;:&quot;text&quot;}"/>
          <p:cNvSpPr txBox="1"/>
          <p:nvPr/>
        </p:nvSpPr>
        <p:spPr>
          <a:xfrm rot="0" flipH="0" flipV="0">
            <a:off x="4010025" y="333375"/>
            <a:ext cx="1543050" cy="161925"/>
          </a:xfrm>
          <a:prstGeom prst="rect"/>
        </p:spPr>
        <p:txBody>
          <a:bodyPr wrap="none" lIns="0" tIns="0" rIns="0" bIns="0"/>
          <a:p>
            <a:pPr>
              <a:lnSpc>
                <a:spcPct val="100000"/>
              </a:lnSpc>
            </a:pPr>
            <a:r>
              <a:rPr lang="en-US" sz="1050" b="1" spc="150">
                <a:solidFill>
                  <a:srgbClr val="10B981"/>
                </a:solidFill>
                <a:latin typeface="Helvetica Neue"/>
                <a:ea typeface="Helvetica Neue"/>
              </a:rPr>
              <a:t>SAMPLE ANSWERS</a:t>
            </a:r>
            <a:endParaRPr/>
          </a:p>
        </p:txBody>
      </p:sp>
      <p:sp>
        <p:nvSpPr>
          <p:cNvPr id="353" name=""/>
          <p:cNvSpPr/>
          <p:nvPr/>
        </p:nvSpPr>
        <p:spPr>
          <a:xfrm rot="0" flipH="0" flipV="0">
            <a:off x="10706100" y="314325"/>
            <a:ext cx="914400" cy="209550"/>
          </a:xfrm>
          <a:prstGeom prst="roundRect">
            <a:avLst>
              <a:gd name="adj" fmla="val 18182"/>
            </a:avLst>
          </a:prstGeom>
          <a:solidFill>
            <a:srgbClr val="10B981">
              <a:alpha val="10000"/>
            </a:srgbClr>
          </a:solidFill>
          <a:ln/>
        </p:spPr>
        <p:txBody>
          <a:bodyPr/>
          <a:p/>
        </p:txBody>
      </p:sp>
      <p:sp>
        <p:nvSpPr>
          <p:cNvPr id="354" name="" descr="{&quot;isTemplate&quot;:true,&quot;type&quot;:&quot;text&quot;}"/>
          <p:cNvSpPr txBox="1"/>
          <p:nvPr/>
        </p:nvSpPr>
        <p:spPr>
          <a:xfrm rot="0" flipH="0" flipV="0">
            <a:off x="10820400" y="352425"/>
            <a:ext cx="685800" cy="133350"/>
          </a:xfrm>
          <a:prstGeom prst="rect"/>
        </p:spPr>
        <p:txBody>
          <a:bodyPr wrap="none" lIns="0" tIns="0" rIns="0" bIns="0"/>
          <a:p>
            <a:pPr>
              <a:lnSpc>
                <a:spcPct val="100000"/>
              </a:lnSpc>
            </a:pPr>
            <a:r>
              <a:rPr lang="zh-CN" sz="825" b="1" spc="75">
                <a:solidFill>
                  <a:srgbClr val="10B981"/>
                </a:solidFill>
                <a:latin typeface="PingFang SC"/>
                <a:ea typeface="PingFang SC"/>
              </a:rPr>
              <a:t>仅供教师参考</a:t>
            </a:r>
            <a:endParaRPr/>
          </a:p>
        </p:txBody>
      </p:sp>
      <p:sp>
        <p:nvSpPr>
          <p:cNvPr id="355" name="" descr="{&quot;isTemplate&quot;:true,&quot;type&quot;:&quot;text&quot;}"/>
          <p:cNvSpPr txBox="1"/>
          <p:nvPr/>
        </p:nvSpPr>
        <p:spPr>
          <a:xfrm rot="0" flipH="0" flipV="0">
            <a:off x="571500" y="657225"/>
            <a:ext cx="11049000" cy="161925"/>
          </a:xfrm>
          <a:prstGeom prst="rect"/>
        </p:spPr>
        <p:txBody>
          <a:bodyPr wrap="none" lIns="0" tIns="0" rIns="0" bIns="0"/>
          <a:p>
            <a:pPr>
              <a:lnSpc>
                <a:spcPct val="100000"/>
              </a:lnSpc>
            </a:pPr>
            <a:r>
              <a:rPr lang="zh-CN" sz="1050" i="1">
                <a:solidFill>
                  <a:srgbClr val="1A1A1A">
                    <a:alpha val="55000"/>
                  </a:srgbClr>
                </a:solidFill>
                <a:latin typeface="PingFang SC"/>
                <a:ea typeface="PingFang SC"/>
              </a:rPr>
              <a:t>每段参考译文后用橙色</a:t>
            </a:r>
            <a:r>
              <a:rPr lang="en-US" sz="1050" i="1">
                <a:solidFill>
                  <a:srgbClr val="1A1A1A">
                    <a:alpha val="55000"/>
                  </a:srgbClr>
                </a:solidFill>
                <a:latin typeface="PingFang SC"/>
                <a:ea typeface="PingFang SC"/>
              </a:rPr>
              <a:t> / </a:t>
            </a:r>
            <a:r>
              <a:rPr lang="zh-CN" sz="1050" i="1">
                <a:solidFill>
                  <a:srgbClr val="1A1A1A">
                    <a:alpha val="55000"/>
                  </a:srgbClr>
                </a:solidFill>
                <a:latin typeface="PingFang SC"/>
                <a:ea typeface="PingFang SC"/>
              </a:rPr>
              <a:t>粉色高亮所调用到的句式</a:t>
            </a:r>
            <a:r>
              <a:rPr lang="en-US" sz="1050" i="1">
                <a:solidFill>
                  <a:srgbClr val="1A1A1A">
                    <a:alpha val="55000"/>
                  </a:srgbClr>
                </a:solidFill>
                <a:latin typeface="PingFang SC"/>
                <a:ea typeface="PingFang SC"/>
              </a:rPr>
              <a:t> —— </a:t>
            </a:r>
            <a:r>
              <a:rPr lang="zh-CN" sz="1050" i="1">
                <a:solidFill>
                  <a:srgbClr val="1A1A1A">
                    <a:alpha val="55000"/>
                  </a:srgbClr>
                </a:solidFill>
                <a:latin typeface="PingFang SC"/>
                <a:ea typeface="PingFang SC"/>
              </a:rPr>
              <a:t>提醒学生</a:t>
            </a:r>
            <a:r>
              <a:rPr lang="en-US" sz="1050" i="1">
                <a:solidFill>
                  <a:srgbClr val="1A1A1A">
                    <a:alpha val="55000"/>
                  </a:srgbClr>
                </a:solidFill>
                <a:latin typeface="PingFang SC"/>
                <a:ea typeface="PingFang SC"/>
              </a:rPr>
              <a:t>"</a:t>
            </a:r>
            <a:r>
              <a:rPr lang="zh-CN" sz="1050" i="1">
                <a:solidFill>
                  <a:srgbClr val="1A1A1A">
                    <a:alpha val="55000"/>
                  </a:srgbClr>
                </a:solidFill>
                <a:latin typeface="PingFang SC"/>
                <a:ea typeface="PingFang SC"/>
              </a:rPr>
              <a:t>哪里对、哪里改</a:t>
            </a:r>
            <a:r>
              <a:rPr lang="en-US" sz="1050" i="1">
                <a:solidFill>
                  <a:srgbClr val="1A1A1A">
                    <a:alpha val="55000"/>
                  </a:srgbClr>
                </a:solidFill>
                <a:latin typeface="PingFang SC"/>
                <a:ea typeface="PingFang SC"/>
              </a:rPr>
              <a:t>"</a:t>
            </a:r>
            <a:endParaRPr/>
          </a:p>
        </p:txBody>
      </p:sp>
      <p:sp>
        <p:nvSpPr>
          <p:cNvPr id="356" name=""/>
          <p:cNvSpPr/>
          <p:nvPr/>
        </p:nvSpPr>
        <p:spPr>
          <a:xfrm rot="0" flipH="0" flipV="0">
            <a:off x="781050" y="1028700"/>
            <a:ext cx="3429000" cy="3286125"/>
          </a:xfrm>
          <a:prstGeom prst="roundRect">
            <a:avLst>
              <a:gd name="adj" fmla="val 3478"/>
            </a:avLst>
          </a:prstGeom>
          <a:solidFill>
            <a:srgbClr val="FFFFFF"/>
          </a:solidFill>
          <a:ln/>
          <a:effectLst>
            <a:outerShdw blurRad="152400" dist="38100" dir="5400000">
              <a:srgbClr val="000000">
                <a:alpha val="4000"/>
              </a:srgbClr>
            </a:outerShdw>
          </a:effectLst>
        </p:spPr>
        <p:txBody>
          <a:bodyPr/>
          <a:p/>
        </p:txBody>
      </p:sp>
      <p:sp>
        <p:nvSpPr>
          <p:cNvPr id="357" name=""/>
          <p:cNvSpPr/>
          <p:nvPr/>
        </p:nvSpPr>
        <p:spPr>
          <a:xfrm rot="0" flipH="0" flipV="0">
            <a:off x="781050" y="1028700"/>
            <a:ext cx="3429000" cy="3286125"/>
          </a:xfrm>
          <a:custGeom>
            <a:pathLst>
              <a:path w="360" h="345">
                <a:moveTo>
                  <a:pt x="349" y="0"/>
                </a:moveTo>
                <a:cubicBezTo>
                  <a:pt x="354" y="0"/>
                  <a:pt x="359" y="4"/>
                  <a:pt x="360" y="10"/>
                </a:cubicBezTo>
                <a:cubicBezTo>
                  <a:pt x="359" y="6"/>
                  <a:pt x="356" y="4"/>
                  <a:pt x="352" y="4"/>
                </a:cubicBezTo>
                <a:lnTo>
                  <a:pt x="8" y="4"/>
                </a:lnTo>
                <a:cubicBezTo>
                  <a:pt x="4" y="4"/>
                  <a:pt x="1" y="7"/>
                  <a:pt x="0" y="10"/>
                </a:cubicBezTo>
                <a:cubicBezTo>
                  <a:pt x="1" y="4"/>
                  <a:pt x="6" y="0"/>
                  <a:pt x="12" y="0"/>
                </a:cubicBezTo>
                <a:lnTo>
                  <a:pt x="348" y="0"/>
                </a:lnTo>
                <a:close/>
              </a:path>
            </a:pathLst>
          </a:custGeom>
          <a:solidFill>
            <a:srgbClr val="10B981"/>
          </a:solidFill>
          <a:ln/>
        </p:spPr>
        <p:txBody>
          <a:bodyPr/>
          <a:p/>
        </p:txBody>
      </p:sp>
      <p:sp>
        <p:nvSpPr>
          <p:cNvPr id="358" name=""/>
          <p:cNvSpPr/>
          <p:nvPr/>
        </p:nvSpPr>
        <p:spPr>
          <a:xfrm rot="0" flipH="0" flipV="0">
            <a:off x="933450" y="1181100"/>
            <a:ext cx="342900" cy="342900"/>
          </a:xfrm>
          <a:custGeom>
            <a:pathLst>
              <a:path w="36" h="36">
                <a:moveTo>
                  <a:pt x="18" y="0"/>
                </a:moveTo>
                <a:lnTo>
                  <a:pt x="18" y="0"/>
                </a:lnTo>
                <a:cubicBezTo>
                  <a:pt x="28" y="0"/>
                  <a:pt x="36" y="8"/>
                  <a:pt x="36" y="18"/>
                </a:cubicBezTo>
                <a:lnTo>
                  <a:pt x="36" y="18"/>
                </a:lnTo>
                <a:cubicBezTo>
                  <a:pt x="36" y="28"/>
                  <a:pt x="28" y="36"/>
                  <a:pt x="18" y="36"/>
                </a:cubicBezTo>
                <a:lnTo>
                  <a:pt x="18" y="36"/>
                </a:lnTo>
                <a:cubicBezTo>
                  <a:pt x="8" y="36"/>
                  <a:pt x="0" y="28"/>
                  <a:pt x="0" y="18"/>
                </a:cubicBezTo>
                <a:lnTo>
                  <a:pt x="0" y="18"/>
                </a:lnTo>
                <a:cubicBezTo>
                  <a:pt x="0" y="8"/>
                  <a:pt x="8" y="0"/>
                  <a:pt x="18" y="0"/>
                </a:cubicBezTo>
                <a:close/>
              </a:path>
            </a:pathLst>
          </a:custGeom>
          <a:solidFill>
            <a:srgbClr val="10B981"/>
          </a:solidFill>
          <a:ln/>
        </p:spPr>
        <p:txBody>
          <a:bodyPr/>
          <a:p/>
        </p:txBody>
      </p:sp>
      <p:sp>
        <p:nvSpPr>
          <p:cNvPr id="359" name="" descr="{&quot;isTemplate&quot;:true,&quot;type&quot;:&quot;text&quot;}"/>
          <p:cNvSpPr txBox="1"/>
          <p:nvPr/>
        </p:nvSpPr>
        <p:spPr>
          <a:xfrm rot="0" flipH="0" flipV="0">
            <a:off x="1038225" y="1276350"/>
            <a:ext cx="133350" cy="161925"/>
          </a:xfrm>
          <a:prstGeom prst="rect"/>
        </p:spPr>
        <p:txBody>
          <a:bodyPr wrap="none" lIns="0" tIns="0" rIns="0" bIns="0"/>
          <a:p>
            <a:pPr>
              <a:lnSpc>
                <a:spcPct val="100000"/>
              </a:lnSpc>
            </a:pPr>
            <a:r>
              <a:rPr sz="1050" b="1">
                <a:solidFill>
                  <a:srgbClr val="FFFFFF"/>
                </a:solidFill>
                <a:latin typeface="Helvetica Neue"/>
                <a:ea typeface="Helvetica Neue"/>
              </a:rPr>
              <a:t>✓</a:t>
            </a:r>
            <a:endParaRPr/>
          </a:p>
        </p:txBody>
      </p:sp>
      <p:sp>
        <p:nvSpPr>
          <p:cNvPr id="360" name="" descr="{&quot;isTemplate&quot;:true,&quot;type&quot;:&quot;text&quot;}"/>
          <p:cNvSpPr txBox="1"/>
          <p:nvPr/>
        </p:nvSpPr>
        <p:spPr>
          <a:xfrm rot="0" flipH="0" flipV="0">
            <a:off x="1371600" y="1190625"/>
            <a:ext cx="2686050" cy="190500"/>
          </a:xfrm>
          <a:prstGeom prst="rect"/>
        </p:spPr>
        <p:txBody>
          <a:bodyPr wrap="none" lIns="0" tIns="0" rIns="0" bIns="0"/>
          <a:p>
            <a:pPr>
              <a:lnSpc>
                <a:spcPct val="100000"/>
              </a:lnSpc>
            </a:pPr>
            <a:r>
              <a:rPr lang="zh-CN" sz="1200" b="1">
                <a:solidFill>
                  <a:srgbClr val="1A1A1A"/>
                </a:solidFill>
                <a:latin typeface="PingFang SC"/>
                <a:ea typeface="PingFang SC"/>
              </a:rPr>
              <a:t>中国茶文化</a:t>
            </a:r>
            <a:endParaRPr/>
          </a:p>
        </p:txBody>
      </p:sp>
      <p:sp>
        <p:nvSpPr>
          <p:cNvPr id="361" name="" descr="{&quot;isTemplate&quot;:true,&quot;type&quot;:&quot;text&quot;}"/>
          <p:cNvSpPr txBox="1"/>
          <p:nvPr/>
        </p:nvSpPr>
        <p:spPr>
          <a:xfrm rot="0" flipH="0" flipV="0">
            <a:off x="1371600" y="1400175"/>
            <a:ext cx="2686050" cy="114300"/>
          </a:xfrm>
          <a:prstGeom prst="rect"/>
        </p:spPr>
        <p:txBody>
          <a:bodyPr wrap="none" lIns="0" tIns="0" rIns="0" bIns="0"/>
          <a:p>
            <a:pPr>
              <a:lnSpc>
                <a:spcPct val="100000"/>
              </a:lnSpc>
            </a:pPr>
            <a:r>
              <a:rPr lang="en-US" sz="750" spc="75">
                <a:solidFill>
                  <a:srgbClr val="1A1A1A">
                    <a:alpha val="45000"/>
                  </a:srgbClr>
                </a:solidFill>
                <a:latin typeface="Helvetica Neue"/>
                <a:ea typeface="Helvetica Neue"/>
              </a:rPr>
              <a:t>Chinese Tea</a:t>
            </a:r>
            <a:endParaRPr/>
          </a:p>
        </p:txBody>
      </p:sp>
      <p:sp>
        <p:nvSpPr>
          <p:cNvPr id="362" name=""/>
          <p:cNvSpPr/>
          <p:nvPr/>
        </p:nvSpPr>
        <p:spPr>
          <a:xfrm rot="0" flipH="0" flipV="0">
            <a:off x="962025" y="1619250"/>
            <a:ext cx="3124200" cy="1514475"/>
          </a:xfrm>
          <a:prstGeom prst="roundRect">
            <a:avLst>
              <a:gd name="adj" fmla="val 3774"/>
            </a:avLst>
          </a:prstGeom>
          <a:solidFill>
            <a:srgbClr val="10B981">
              <a:alpha val="6000"/>
            </a:srgbClr>
          </a:solidFill>
          <a:ln/>
        </p:spPr>
        <p:txBody>
          <a:bodyPr/>
          <a:p/>
        </p:txBody>
      </p:sp>
      <p:sp>
        <p:nvSpPr>
          <p:cNvPr id="363" name=""/>
          <p:cNvSpPr/>
          <p:nvPr/>
        </p:nvSpPr>
        <p:spPr>
          <a:xfrm rot="0" flipH="0" flipV="0">
            <a:off x="962025" y="1619250"/>
            <a:ext cx="3124200" cy="1514475"/>
          </a:xfrm>
          <a:custGeom>
            <a:pathLst>
              <a:path w="328" h="159">
                <a:moveTo>
                  <a:pt x="6" y="0"/>
                </a:moveTo>
                <a:cubicBezTo>
                  <a:pt x="4" y="0"/>
                  <a:pt x="3" y="1"/>
                  <a:pt x="3" y="3"/>
                </a:cubicBezTo>
                <a:lnTo>
                  <a:pt x="3" y="156"/>
                </a:lnTo>
                <a:cubicBezTo>
                  <a:pt x="3" y="157"/>
                  <a:pt x="4" y="159"/>
                  <a:pt x="5" y="159"/>
                </a:cubicBezTo>
                <a:cubicBezTo>
                  <a:pt x="2" y="159"/>
                  <a:pt x="0" y="156"/>
                  <a:pt x="0" y="153"/>
                </a:cubicBezTo>
                <a:lnTo>
                  <a:pt x="0" y="6"/>
                </a:lnTo>
                <a:cubicBezTo>
                  <a:pt x="0" y="3"/>
                  <a:pt x="3" y="0"/>
                  <a:pt x="6" y="0"/>
                </a:cubicBezTo>
                <a:close/>
              </a:path>
            </a:pathLst>
          </a:custGeom>
          <a:solidFill>
            <a:srgbClr val="10B981"/>
          </a:solidFill>
          <a:ln/>
        </p:spPr>
        <p:txBody>
          <a:bodyPr/>
          <a:p/>
        </p:txBody>
      </p:sp>
      <p:sp>
        <p:nvSpPr>
          <p:cNvPr id="364" name="" descr="{&quot;isTemplate&quot;:true,&quot;type&quot;:&quot;text&quot;}"/>
          <p:cNvSpPr txBox="1"/>
          <p:nvPr/>
        </p:nvSpPr>
        <p:spPr>
          <a:xfrm rot="0" flipH="0" flipV="0">
            <a:off x="1076325" y="1733550"/>
            <a:ext cx="2867025" cy="114300"/>
          </a:xfrm>
          <a:prstGeom prst="rect"/>
        </p:spPr>
        <p:txBody>
          <a:bodyPr wrap="none" lIns="0" tIns="0" rIns="0" bIns="0"/>
          <a:p>
            <a:pPr>
              <a:lnSpc>
                <a:spcPct val="100000"/>
              </a:lnSpc>
            </a:pPr>
            <a:r>
              <a:rPr lang="zh-CN" sz="750" b="1" spc="75">
                <a:solidFill>
                  <a:srgbClr val="10B981"/>
                </a:solidFill>
                <a:latin typeface="PingFang SC"/>
                <a:ea typeface="PingFang SC"/>
              </a:rPr>
              <a:t>参</a:t>
            </a:r>
            <a:r>
              <a:rPr lang="en-US" sz="750" b="1" spc="75">
                <a:solidFill>
                  <a:srgbClr val="10B981"/>
                </a:solidFill>
                <a:latin typeface="PingFang SC"/>
                <a:ea typeface="PingFang SC"/>
              </a:rPr>
              <a:t> </a:t>
            </a:r>
            <a:r>
              <a:rPr lang="zh-CN" sz="750" b="1" spc="75">
                <a:solidFill>
                  <a:srgbClr val="10B981"/>
                </a:solidFill>
                <a:latin typeface="PingFang SC"/>
                <a:ea typeface="PingFang SC"/>
              </a:rPr>
              <a:t>考</a:t>
            </a:r>
            <a:r>
              <a:rPr lang="en-US" sz="750" b="1" spc="75">
                <a:solidFill>
                  <a:srgbClr val="10B981"/>
                </a:solidFill>
                <a:latin typeface="PingFang SC"/>
                <a:ea typeface="PingFang SC"/>
              </a:rPr>
              <a:t> </a:t>
            </a:r>
            <a:r>
              <a:rPr lang="zh-CN" sz="750" b="1" spc="75">
                <a:solidFill>
                  <a:srgbClr val="10B981"/>
                </a:solidFill>
                <a:latin typeface="PingFang SC"/>
                <a:ea typeface="PingFang SC"/>
              </a:rPr>
              <a:t>译</a:t>
            </a:r>
            <a:r>
              <a:rPr lang="en-US" sz="750" b="1" spc="75">
                <a:solidFill>
                  <a:srgbClr val="10B981"/>
                </a:solidFill>
                <a:latin typeface="PingFang SC"/>
                <a:ea typeface="PingFang SC"/>
              </a:rPr>
              <a:t> </a:t>
            </a:r>
            <a:r>
              <a:rPr lang="zh-CN" sz="750" b="1" spc="75">
                <a:solidFill>
                  <a:srgbClr val="10B981"/>
                </a:solidFill>
                <a:latin typeface="PingFang SC"/>
                <a:ea typeface="PingFang SC"/>
              </a:rPr>
              <a:t>文</a:t>
            </a:r>
            <a:endParaRPr/>
          </a:p>
        </p:txBody>
      </p:sp>
      <p:sp>
        <p:nvSpPr>
          <p:cNvPr id="365" name="" descr="{&quot;isTemplate&quot;:true,&quot;type&quot;:&quot;text&quot;}"/>
          <p:cNvSpPr txBox="1"/>
          <p:nvPr/>
        </p:nvSpPr>
        <p:spPr>
          <a:xfrm rot="0" flipH="0" flipV="0">
            <a:off x="1076325" y="1885950"/>
            <a:ext cx="2867025" cy="1133475"/>
          </a:xfrm>
          <a:prstGeom prst="rect"/>
        </p:spPr>
        <p:txBody>
          <a:bodyPr wrap="square" lIns="0" tIns="0" rIns="0" bIns="0">
            <a:normAutofit/>
          </a:bodyPr>
          <a:p>
            <a:pPr>
              <a:lnSpc>
                <a:spcPct val="165000"/>
              </a:lnSpc>
            </a:pPr>
            <a:r>
              <a:rPr lang="en-US" sz="900">
                <a:solidFill>
                  <a:srgbClr val="1A1A1A"/>
                </a:solidFill>
                <a:latin typeface="Georgia"/>
                <a:ea typeface="Georgia"/>
              </a:rPr>
              <a:t>Tea originated in China and has a history of more than thousands of years. Chinese people drink tea all year round, and drinking tea in moderation can promote digestion. Chinese tea, which is rich in vitamins, enjoys great popularity among people all over the world.</a:t>
            </a:r>
            <a:endParaRPr/>
          </a:p>
        </p:txBody>
      </p:sp>
      <p:sp>
        <p:nvSpPr>
          <p:cNvPr id="366" name="" descr="{&quot;isTemplate&quot;:true,&quot;type&quot;:&quot;text&quot;}"/>
          <p:cNvSpPr txBox="1"/>
          <p:nvPr/>
        </p:nvSpPr>
        <p:spPr>
          <a:xfrm rot="0" flipH="0" flipV="0">
            <a:off x="933450" y="3228975"/>
            <a:ext cx="3124200" cy="114300"/>
          </a:xfrm>
          <a:prstGeom prst="rect"/>
        </p:spPr>
        <p:txBody>
          <a:bodyPr wrap="none" lIns="0" tIns="0" rIns="0" bIns="0"/>
          <a:p>
            <a:pPr>
              <a:lnSpc>
                <a:spcPct val="100000"/>
              </a:lnSpc>
            </a:pPr>
            <a:r>
              <a:rPr lang="zh-CN" sz="750" b="1" spc="75">
                <a:solidFill>
                  <a:srgbClr val="1A1A1A">
                    <a:alpha val="55000"/>
                  </a:srgbClr>
                </a:solidFill>
                <a:latin typeface="PingFang SC"/>
                <a:ea typeface="PingFang SC"/>
              </a:rPr>
              <a:t>本</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段</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调</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用</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句</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式</a:t>
            </a:r>
            <a:endParaRPr/>
          </a:p>
        </p:txBody>
      </p:sp>
      <p:sp>
        <p:nvSpPr>
          <p:cNvPr id="367" name=""/>
          <p:cNvSpPr/>
          <p:nvPr/>
        </p:nvSpPr>
        <p:spPr>
          <a:xfrm rot="0" flipH="0" flipV="0">
            <a:off x="933450" y="3390900"/>
            <a:ext cx="600075"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368" name="" descr="{&quot;isTemplate&quot;:true,&quot;type&quot;:&quot;text&quot;}"/>
          <p:cNvSpPr txBox="1"/>
          <p:nvPr/>
        </p:nvSpPr>
        <p:spPr>
          <a:xfrm rot="0" flipH="0" flipV="0">
            <a:off x="1000125" y="3409950"/>
            <a:ext cx="466725" cy="104775"/>
          </a:xfrm>
          <a:prstGeom prst="rect"/>
        </p:spPr>
        <p:txBody>
          <a:bodyPr wrap="none" lIns="0" tIns="0" rIns="0" bIns="0"/>
          <a:p>
            <a:pPr>
              <a:lnSpc>
                <a:spcPct val="100000"/>
              </a:lnSpc>
            </a:pPr>
            <a:r>
              <a:rPr lang="en-US" sz="675" b="1">
                <a:solidFill>
                  <a:srgbClr val="10B981"/>
                </a:solidFill>
                <a:latin typeface="Helvetica Neue"/>
                <a:ea typeface="Helvetica Neue"/>
              </a:rPr>
              <a:t>originate in</a:t>
            </a:r>
            <a:endParaRPr/>
          </a:p>
        </p:txBody>
      </p:sp>
      <p:sp>
        <p:nvSpPr>
          <p:cNvPr id="369" name=""/>
          <p:cNvSpPr/>
          <p:nvPr/>
        </p:nvSpPr>
        <p:spPr>
          <a:xfrm rot="0" flipH="0" flipV="0">
            <a:off x="1571625" y="3390900"/>
            <a:ext cx="895350"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370" name="" descr="{&quot;isTemplate&quot;:true,&quot;type&quot;:&quot;text&quot;}"/>
          <p:cNvSpPr txBox="1"/>
          <p:nvPr/>
        </p:nvSpPr>
        <p:spPr>
          <a:xfrm rot="0" flipH="0" flipV="0">
            <a:off x="1638300" y="3409950"/>
            <a:ext cx="762000" cy="104775"/>
          </a:xfrm>
          <a:prstGeom prst="rect"/>
        </p:spPr>
        <p:txBody>
          <a:bodyPr wrap="none" lIns="0" tIns="0" rIns="0" bIns="0"/>
          <a:p>
            <a:pPr>
              <a:lnSpc>
                <a:spcPct val="100000"/>
              </a:lnSpc>
            </a:pPr>
            <a:r>
              <a:rPr lang="en-US" sz="675" b="1">
                <a:solidFill>
                  <a:srgbClr val="10B981"/>
                </a:solidFill>
                <a:latin typeface="Helvetica Neue"/>
                <a:ea typeface="Helvetica Neue"/>
              </a:rPr>
              <a:t>more than ... years</a:t>
            </a:r>
            <a:endParaRPr/>
          </a:p>
        </p:txBody>
      </p:sp>
      <p:sp>
        <p:nvSpPr>
          <p:cNvPr id="371" name=""/>
          <p:cNvSpPr/>
          <p:nvPr/>
        </p:nvSpPr>
        <p:spPr>
          <a:xfrm rot="0" flipH="0" flipV="0">
            <a:off x="2505075" y="3390900"/>
            <a:ext cx="704850"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372" name="" descr="{&quot;isTemplate&quot;:true,&quot;type&quot;:&quot;text&quot;}"/>
          <p:cNvSpPr txBox="1"/>
          <p:nvPr/>
        </p:nvSpPr>
        <p:spPr>
          <a:xfrm rot="0" flipH="0" flipV="0">
            <a:off x="2571750" y="3409950"/>
            <a:ext cx="571500" cy="104775"/>
          </a:xfrm>
          <a:prstGeom prst="rect"/>
        </p:spPr>
        <p:txBody>
          <a:bodyPr wrap="none" lIns="0" tIns="0" rIns="0" bIns="0"/>
          <a:p>
            <a:pPr>
              <a:lnSpc>
                <a:spcPct val="100000"/>
              </a:lnSpc>
            </a:pPr>
            <a:r>
              <a:rPr lang="en-US" sz="675" b="1">
                <a:solidFill>
                  <a:srgbClr val="10B981"/>
                </a:solidFill>
                <a:latin typeface="Helvetica Neue"/>
                <a:ea typeface="Helvetica Neue"/>
              </a:rPr>
              <a:t>all year round</a:t>
            </a:r>
            <a:endParaRPr/>
          </a:p>
        </p:txBody>
      </p:sp>
      <p:sp>
        <p:nvSpPr>
          <p:cNvPr id="373" name=""/>
          <p:cNvSpPr/>
          <p:nvPr/>
        </p:nvSpPr>
        <p:spPr>
          <a:xfrm rot="0" flipH="0" flipV="0">
            <a:off x="933450" y="3571875"/>
            <a:ext cx="1038225"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374" name="" descr="{&quot;isTemplate&quot;:true,&quot;type&quot;:&quot;text&quot;}"/>
          <p:cNvSpPr txBox="1"/>
          <p:nvPr/>
        </p:nvSpPr>
        <p:spPr>
          <a:xfrm rot="0" flipH="0" flipV="0">
            <a:off x="1000125" y="3590925"/>
            <a:ext cx="904875" cy="104775"/>
          </a:xfrm>
          <a:prstGeom prst="rect"/>
        </p:spPr>
        <p:txBody>
          <a:bodyPr wrap="none" lIns="0" tIns="0" rIns="0" bIns="0"/>
          <a:p>
            <a:pPr>
              <a:lnSpc>
                <a:spcPct val="100000"/>
              </a:lnSpc>
            </a:pPr>
            <a:r>
              <a:rPr lang="en-US" sz="675" b="1">
                <a:solidFill>
                  <a:srgbClr val="10B981"/>
                </a:solidFill>
                <a:latin typeface="Helvetica Neue"/>
                <a:ea typeface="Helvetica Neue"/>
              </a:rPr>
              <a:t>drink ... in moderation</a:t>
            </a:r>
            <a:endParaRPr/>
          </a:p>
        </p:txBody>
      </p:sp>
      <p:sp>
        <p:nvSpPr>
          <p:cNvPr id="375" name=""/>
          <p:cNvSpPr/>
          <p:nvPr/>
        </p:nvSpPr>
        <p:spPr>
          <a:xfrm rot="0" flipH="0" flipV="0">
            <a:off x="2009775" y="3571875"/>
            <a:ext cx="885825"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376" name="" descr="{&quot;isTemplate&quot;:true,&quot;type&quot;:&quot;text&quot;}"/>
          <p:cNvSpPr txBox="1"/>
          <p:nvPr/>
        </p:nvSpPr>
        <p:spPr>
          <a:xfrm rot="0" flipH="0" flipV="0">
            <a:off x="2076450" y="3590925"/>
            <a:ext cx="752475" cy="104775"/>
          </a:xfrm>
          <a:prstGeom prst="rect"/>
        </p:spPr>
        <p:txBody>
          <a:bodyPr wrap="none" lIns="0" tIns="0" rIns="0" bIns="0"/>
          <a:p>
            <a:pPr>
              <a:lnSpc>
                <a:spcPct val="100000"/>
              </a:lnSpc>
            </a:pPr>
            <a:r>
              <a:rPr lang="en-US" sz="675" b="1">
                <a:solidFill>
                  <a:srgbClr val="10B981"/>
                </a:solidFill>
                <a:latin typeface="Helvetica Neue"/>
                <a:ea typeface="Helvetica Neue"/>
              </a:rPr>
              <a:t>promote digestion</a:t>
            </a:r>
            <a:endParaRPr/>
          </a:p>
        </p:txBody>
      </p:sp>
      <p:sp>
        <p:nvSpPr>
          <p:cNvPr id="377" name=""/>
          <p:cNvSpPr/>
          <p:nvPr/>
        </p:nvSpPr>
        <p:spPr>
          <a:xfrm rot="0" flipH="0" flipV="0">
            <a:off x="2933700" y="3571875"/>
            <a:ext cx="523875"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378" name="" descr="{&quot;isTemplate&quot;:true,&quot;type&quot;:&quot;text&quot;}"/>
          <p:cNvSpPr txBox="1"/>
          <p:nvPr/>
        </p:nvSpPr>
        <p:spPr>
          <a:xfrm rot="0" flipH="0" flipV="0">
            <a:off x="3000375" y="3590925"/>
            <a:ext cx="390525" cy="104775"/>
          </a:xfrm>
          <a:prstGeom prst="rect"/>
        </p:spPr>
        <p:txBody>
          <a:bodyPr wrap="none" lIns="0" tIns="0" rIns="0" bIns="0"/>
          <a:p>
            <a:pPr>
              <a:lnSpc>
                <a:spcPct val="100000"/>
              </a:lnSpc>
            </a:pPr>
            <a:r>
              <a:rPr lang="en-US" sz="675" b="1">
                <a:solidFill>
                  <a:srgbClr val="10B981"/>
                </a:solidFill>
                <a:latin typeface="Helvetica Neue"/>
                <a:ea typeface="Helvetica Neue"/>
              </a:rPr>
              <a:t>be rich in</a:t>
            </a:r>
            <a:endParaRPr/>
          </a:p>
        </p:txBody>
      </p:sp>
      <p:sp>
        <p:nvSpPr>
          <p:cNvPr id="379" name=""/>
          <p:cNvSpPr/>
          <p:nvPr/>
        </p:nvSpPr>
        <p:spPr>
          <a:xfrm rot="0" flipH="0" flipV="0">
            <a:off x="933450" y="3752850"/>
            <a:ext cx="1038225"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380" name="" descr="{&quot;isTemplate&quot;:true,&quot;type&quot;:&quot;text&quot;}"/>
          <p:cNvSpPr txBox="1"/>
          <p:nvPr/>
        </p:nvSpPr>
        <p:spPr>
          <a:xfrm rot="0" flipH="0" flipV="0">
            <a:off x="1000125" y="3771900"/>
            <a:ext cx="904875" cy="104775"/>
          </a:xfrm>
          <a:prstGeom prst="rect"/>
        </p:spPr>
        <p:txBody>
          <a:bodyPr wrap="none" lIns="0" tIns="0" rIns="0" bIns="0"/>
          <a:p>
            <a:pPr>
              <a:lnSpc>
                <a:spcPct val="100000"/>
              </a:lnSpc>
            </a:pPr>
            <a:r>
              <a:rPr lang="en-US" sz="675" b="1">
                <a:solidFill>
                  <a:srgbClr val="10B981"/>
                </a:solidFill>
                <a:latin typeface="Helvetica Neue"/>
                <a:ea typeface="Helvetica Neue"/>
              </a:rPr>
              <a:t>enjoy great popularity</a:t>
            </a:r>
            <a:endParaRPr/>
          </a:p>
        </p:txBody>
      </p:sp>
      <p:sp>
        <p:nvSpPr>
          <p:cNvPr id="381" name=""/>
          <p:cNvSpPr/>
          <p:nvPr/>
        </p:nvSpPr>
        <p:spPr>
          <a:xfrm rot="0" flipH="0" flipV="0">
            <a:off x="4381500" y="1028700"/>
            <a:ext cx="3429000" cy="3286125"/>
          </a:xfrm>
          <a:prstGeom prst="roundRect">
            <a:avLst>
              <a:gd name="adj" fmla="val 3478"/>
            </a:avLst>
          </a:prstGeom>
          <a:solidFill>
            <a:srgbClr val="FFFFFF"/>
          </a:solidFill>
          <a:ln/>
          <a:effectLst>
            <a:outerShdw blurRad="152400" dist="38100" dir="5400000">
              <a:srgbClr val="000000">
                <a:alpha val="4000"/>
              </a:srgbClr>
            </a:outerShdw>
          </a:effectLst>
        </p:spPr>
        <p:txBody>
          <a:bodyPr/>
          <a:p/>
        </p:txBody>
      </p:sp>
      <p:sp>
        <p:nvSpPr>
          <p:cNvPr id="382" name=""/>
          <p:cNvSpPr/>
          <p:nvPr/>
        </p:nvSpPr>
        <p:spPr>
          <a:xfrm rot="0" flipH="0" flipV="0">
            <a:off x="4381500" y="1028700"/>
            <a:ext cx="3429000" cy="3286125"/>
          </a:xfrm>
          <a:custGeom>
            <a:pathLst>
              <a:path w="360" h="345">
                <a:moveTo>
                  <a:pt x="349" y="0"/>
                </a:moveTo>
                <a:cubicBezTo>
                  <a:pt x="354" y="0"/>
                  <a:pt x="359" y="4"/>
                  <a:pt x="360" y="10"/>
                </a:cubicBezTo>
                <a:cubicBezTo>
                  <a:pt x="359" y="6"/>
                  <a:pt x="356" y="4"/>
                  <a:pt x="352" y="4"/>
                </a:cubicBezTo>
                <a:lnTo>
                  <a:pt x="8" y="4"/>
                </a:lnTo>
                <a:cubicBezTo>
                  <a:pt x="4" y="4"/>
                  <a:pt x="1" y="7"/>
                  <a:pt x="0" y="10"/>
                </a:cubicBezTo>
                <a:cubicBezTo>
                  <a:pt x="1" y="4"/>
                  <a:pt x="6" y="0"/>
                  <a:pt x="12" y="0"/>
                </a:cubicBezTo>
                <a:lnTo>
                  <a:pt x="348" y="0"/>
                </a:lnTo>
                <a:close/>
              </a:path>
            </a:pathLst>
          </a:custGeom>
          <a:solidFill>
            <a:srgbClr val="10B981"/>
          </a:solidFill>
          <a:ln/>
        </p:spPr>
        <p:txBody>
          <a:bodyPr/>
          <a:p/>
        </p:txBody>
      </p:sp>
      <p:sp>
        <p:nvSpPr>
          <p:cNvPr id="383" name=""/>
          <p:cNvSpPr/>
          <p:nvPr/>
        </p:nvSpPr>
        <p:spPr>
          <a:xfrm rot="0" flipH="0" flipV="0">
            <a:off x="4533900" y="1181100"/>
            <a:ext cx="342900" cy="342900"/>
          </a:xfrm>
          <a:custGeom>
            <a:pathLst>
              <a:path w="36" h="36">
                <a:moveTo>
                  <a:pt x="18" y="0"/>
                </a:moveTo>
                <a:lnTo>
                  <a:pt x="18" y="0"/>
                </a:lnTo>
                <a:cubicBezTo>
                  <a:pt x="28" y="0"/>
                  <a:pt x="36" y="8"/>
                  <a:pt x="36" y="18"/>
                </a:cubicBezTo>
                <a:lnTo>
                  <a:pt x="36" y="18"/>
                </a:lnTo>
                <a:cubicBezTo>
                  <a:pt x="36" y="28"/>
                  <a:pt x="28" y="36"/>
                  <a:pt x="18" y="36"/>
                </a:cubicBezTo>
                <a:lnTo>
                  <a:pt x="18" y="36"/>
                </a:lnTo>
                <a:cubicBezTo>
                  <a:pt x="8" y="36"/>
                  <a:pt x="0" y="28"/>
                  <a:pt x="0" y="18"/>
                </a:cubicBezTo>
                <a:lnTo>
                  <a:pt x="0" y="18"/>
                </a:lnTo>
                <a:cubicBezTo>
                  <a:pt x="0" y="8"/>
                  <a:pt x="8" y="0"/>
                  <a:pt x="18" y="0"/>
                </a:cubicBezTo>
                <a:close/>
              </a:path>
            </a:pathLst>
          </a:custGeom>
          <a:solidFill>
            <a:srgbClr val="10B981"/>
          </a:solidFill>
          <a:ln/>
        </p:spPr>
        <p:txBody>
          <a:bodyPr/>
          <a:p/>
        </p:txBody>
      </p:sp>
      <p:sp>
        <p:nvSpPr>
          <p:cNvPr id="384" name="" descr="{&quot;isTemplate&quot;:true,&quot;type&quot;:&quot;text&quot;}"/>
          <p:cNvSpPr txBox="1"/>
          <p:nvPr/>
        </p:nvSpPr>
        <p:spPr>
          <a:xfrm rot="0" flipH="0" flipV="0">
            <a:off x="4638675" y="1276350"/>
            <a:ext cx="133350" cy="161925"/>
          </a:xfrm>
          <a:prstGeom prst="rect"/>
        </p:spPr>
        <p:txBody>
          <a:bodyPr wrap="none" lIns="0" tIns="0" rIns="0" bIns="0"/>
          <a:p>
            <a:pPr>
              <a:lnSpc>
                <a:spcPct val="100000"/>
              </a:lnSpc>
            </a:pPr>
            <a:r>
              <a:rPr sz="1050" b="1">
                <a:solidFill>
                  <a:srgbClr val="FFFFFF"/>
                </a:solidFill>
                <a:latin typeface="Helvetica Neue"/>
                <a:ea typeface="Helvetica Neue"/>
              </a:rPr>
              <a:t>✓</a:t>
            </a:r>
            <a:endParaRPr/>
          </a:p>
        </p:txBody>
      </p:sp>
      <p:sp>
        <p:nvSpPr>
          <p:cNvPr id="385" name="" descr="{&quot;isTemplate&quot;:true,&quot;type&quot;:&quot;text&quot;}"/>
          <p:cNvSpPr txBox="1"/>
          <p:nvPr/>
        </p:nvSpPr>
        <p:spPr>
          <a:xfrm rot="0" flipH="0" flipV="0">
            <a:off x="4972050" y="1190625"/>
            <a:ext cx="2686050" cy="190500"/>
          </a:xfrm>
          <a:prstGeom prst="rect"/>
        </p:spPr>
        <p:txBody>
          <a:bodyPr wrap="none" lIns="0" tIns="0" rIns="0" bIns="0"/>
          <a:p>
            <a:pPr>
              <a:lnSpc>
                <a:spcPct val="100000"/>
              </a:lnSpc>
            </a:pPr>
            <a:r>
              <a:rPr lang="zh-CN" sz="1200" b="1">
                <a:solidFill>
                  <a:srgbClr val="1A1A1A"/>
                </a:solidFill>
                <a:latin typeface="PingFang SC"/>
                <a:ea typeface="PingFang SC"/>
              </a:rPr>
              <a:t>城市发展</a:t>
            </a:r>
            <a:endParaRPr/>
          </a:p>
        </p:txBody>
      </p:sp>
      <p:sp>
        <p:nvSpPr>
          <p:cNvPr id="386" name="" descr="{&quot;isTemplate&quot;:true,&quot;type&quot;:&quot;text&quot;}"/>
          <p:cNvSpPr txBox="1"/>
          <p:nvPr/>
        </p:nvSpPr>
        <p:spPr>
          <a:xfrm rot="0" flipH="0" flipV="0">
            <a:off x="4972050" y="1400175"/>
            <a:ext cx="2686050" cy="114300"/>
          </a:xfrm>
          <a:prstGeom prst="rect"/>
        </p:spPr>
        <p:txBody>
          <a:bodyPr wrap="none" lIns="0" tIns="0" rIns="0" bIns="0"/>
          <a:p>
            <a:pPr>
              <a:lnSpc>
                <a:spcPct val="100000"/>
              </a:lnSpc>
            </a:pPr>
            <a:r>
              <a:rPr lang="en-US" sz="750" spc="75">
                <a:solidFill>
                  <a:srgbClr val="1A1A1A">
                    <a:alpha val="45000"/>
                  </a:srgbClr>
                </a:solidFill>
                <a:latin typeface="Helvetica Neue"/>
                <a:ea typeface="Helvetica Neue"/>
              </a:rPr>
              <a:t>Urban Development</a:t>
            </a:r>
            <a:endParaRPr/>
          </a:p>
        </p:txBody>
      </p:sp>
      <p:sp>
        <p:nvSpPr>
          <p:cNvPr id="387" name=""/>
          <p:cNvSpPr/>
          <p:nvPr/>
        </p:nvSpPr>
        <p:spPr>
          <a:xfrm rot="0" flipH="0" flipV="0">
            <a:off x="4562475" y="1619250"/>
            <a:ext cx="3124200" cy="1743075"/>
          </a:xfrm>
          <a:prstGeom prst="roundRect">
            <a:avLst>
              <a:gd name="adj" fmla="val 3279"/>
            </a:avLst>
          </a:prstGeom>
          <a:solidFill>
            <a:srgbClr val="10B981">
              <a:alpha val="6000"/>
            </a:srgbClr>
          </a:solidFill>
          <a:ln/>
        </p:spPr>
        <p:txBody>
          <a:bodyPr/>
          <a:p/>
        </p:txBody>
      </p:sp>
      <p:sp>
        <p:nvSpPr>
          <p:cNvPr id="388" name=""/>
          <p:cNvSpPr/>
          <p:nvPr/>
        </p:nvSpPr>
        <p:spPr>
          <a:xfrm rot="0" flipH="0" flipV="0">
            <a:off x="4562475" y="1619250"/>
            <a:ext cx="3124200" cy="1743075"/>
          </a:xfrm>
          <a:custGeom>
            <a:pathLst>
              <a:path w="328" h="183">
                <a:moveTo>
                  <a:pt x="6" y="0"/>
                </a:moveTo>
                <a:cubicBezTo>
                  <a:pt x="4" y="0"/>
                  <a:pt x="3" y="1"/>
                  <a:pt x="3" y="3"/>
                </a:cubicBezTo>
                <a:lnTo>
                  <a:pt x="3" y="180"/>
                </a:lnTo>
                <a:cubicBezTo>
                  <a:pt x="3" y="181"/>
                  <a:pt x="4" y="183"/>
                  <a:pt x="5" y="183"/>
                </a:cubicBezTo>
                <a:cubicBezTo>
                  <a:pt x="2" y="183"/>
                  <a:pt x="0" y="180"/>
                  <a:pt x="0" y="177"/>
                </a:cubicBezTo>
                <a:lnTo>
                  <a:pt x="0" y="6"/>
                </a:lnTo>
                <a:cubicBezTo>
                  <a:pt x="0" y="3"/>
                  <a:pt x="3" y="0"/>
                  <a:pt x="6" y="0"/>
                </a:cubicBezTo>
                <a:close/>
              </a:path>
            </a:pathLst>
          </a:custGeom>
          <a:solidFill>
            <a:srgbClr val="10B981"/>
          </a:solidFill>
          <a:ln/>
        </p:spPr>
        <p:txBody>
          <a:bodyPr/>
          <a:p/>
        </p:txBody>
      </p:sp>
      <p:sp>
        <p:nvSpPr>
          <p:cNvPr id="389" name="" descr="{&quot;isTemplate&quot;:true,&quot;type&quot;:&quot;text&quot;}"/>
          <p:cNvSpPr txBox="1"/>
          <p:nvPr/>
        </p:nvSpPr>
        <p:spPr>
          <a:xfrm rot="0" flipH="0" flipV="0">
            <a:off x="4676775" y="1733550"/>
            <a:ext cx="2867025" cy="114300"/>
          </a:xfrm>
          <a:prstGeom prst="rect"/>
        </p:spPr>
        <p:txBody>
          <a:bodyPr wrap="none" lIns="0" tIns="0" rIns="0" bIns="0"/>
          <a:p>
            <a:pPr>
              <a:lnSpc>
                <a:spcPct val="100000"/>
              </a:lnSpc>
            </a:pPr>
            <a:r>
              <a:rPr lang="zh-CN" sz="750" b="1" spc="75">
                <a:solidFill>
                  <a:srgbClr val="10B981"/>
                </a:solidFill>
                <a:latin typeface="PingFang SC"/>
                <a:ea typeface="PingFang SC"/>
              </a:rPr>
              <a:t>参</a:t>
            </a:r>
            <a:r>
              <a:rPr lang="en-US" sz="750" b="1" spc="75">
                <a:solidFill>
                  <a:srgbClr val="10B981"/>
                </a:solidFill>
                <a:latin typeface="PingFang SC"/>
                <a:ea typeface="PingFang SC"/>
              </a:rPr>
              <a:t> </a:t>
            </a:r>
            <a:r>
              <a:rPr lang="zh-CN" sz="750" b="1" spc="75">
                <a:solidFill>
                  <a:srgbClr val="10B981"/>
                </a:solidFill>
                <a:latin typeface="PingFang SC"/>
                <a:ea typeface="PingFang SC"/>
              </a:rPr>
              <a:t>考</a:t>
            </a:r>
            <a:r>
              <a:rPr lang="en-US" sz="750" b="1" spc="75">
                <a:solidFill>
                  <a:srgbClr val="10B981"/>
                </a:solidFill>
                <a:latin typeface="PingFang SC"/>
                <a:ea typeface="PingFang SC"/>
              </a:rPr>
              <a:t> </a:t>
            </a:r>
            <a:r>
              <a:rPr lang="zh-CN" sz="750" b="1" spc="75">
                <a:solidFill>
                  <a:srgbClr val="10B981"/>
                </a:solidFill>
                <a:latin typeface="PingFang SC"/>
                <a:ea typeface="PingFang SC"/>
              </a:rPr>
              <a:t>译</a:t>
            </a:r>
            <a:r>
              <a:rPr lang="en-US" sz="750" b="1" spc="75">
                <a:solidFill>
                  <a:srgbClr val="10B981"/>
                </a:solidFill>
                <a:latin typeface="PingFang SC"/>
                <a:ea typeface="PingFang SC"/>
              </a:rPr>
              <a:t> </a:t>
            </a:r>
            <a:r>
              <a:rPr lang="zh-CN" sz="750" b="1" spc="75">
                <a:solidFill>
                  <a:srgbClr val="10B981"/>
                </a:solidFill>
                <a:latin typeface="PingFang SC"/>
                <a:ea typeface="PingFang SC"/>
              </a:rPr>
              <a:t>文</a:t>
            </a:r>
            <a:endParaRPr/>
          </a:p>
        </p:txBody>
      </p:sp>
      <p:sp>
        <p:nvSpPr>
          <p:cNvPr id="390" name="" descr="{&quot;isTemplate&quot;:true,&quot;type&quot;:&quot;text&quot;}"/>
          <p:cNvSpPr txBox="1"/>
          <p:nvPr/>
        </p:nvSpPr>
        <p:spPr>
          <a:xfrm rot="0" flipH="0" flipV="0">
            <a:off x="4676775" y="1885950"/>
            <a:ext cx="2867025" cy="1362075"/>
          </a:xfrm>
          <a:prstGeom prst="rect"/>
        </p:spPr>
        <p:txBody>
          <a:bodyPr wrap="square" lIns="0" tIns="0" rIns="0" bIns="0">
            <a:normAutofit/>
          </a:bodyPr>
          <a:p>
            <a:pPr>
              <a:lnSpc>
                <a:spcPct val="165000"/>
              </a:lnSpc>
            </a:pPr>
            <a:r>
              <a:rPr lang="en-US" sz="900">
                <a:solidFill>
                  <a:srgbClr val="1A1A1A"/>
                </a:solidFill>
                <a:latin typeface="Georgia"/>
                <a:ea typeface="Georgia"/>
              </a:rPr>
              <a:t>In recent years, the number of cities in China has dramatically increased. With the rapid development of urbanization, more opportunities have been provided for people, but it has also caused damage to the environment. Protecting the environment has become a praiseworthy virtue.</a:t>
            </a:r>
            <a:endParaRPr/>
          </a:p>
        </p:txBody>
      </p:sp>
      <p:sp>
        <p:nvSpPr>
          <p:cNvPr id="391" name="" descr="{&quot;isTemplate&quot;:true,&quot;type&quot;:&quot;text&quot;}"/>
          <p:cNvSpPr txBox="1"/>
          <p:nvPr/>
        </p:nvSpPr>
        <p:spPr>
          <a:xfrm rot="0" flipH="0" flipV="0">
            <a:off x="4533900" y="3457575"/>
            <a:ext cx="3124200" cy="114300"/>
          </a:xfrm>
          <a:prstGeom prst="rect"/>
        </p:spPr>
        <p:txBody>
          <a:bodyPr wrap="none" lIns="0" tIns="0" rIns="0" bIns="0"/>
          <a:p>
            <a:pPr>
              <a:lnSpc>
                <a:spcPct val="100000"/>
              </a:lnSpc>
            </a:pPr>
            <a:r>
              <a:rPr lang="zh-CN" sz="750" b="1" spc="75">
                <a:solidFill>
                  <a:srgbClr val="1A1A1A">
                    <a:alpha val="55000"/>
                  </a:srgbClr>
                </a:solidFill>
                <a:latin typeface="PingFang SC"/>
                <a:ea typeface="PingFang SC"/>
              </a:rPr>
              <a:t>本</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段</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调</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用</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句</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式</a:t>
            </a:r>
            <a:endParaRPr/>
          </a:p>
        </p:txBody>
      </p:sp>
      <p:sp>
        <p:nvSpPr>
          <p:cNvPr id="392" name=""/>
          <p:cNvSpPr/>
          <p:nvPr/>
        </p:nvSpPr>
        <p:spPr>
          <a:xfrm rot="0" flipH="0" flipV="0">
            <a:off x="4533900" y="3619500"/>
            <a:ext cx="742950"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393" name="" descr="{&quot;isTemplate&quot;:true,&quot;type&quot;:&quot;text&quot;}"/>
          <p:cNvSpPr txBox="1"/>
          <p:nvPr/>
        </p:nvSpPr>
        <p:spPr>
          <a:xfrm rot="0" flipH="0" flipV="0">
            <a:off x="4600575" y="3638550"/>
            <a:ext cx="609600" cy="104775"/>
          </a:xfrm>
          <a:prstGeom prst="rect"/>
        </p:spPr>
        <p:txBody>
          <a:bodyPr wrap="none" lIns="0" tIns="0" rIns="0" bIns="0"/>
          <a:p>
            <a:pPr>
              <a:lnSpc>
                <a:spcPct val="100000"/>
              </a:lnSpc>
            </a:pPr>
            <a:r>
              <a:rPr lang="en-US" sz="675" b="1">
                <a:solidFill>
                  <a:srgbClr val="10B981"/>
                </a:solidFill>
                <a:latin typeface="Helvetica Neue"/>
                <a:ea typeface="Helvetica Neue"/>
              </a:rPr>
              <a:t>In recent years</a:t>
            </a:r>
            <a:endParaRPr/>
          </a:p>
        </p:txBody>
      </p:sp>
      <p:sp>
        <p:nvSpPr>
          <p:cNvPr id="394" name=""/>
          <p:cNvSpPr/>
          <p:nvPr/>
        </p:nvSpPr>
        <p:spPr>
          <a:xfrm rot="0" flipH="0" flipV="0">
            <a:off x="5314950" y="3619500"/>
            <a:ext cx="1924050"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395" name="" descr="{&quot;isTemplate&quot;:true,&quot;type&quot;:&quot;text&quot;}"/>
          <p:cNvSpPr txBox="1"/>
          <p:nvPr/>
        </p:nvSpPr>
        <p:spPr>
          <a:xfrm rot="0" flipH="0" flipV="0">
            <a:off x="5381625" y="3638550"/>
            <a:ext cx="1790700" cy="104775"/>
          </a:xfrm>
          <a:prstGeom prst="rect"/>
        </p:spPr>
        <p:txBody>
          <a:bodyPr wrap="none" lIns="0" tIns="0" rIns="0" bIns="0"/>
          <a:p>
            <a:pPr>
              <a:lnSpc>
                <a:spcPct val="100000"/>
              </a:lnSpc>
            </a:pPr>
            <a:r>
              <a:rPr lang="en-US" sz="675" b="1">
                <a:solidFill>
                  <a:srgbClr val="10B981"/>
                </a:solidFill>
                <a:latin typeface="Helvetica Neue"/>
                <a:ea typeface="Helvetica Neue"/>
              </a:rPr>
              <a:t>the number of ... has dramatically increased</a:t>
            </a:r>
            <a:endParaRPr/>
          </a:p>
        </p:txBody>
      </p:sp>
      <p:sp>
        <p:nvSpPr>
          <p:cNvPr id="396" name=""/>
          <p:cNvSpPr/>
          <p:nvPr/>
        </p:nvSpPr>
        <p:spPr>
          <a:xfrm rot="0" flipH="0" flipV="0">
            <a:off x="4533900" y="3800475"/>
            <a:ext cx="1409700"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397" name="" descr="{&quot;isTemplate&quot;:true,&quot;type&quot;:&quot;text&quot;}"/>
          <p:cNvSpPr txBox="1"/>
          <p:nvPr/>
        </p:nvSpPr>
        <p:spPr>
          <a:xfrm rot="0" flipH="0" flipV="0">
            <a:off x="4600575" y="3819525"/>
            <a:ext cx="1276350" cy="104775"/>
          </a:xfrm>
          <a:prstGeom prst="rect"/>
        </p:spPr>
        <p:txBody>
          <a:bodyPr wrap="none" lIns="0" tIns="0" rIns="0" bIns="0"/>
          <a:p>
            <a:pPr>
              <a:lnSpc>
                <a:spcPct val="100000"/>
              </a:lnSpc>
            </a:pPr>
            <a:r>
              <a:rPr lang="en-US" sz="675" b="1">
                <a:solidFill>
                  <a:srgbClr val="10B981"/>
                </a:solidFill>
                <a:latin typeface="Helvetica Neue"/>
                <a:ea typeface="Helvetica Neue"/>
              </a:rPr>
              <a:t>with the (rapid) development of</a:t>
            </a:r>
            <a:endParaRPr/>
          </a:p>
        </p:txBody>
      </p:sp>
      <p:sp>
        <p:nvSpPr>
          <p:cNvPr id="398" name=""/>
          <p:cNvSpPr/>
          <p:nvPr/>
        </p:nvSpPr>
        <p:spPr>
          <a:xfrm rot="0" flipH="0" flipV="0">
            <a:off x="5981700" y="3800475"/>
            <a:ext cx="809625"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399" name="" descr="{&quot;isTemplate&quot;:true,&quot;type&quot;:&quot;text&quot;}"/>
          <p:cNvSpPr txBox="1"/>
          <p:nvPr/>
        </p:nvSpPr>
        <p:spPr>
          <a:xfrm rot="0" flipH="0" flipV="0">
            <a:off x="6048375" y="3819525"/>
            <a:ext cx="676275" cy="104775"/>
          </a:xfrm>
          <a:prstGeom prst="rect"/>
        </p:spPr>
        <p:txBody>
          <a:bodyPr wrap="none" lIns="0" tIns="0" rIns="0" bIns="0"/>
          <a:p>
            <a:pPr>
              <a:lnSpc>
                <a:spcPct val="100000"/>
              </a:lnSpc>
            </a:pPr>
            <a:r>
              <a:rPr lang="en-US" sz="675" b="1">
                <a:solidFill>
                  <a:srgbClr val="10B981"/>
                </a:solidFill>
                <a:latin typeface="Helvetica Neue"/>
                <a:ea typeface="Helvetica Neue"/>
              </a:rPr>
              <a:t>provide ... for sb</a:t>
            </a:r>
            <a:endParaRPr/>
          </a:p>
        </p:txBody>
      </p:sp>
      <p:sp>
        <p:nvSpPr>
          <p:cNvPr id="400" name=""/>
          <p:cNvSpPr/>
          <p:nvPr/>
        </p:nvSpPr>
        <p:spPr>
          <a:xfrm rot="0" flipH="0" flipV="0">
            <a:off x="4533900" y="3981450"/>
            <a:ext cx="838200"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401" name="" descr="{&quot;isTemplate&quot;:true,&quot;type&quot;:&quot;text&quot;}"/>
          <p:cNvSpPr txBox="1"/>
          <p:nvPr/>
        </p:nvSpPr>
        <p:spPr>
          <a:xfrm rot="0" flipH="0" flipV="0">
            <a:off x="4600575" y="4000500"/>
            <a:ext cx="704850" cy="104775"/>
          </a:xfrm>
          <a:prstGeom prst="rect"/>
        </p:spPr>
        <p:txBody>
          <a:bodyPr wrap="none" lIns="0" tIns="0" rIns="0" bIns="0"/>
          <a:p>
            <a:pPr>
              <a:lnSpc>
                <a:spcPct val="100000"/>
              </a:lnSpc>
            </a:pPr>
            <a:r>
              <a:rPr lang="en-US" sz="675" b="1">
                <a:solidFill>
                  <a:srgbClr val="10B981"/>
                </a:solidFill>
                <a:latin typeface="Helvetica Neue"/>
                <a:ea typeface="Helvetica Neue"/>
              </a:rPr>
              <a:t>cause damage to</a:t>
            </a:r>
            <a:endParaRPr/>
          </a:p>
        </p:txBody>
      </p:sp>
      <p:sp>
        <p:nvSpPr>
          <p:cNvPr id="402" name=""/>
          <p:cNvSpPr/>
          <p:nvPr/>
        </p:nvSpPr>
        <p:spPr>
          <a:xfrm rot="0" flipH="0" flipV="0">
            <a:off x="5410200" y="3981450"/>
            <a:ext cx="1095375"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403" name="" descr="{&quot;isTemplate&quot;:true,&quot;type&quot;:&quot;text&quot;}"/>
          <p:cNvSpPr txBox="1"/>
          <p:nvPr/>
        </p:nvSpPr>
        <p:spPr>
          <a:xfrm rot="0" flipH="0" flipV="0">
            <a:off x="5476875" y="4000500"/>
            <a:ext cx="962025" cy="104775"/>
          </a:xfrm>
          <a:prstGeom prst="rect"/>
        </p:spPr>
        <p:txBody>
          <a:bodyPr wrap="none" lIns="0" tIns="0" rIns="0" bIns="0"/>
          <a:p>
            <a:pPr>
              <a:lnSpc>
                <a:spcPct val="100000"/>
              </a:lnSpc>
            </a:pPr>
            <a:r>
              <a:rPr lang="en-US" sz="675" b="1">
                <a:solidFill>
                  <a:srgbClr val="10B981"/>
                </a:solidFill>
                <a:latin typeface="Helvetica Neue"/>
                <a:ea typeface="Helvetica Neue"/>
              </a:rPr>
              <a:t>is a praiseworthy virtue</a:t>
            </a:r>
            <a:endParaRPr/>
          </a:p>
        </p:txBody>
      </p:sp>
      <p:sp>
        <p:nvSpPr>
          <p:cNvPr id="404" name=""/>
          <p:cNvSpPr/>
          <p:nvPr/>
        </p:nvSpPr>
        <p:spPr>
          <a:xfrm rot="0" flipH="0" flipV="0">
            <a:off x="7981950" y="1028700"/>
            <a:ext cx="3429000" cy="3286125"/>
          </a:xfrm>
          <a:prstGeom prst="roundRect">
            <a:avLst>
              <a:gd name="adj" fmla="val 3478"/>
            </a:avLst>
          </a:prstGeom>
          <a:solidFill>
            <a:srgbClr val="FFFFFF"/>
          </a:solidFill>
          <a:ln/>
          <a:effectLst>
            <a:outerShdw blurRad="152400" dist="38100" dir="5400000">
              <a:srgbClr val="000000">
                <a:alpha val="4000"/>
              </a:srgbClr>
            </a:outerShdw>
          </a:effectLst>
        </p:spPr>
        <p:txBody>
          <a:bodyPr/>
          <a:p/>
        </p:txBody>
      </p:sp>
      <p:sp>
        <p:nvSpPr>
          <p:cNvPr id="405" name=""/>
          <p:cNvSpPr/>
          <p:nvPr/>
        </p:nvSpPr>
        <p:spPr>
          <a:xfrm rot="0" flipH="0" flipV="0">
            <a:off x="7981950" y="1028700"/>
            <a:ext cx="3429000" cy="3286125"/>
          </a:xfrm>
          <a:custGeom>
            <a:pathLst>
              <a:path w="360" h="345">
                <a:moveTo>
                  <a:pt x="349" y="0"/>
                </a:moveTo>
                <a:cubicBezTo>
                  <a:pt x="354" y="0"/>
                  <a:pt x="359" y="4"/>
                  <a:pt x="360" y="10"/>
                </a:cubicBezTo>
                <a:cubicBezTo>
                  <a:pt x="359" y="6"/>
                  <a:pt x="356" y="4"/>
                  <a:pt x="352" y="4"/>
                </a:cubicBezTo>
                <a:lnTo>
                  <a:pt x="8" y="4"/>
                </a:lnTo>
                <a:cubicBezTo>
                  <a:pt x="4" y="4"/>
                  <a:pt x="1" y="7"/>
                  <a:pt x="0" y="10"/>
                </a:cubicBezTo>
                <a:cubicBezTo>
                  <a:pt x="1" y="4"/>
                  <a:pt x="6" y="0"/>
                  <a:pt x="12" y="0"/>
                </a:cubicBezTo>
                <a:lnTo>
                  <a:pt x="348" y="0"/>
                </a:lnTo>
                <a:close/>
              </a:path>
            </a:pathLst>
          </a:custGeom>
          <a:solidFill>
            <a:srgbClr val="10B981"/>
          </a:solidFill>
          <a:ln/>
        </p:spPr>
        <p:txBody>
          <a:bodyPr/>
          <a:p/>
        </p:txBody>
      </p:sp>
      <p:sp>
        <p:nvSpPr>
          <p:cNvPr id="406" name=""/>
          <p:cNvSpPr/>
          <p:nvPr/>
        </p:nvSpPr>
        <p:spPr>
          <a:xfrm rot="0" flipH="0" flipV="0">
            <a:off x="8134350" y="1181100"/>
            <a:ext cx="342900" cy="342900"/>
          </a:xfrm>
          <a:custGeom>
            <a:pathLst>
              <a:path w="36" h="36">
                <a:moveTo>
                  <a:pt x="18" y="0"/>
                </a:moveTo>
                <a:lnTo>
                  <a:pt x="18" y="0"/>
                </a:lnTo>
                <a:cubicBezTo>
                  <a:pt x="28" y="0"/>
                  <a:pt x="36" y="8"/>
                  <a:pt x="36" y="18"/>
                </a:cubicBezTo>
                <a:lnTo>
                  <a:pt x="36" y="18"/>
                </a:lnTo>
                <a:cubicBezTo>
                  <a:pt x="36" y="28"/>
                  <a:pt x="28" y="36"/>
                  <a:pt x="18" y="36"/>
                </a:cubicBezTo>
                <a:lnTo>
                  <a:pt x="18" y="36"/>
                </a:lnTo>
                <a:cubicBezTo>
                  <a:pt x="8" y="36"/>
                  <a:pt x="0" y="28"/>
                  <a:pt x="0" y="18"/>
                </a:cubicBezTo>
                <a:lnTo>
                  <a:pt x="0" y="18"/>
                </a:lnTo>
                <a:cubicBezTo>
                  <a:pt x="0" y="8"/>
                  <a:pt x="8" y="0"/>
                  <a:pt x="18" y="0"/>
                </a:cubicBezTo>
                <a:close/>
              </a:path>
            </a:pathLst>
          </a:custGeom>
          <a:solidFill>
            <a:srgbClr val="10B981"/>
          </a:solidFill>
          <a:ln/>
        </p:spPr>
        <p:txBody>
          <a:bodyPr/>
          <a:p/>
        </p:txBody>
      </p:sp>
      <p:sp>
        <p:nvSpPr>
          <p:cNvPr id="407" name="" descr="{&quot;isTemplate&quot;:true,&quot;type&quot;:&quot;text&quot;}"/>
          <p:cNvSpPr txBox="1"/>
          <p:nvPr/>
        </p:nvSpPr>
        <p:spPr>
          <a:xfrm rot="0" flipH="0" flipV="0">
            <a:off x="8239125" y="1276350"/>
            <a:ext cx="133350" cy="161925"/>
          </a:xfrm>
          <a:prstGeom prst="rect"/>
        </p:spPr>
        <p:txBody>
          <a:bodyPr wrap="none" lIns="0" tIns="0" rIns="0" bIns="0"/>
          <a:p>
            <a:pPr>
              <a:lnSpc>
                <a:spcPct val="100000"/>
              </a:lnSpc>
            </a:pPr>
            <a:r>
              <a:rPr sz="1050" b="1">
                <a:solidFill>
                  <a:srgbClr val="FFFFFF"/>
                </a:solidFill>
                <a:latin typeface="Helvetica Neue"/>
                <a:ea typeface="Helvetica Neue"/>
              </a:rPr>
              <a:t>✓</a:t>
            </a:r>
            <a:endParaRPr/>
          </a:p>
        </p:txBody>
      </p:sp>
      <p:sp>
        <p:nvSpPr>
          <p:cNvPr id="408" name="" descr="{&quot;isTemplate&quot;:true,&quot;type&quot;:&quot;text&quot;}"/>
          <p:cNvSpPr txBox="1"/>
          <p:nvPr/>
        </p:nvSpPr>
        <p:spPr>
          <a:xfrm rot="0" flipH="0" flipV="0">
            <a:off x="8572500" y="1190625"/>
            <a:ext cx="2686050" cy="190500"/>
          </a:xfrm>
          <a:prstGeom prst="rect"/>
        </p:spPr>
        <p:txBody>
          <a:bodyPr wrap="none" lIns="0" tIns="0" rIns="0" bIns="0"/>
          <a:p>
            <a:pPr>
              <a:lnSpc>
                <a:spcPct val="100000"/>
              </a:lnSpc>
            </a:pPr>
            <a:r>
              <a:rPr lang="zh-CN" sz="1200" b="1">
                <a:solidFill>
                  <a:srgbClr val="1A1A1A"/>
                </a:solidFill>
                <a:latin typeface="PingFang SC"/>
                <a:ea typeface="PingFang SC"/>
              </a:rPr>
              <a:t>健康饮食</a:t>
            </a:r>
            <a:endParaRPr/>
          </a:p>
        </p:txBody>
      </p:sp>
      <p:sp>
        <p:nvSpPr>
          <p:cNvPr id="409" name="" descr="{&quot;isTemplate&quot;:true,&quot;type&quot;:&quot;text&quot;}"/>
          <p:cNvSpPr txBox="1"/>
          <p:nvPr/>
        </p:nvSpPr>
        <p:spPr>
          <a:xfrm rot="0" flipH="0" flipV="0">
            <a:off x="8572500" y="1400175"/>
            <a:ext cx="2686050" cy="114300"/>
          </a:xfrm>
          <a:prstGeom prst="rect"/>
        </p:spPr>
        <p:txBody>
          <a:bodyPr wrap="none" lIns="0" tIns="0" rIns="0" bIns="0"/>
          <a:p>
            <a:pPr>
              <a:lnSpc>
                <a:spcPct val="100000"/>
              </a:lnSpc>
            </a:pPr>
            <a:r>
              <a:rPr lang="en-US" sz="750" spc="75">
                <a:solidFill>
                  <a:srgbClr val="1A1A1A">
                    <a:alpha val="45000"/>
                  </a:srgbClr>
                </a:solidFill>
                <a:latin typeface="Helvetica Neue"/>
                <a:ea typeface="Helvetica Neue"/>
              </a:rPr>
              <a:t>Healthy Diet</a:t>
            </a:r>
            <a:endParaRPr/>
          </a:p>
        </p:txBody>
      </p:sp>
      <p:sp>
        <p:nvSpPr>
          <p:cNvPr id="410" name=""/>
          <p:cNvSpPr/>
          <p:nvPr/>
        </p:nvSpPr>
        <p:spPr>
          <a:xfrm rot="0" flipH="0" flipV="0">
            <a:off x="8162925" y="1619250"/>
            <a:ext cx="3124200" cy="1514475"/>
          </a:xfrm>
          <a:prstGeom prst="roundRect">
            <a:avLst>
              <a:gd name="adj" fmla="val 3774"/>
            </a:avLst>
          </a:prstGeom>
          <a:solidFill>
            <a:srgbClr val="10B981">
              <a:alpha val="6000"/>
            </a:srgbClr>
          </a:solidFill>
          <a:ln/>
        </p:spPr>
        <p:txBody>
          <a:bodyPr/>
          <a:p/>
        </p:txBody>
      </p:sp>
      <p:sp>
        <p:nvSpPr>
          <p:cNvPr id="411" name=""/>
          <p:cNvSpPr/>
          <p:nvPr/>
        </p:nvSpPr>
        <p:spPr>
          <a:xfrm rot="0" flipH="0" flipV="0">
            <a:off x="8162925" y="1619250"/>
            <a:ext cx="3124200" cy="1514475"/>
          </a:xfrm>
          <a:custGeom>
            <a:pathLst>
              <a:path w="328" h="159">
                <a:moveTo>
                  <a:pt x="6" y="0"/>
                </a:moveTo>
                <a:cubicBezTo>
                  <a:pt x="4" y="0"/>
                  <a:pt x="3" y="1"/>
                  <a:pt x="3" y="3"/>
                </a:cubicBezTo>
                <a:lnTo>
                  <a:pt x="3" y="156"/>
                </a:lnTo>
                <a:cubicBezTo>
                  <a:pt x="3" y="157"/>
                  <a:pt x="4" y="159"/>
                  <a:pt x="5" y="159"/>
                </a:cubicBezTo>
                <a:cubicBezTo>
                  <a:pt x="2" y="159"/>
                  <a:pt x="0" y="156"/>
                  <a:pt x="0" y="153"/>
                </a:cubicBezTo>
                <a:lnTo>
                  <a:pt x="0" y="6"/>
                </a:lnTo>
                <a:cubicBezTo>
                  <a:pt x="0" y="3"/>
                  <a:pt x="3" y="0"/>
                  <a:pt x="6" y="0"/>
                </a:cubicBezTo>
                <a:close/>
              </a:path>
            </a:pathLst>
          </a:custGeom>
          <a:solidFill>
            <a:srgbClr val="10B981"/>
          </a:solidFill>
          <a:ln/>
        </p:spPr>
        <p:txBody>
          <a:bodyPr/>
          <a:p/>
        </p:txBody>
      </p:sp>
      <p:sp>
        <p:nvSpPr>
          <p:cNvPr id="412" name="" descr="{&quot;isTemplate&quot;:true,&quot;type&quot;:&quot;text&quot;}"/>
          <p:cNvSpPr txBox="1"/>
          <p:nvPr/>
        </p:nvSpPr>
        <p:spPr>
          <a:xfrm rot="0" flipH="0" flipV="0">
            <a:off x="8277225" y="1733550"/>
            <a:ext cx="2867025" cy="114300"/>
          </a:xfrm>
          <a:prstGeom prst="rect"/>
        </p:spPr>
        <p:txBody>
          <a:bodyPr wrap="none" lIns="0" tIns="0" rIns="0" bIns="0"/>
          <a:p>
            <a:pPr>
              <a:lnSpc>
                <a:spcPct val="100000"/>
              </a:lnSpc>
            </a:pPr>
            <a:r>
              <a:rPr lang="zh-CN" sz="750" b="1" spc="75">
                <a:solidFill>
                  <a:srgbClr val="10B981"/>
                </a:solidFill>
                <a:latin typeface="PingFang SC"/>
                <a:ea typeface="PingFang SC"/>
              </a:rPr>
              <a:t>参</a:t>
            </a:r>
            <a:r>
              <a:rPr lang="en-US" sz="750" b="1" spc="75">
                <a:solidFill>
                  <a:srgbClr val="10B981"/>
                </a:solidFill>
                <a:latin typeface="PingFang SC"/>
                <a:ea typeface="PingFang SC"/>
              </a:rPr>
              <a:t> </a:t>
            </a:r>
            <a:r>
              <a:rPr lang="zh-CN" sz="750" b="1" spc="75">
                <a:solidFill>
                  <a:srgbClr val="10B981"/>
                </a:solidFill>
                <a:latin typeface="PingFang SC"/>
                <a:ea typeface="PingFang SC"/>
              </a:rPr>
              <a:t>考</a:t>
            </a:r>
            <a:r>
              <a:rPr lang="en-US" sz="750" b="1" spc="75">
                <a:solidFill>
                  <a:srgbClr val="10B981"/>
                </a:solidFill>
                <a:latin typeface="PingFang SC"/>
                <a:ea typeface="PingFang SC"/>
              </a:rPr>
              <a:t> </a:t>
            </a:r>
            <a:r>
              <a:rPr lang="zh-CN" sz="750" b="1" spc="75">
                <a:solidFill>
                  <a:srgbClr val="10B981"/>
                </a:solidFill>
                <a:latin typeface="PingFang SC"/>
                <a:ea typeface="PingFang SC"/>
              </a:rPr>
              <a:t>译</a:t>
            </a:r>
            <a:r>
              <a:rPr lang="en-US" sz="750" b="1" spc="75">
                <a:solidFill>
                  <a:srgbClr val="10B981"/>
                </a:solidFill>
                <a:latin typeface="PingFang SC"/>
                <a:ea typeface="PingFang SC"/>
              </a:rPr>
              <a:t> </a:t>
            </a:r>
            <a:r>
              <a:rPr lang="zh-CN" sz="750" b="1" spc="75">
                <a:solidFill>
                  <a:srgbClr val="10B981"/>
                </a:solidFill>
                <a:latin typeface="PingFang SC"/>
                <a:ea typeface="PingFang SC"/>
              </a:rPr>
              <a:t>文</a:t>
            </a:r>
            <a:endParaRPr/>
          </a:p>
        </p:txBody>
      </p:sp>
      <p:sp>
        <p:nvSpPr>
          <p:cNvPr id="413" name="" descr="{&quot;isTemplate&quot;:true,&quot;type&quot;:&quot;text&quot;}"/>
          <p:cNvSpPr txBox="1"/>
          <p:nvPr/>
        </p:nvSpPr>
        <p:spPr>
          <a:xfrm rot="0" flipH="0" flipV="0">
            <a:off x="8277225" y="1885950"/>
            <a:ext cx="2867025" cy="1133475"/>
          </a:xfrm>
          <a:prstGeom prst="rect"/>
        </p:spPr>
        <p:txBody>
          <a:bodyPr wrap="square" lIns="0" tIns="0" rIns="0" bIns="0">
            <a:normAutofit/>
          </a:bodyPr>
          <a:p>
            <a:pPr>
              <a:lnSpc>
                <a:spcPct val="165000"/>
              </a:lnSpc>
            </a:pPr>
            <a:r>
              <a:rPr lang="en-US" sz="900">
                <a:solidFill>
                  <a:srgbClr val="1A1A1A"/>
                </a:solidFill>
                <a:latin typeface="Georgia"/>
                <a:ea typeface="Georgia"/>
              </a:rPr>
              <a:t>Chinese food culture is rich and varied. People in the north of China live mainly on pasta, while people in the south prefer rice rather than pasta. Healthy diet contributes to longevity, which has been generally believed by experts.</a:t>
            </a:r>
            <a:endParaRPr/>
          </a:p>
        </p:txBody>
      </p:sp>
      <p:sp>
        <p:nvSpPr>
          <p:cNvPr id="414" name="" descr="{&quot;isTemplate&quot;:true,&quot;type&quot;:&quot;text&quot;}"/>
          <p:cNvSpPr txBox="1"/>
          <p:nvPr/>
        </p:nvSpPr>
        <p:spPr>
          <a:xfrm rot="0" flipH="0" flipV="0">
            <a:off x="8134350" y="3228975"/>
            <a:ext cx="3124200" cy="114300"/>
          </a:xfrm>
          <a:prstGeom prst="rect"/>
        </p:spPr>
        <p:txBody>
          <a:bodyPr wrap="none" lIns="0" tIns="0" rIns="0" bIns="0"/>
          <a:p>
            <a:pPr>
              <a:lnSpc>
                <a:spcPct val="100000"/>
              </a:lnSpc>
            </a:pPr>
            <a:r>
              <a:rPr lang="zh-CN" sz="750" b="1" spc="75">
                <a:solidFill>
                  <a:srgbClr val="1A1A1A">
                    <a:alpha val="55000"/>
                  </a:srgbClr>
                </a:solidFill>
                <a:latin typeface="PingFang SC"/>
                <a:ea typeface="PingFang SC"/>
              </a:rPr>
              <a:t>本</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段</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调</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用</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句</a:t>
            </a:r>
            <a:r>
              <a:rPr lang="en-US" sz="750" b="1" spc="75">
                <a:solidFill>
                  <a:srgbClr val="1A1A1A">
                    <a:alpha val="55000"/>
                  </a:srgbClr>
                </a:solidFill>
                <a:latin typeface="PingFang SC"/>
                <a:ea typeface="PingFang SC"/>
              </a:rPr>
              <a:t> </a:t>
            </a:r>
            <a:r>
              <a:rPr lang="zh-CN" sz="750" b="1" spc="75">
                <a:solidFill>
                  <a:srgbClr val="1A1A1A">
                    <a:alpha val="55000"/>
                  </a:srgbClr>
                </a:solidFill>
                <a:latin typeface="PingFang SC"/>
                <a:ea typeface="PingFang SC"/>
              </a:rPr>
              <a:t>式</a:t>
            </a:r>
            <a:endParaRPr/>
          </a:p>
        </p:txBody>
      </p:sp>
      <p:sp>
        <p:nvSpPr>
          <p:cNvPr id="415" name=""/>
          <p:cNvSpPr/>
          <p:nvPr/>
        </p:nvSpPr>
        <p:spPr>
          <a:xfrm rot="0" flipH="0" flipV="0">
            <a:off x="8134350" y="3390900"/>
            <a:ext cx="752475"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416" name="" descr="{&quot;isTemplate&quot;:true,&quot;type&quot;:&quot;text&quot;}"/>
          <p:cNvSpPr txBox="1"/>
          <p:nvPr/>
        </p:nvSpPr>
        <p:spPr>
          <a:xfrm rot="0" flipH="0" flipV="0">
            <a:off x="8201025" y="3409950"/>
            <a:ext cx="619125" cy="104775"/>
          </a:xfrm>
          <a:prstGeom prst="rect"/>
        </p:spPr>
        <p:txBody>
          <a:bodyPr wrap="none" lIns="0" tIns="0" rIns="0" bIns="0"/>
          <a:p>
            <a:pPr>
              <a:lnSpc>
                <a:spcPct val="100000"/>
              </a:lnSpc>
            </a:pPr>
            <a:r>
              <a:rPr lang="en-US" sz="675" b="1">
                <a:solidFill>
                  <a:srgbClr val="10B981"/>
                </a:solidFill>
                <a:latin typeface="Helvetica Neue"/>
                <a:ea typeface="Helvetica Neue"/>
              </a:rPr>
              <a:t>rich and varied</a:t>
            </a:r>
            <a:endParaRPr/>
          </a:p>
        </p:txBody>
      </p:sp>
      <p:sp>
        <p:nvSpPr>
          <p:cNvPr id="417" name=""/>
          <p:cNvSpPr/>
          <p:nvPr/>
        </p:nvSpPr>
        <p:spPr>
          <a:xfrm rot="0" flipH="0" flipV="0">
            <a:off x="8924925" y="3390900"/>
            <a:ext cx="704850"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418" name="" descr="{&quot;isTemplate&quot;:true,&quot;type&quot;:&quot;text&quot;}"/>
          <p:cNvSpPr txBox="1"/>
          <p:nvPr/>
        </p:nvSpPr>
        <p:spPr>
          <a:xfrm rot="0" flipH="0" flipV="0">
            <a:off x="8991600" y="3409950"/>
            <a:ext cx="571500" cy="104775"/>
          </a:xfrm>
          <a:prstGeom prst="rect"/>
        </p:spPr>
        <p:txBody>
          <a:bodyPr wrap="none" lIns="0" tIns="0" rIns="0" bIns="0"/>
          <a:p>
            <a:pPr>
              <a:lnSpc>
                <a:spcPct val="100000"/>
              </a:lnSpc>
            </a:pPr>
            <a:r>
              <a:rPr lang="en-US" sz="675" b="1">
                <a:solidFill>
                  <a:srgbClr val="10B981"/>
                </a:solidFill>
                <a:latin typeface="Helvetica Neue"/>
                <a:ea typeface="Helvetica Neue"/>
              </a:rPr>
              <a:t>live mainly on</a:t>
            </a:r>
            <a:endParaRPr/>
          </a:p>
        </p:txBody>
      </p:sp>
      <p:sp>
        <p:nvSpPr>
          <p:cNvPr id="419" name=""/>
          <p:cNvSpPr/>
          <p:nvPr/>
        </p:nvSpPr>
        <p:spPr>
          <a:xfrm rot="0" flipH="0" flipV="0">
            <a:off x="9667875" y="3390900"/>
            <a:ext cx="1028700"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420" name="" descr="{&quot;isTemplate&quot;:true,&quot;type&quot;:&quot;text&quot;}"/>
          <p:cNvSpPr txBox="1"/>
          <p:nvPr/>
        </p:nvSpPr>
        <p:spPr>
          <a:xfrm rot="0" flipH="0" flipV="0">
            <a:off x="9734550" y="3409950"/>
            <a:ext cx="895350" cy="104775"/>
          </a:xfrm>
          <a:prstGeom prst="rect"/>
        </p:spPr>
        <p:txBody>
          <a:bodyPr wrap="none" lIns="0" tIns="0" rIns="0" bIns="0"/>
          <a:p>
            <a:pPr>
              <a:lnSpc>
                <a:spcPct val="100000"/>
              </a:lnSpc>
            </a:pPr>
            <a:r>
              <a:rPr lang="en-US" sz="675" b="1">
                <a:solidFill>
                  <a:srgbClr val="10B981"/>
                </a:solidFill>
                <a:latin typeface="Helvetica Neue"/>
                <a:ea typeface="Helvetica Neue"/>
              </a:rPr>
              <a:t>prefer A rather than B</a:t>
            </a:r>
            <a:endParaRPr/>
          </a:p>
        </p:txBody>
      </p:sp>
      <p:sp>
        <p:nvSpPr>
          <p:cNvPr id="421" name=""/>
          <p:cNvSpPr/>
          <p:nvPr/>
        </p:nvSpPr>
        <p:spPr>
          <a:xfrm rot="0" flipH="0" flipV="0">
            <a:off x="8134350" y="3571875"/>
            <a:ext cx="657225"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422" name="" descr="{&quot;isTemplate&quot;:true,&quot;type&quot;:&quot;text&quot;}"/>
          <p:cNvSpPr txBox="1"/>
          <p:nvPr/>
        </p:nvSpPr>
        <p:spPr>
          <a:xfrm rot="0" flipH="0" flipV="0">
            <a:off x="8201025" y="3590925"/>
            <a:ext cx="523875" cy="104775"/>
          </a:xfrm>
          <a:prstGeom prst="rect"/>
        </p:spPr>
        <p:txBody>
          <a:bodyPr wrap="none" lIns="0" tIns="0" rIns="0" bIns="0"/>
          <a:p>
            <a:pPr>
              <a:lnSpc>
                <a:spcPct val="100000"/>
              </a:lnSpc>
            </a:pPr>
            <a:r>
              <a:rPr lang="en-US" sz="675" b="1">
                <a:solidFill>
                  <a:srgbClr val="10B981"/>
                </a:solidFill>
                <a:latin typeface="Helvetica Neue"/>
                <a:ea typeface="Helvetica Neue"/>
              </a:rPr>
              <a:t>contribute to</a:t>
            </a:r>
            <a:endParaRPr/>
          </a:p>
        </p:txBody>
      </p:sp>
      <p:sp>
        <p:nvSpPr>
          <p:cNvPr id="423" name=""/>
          <p:cNvSpPr/>
          <p:nvPr/>
        </p:nvSpPr>
        <p:spPr>
          <a:xfrm rot="0" flipH="0" flipV="0">
            <a:off x="8134350" y="3752850"/>
            <a:ext cx="2762250" cy="142875"/>
          </a:xfrm>
          <a:prstGeom prst="roundRect">
            <a:avLst>
              <a:gd name="adj" fmla="val 20000"/>
            </a:avLst>
          </a:prstGeom>
          <a:solidFill>
            <a:srgbClr val="10B981">
              <a:alpha val="10000"/>
            </a:srgbClr>
          </a:solidFill>
          <a:ln w="12700">
            <a:solidFill>
              <a:srgbClr val="10B981">
                <a:alpha val="25000"/>
              </a:srgbClr>
            </a:solidFill>
            <a:prstDash val="solid"/>
          </a:ln>
        </p:spPr>
        <p:txBody>
          <a:bodyPr/>
          <a:p/>
        </p:txBody>
      </p:sp>
      <p:sp>
        <p:nvSpPr>
          <p:cNvPr id="424" name="" descr="{&quot;isTemplate&quot;:true,&quot;type&quot;:&quot;text&quot;}"/>
          <p:cNvSpPr txBox="1"/>
          <p:nvPr/>
        </p:nvSpPr>
        <p:spPr>
          <a:xfrm rot="0" flipH="0" flipV="0">
            <a:off x="8201025" y="3771900"/>
            <a:ext cx="2628900" cy="104775"/>
          </a:xfrm>
          <a:prstGeom prst="rect"/>
        </p:spPr>
        <p:txBody>
          <a:bodyPr wrap="none" lIns="0" tIns="0" rIns="0" bIns="0"/>
          <a:p>
            <a:pPr>
              <a:lnSpc>
                <a:spcPct val="100000"/>
              </a:lnSpc>
            </a:pPr>
            <a:r>
              <a:rPr lang="en-US" sz="675" b="1">
                <a:solidFill>
                  <a:srgbClr val="10B981"/>
                </a:solidFill>
                <a:latin typeface="Helvetica Neue"/>
                <a:ea typeface="Helvetica Neue"/>
              </a:rPr>
              <a:t>It is generally believed that / ... has been generally believed by ...</a:t>
            </a:r>
            <a:endParaRPr/>
          </a:p>
        </p:txBody>
      </p:sp>
      <p:sp>
        <p:nvSpPr>
          <p:cNvPr id="425" name=""/>
          <p:cNvSpPr/>
          <p:nvPr/>
        </p:nvSpPr>
        <p:spPr>
          <a:xfrm rot="0" flipH="0" flipV="0">
            <a:off x="609600" y="4410075"/>
            <a:ext cx="11049000" cy="400050"/>
          </a:xfrm>
          <a:prstGeom prst="roundRect">
            <a:avLst>
              <a:gd name="adj" fmla="val 14286"/>
            </a:avLst>
          </a:prstGeom>
          <a:solidFill>
            <a:srgbClr val="F97316">
              <a:alpha val="8000"/>
            </a:srgbClr>
          </a:solidFill>
          <a:ln/>
        </p:spPr>
        <p:txBody>
          <a:bodyPr/>
          <a:p/>
        </p:txBody>
      </p:sp>
      <p:sp>
        <p:nvSpPr>
          <p:cNvPr id="426" name=""/>
          <p:cNvSpPr/>
          <p:nvPr/>
        </p:nvSpPr>
        <p:spPr>
          <a:xfrm rot="0" flipH="0" flipV="0">
            <a:off x="609600" y="4410075"/>
            <a:ext cx="11049000" cy="400050"/>
          </a:xfrm>
          <a:custGeom>
            <a:pathLst>
              <a:path w="1160" h="42">
                <a:moveTo>
                  <a:pt x="6" y="0"/>
                </a:moveTo>
                <a:cubicBezTo>
                  <a:pt x="5" y="0"/>
                  <a:pt x="4" y="1"/>
                  <a:pt x="4" y="2"/>
                </a:cubicBezTo>
                <a:lnTo>
                  <a:pt x="4" y="40"/>
                </a:lnTo>
                <a:cubicBezTo>
                  <a:pt x="4" y="41"/>
                  <a:pt x="5" y="42"/>
                  <a:pt x="6" y="42"/>
                </a:cubicBezTo>
                <a:cubicBezTo>
                  <a:pt x="3" y="42"/>
                  <a:pt x="0" y="39"/>
                  <a:pt x="0" y="36"/>
                </a:cubicBezTo>
                <a:lnTo>
                  <a:pt x="0" y="6"/>
                </a:lnTo>
                <a:cubicBezTo>
                  <a:pt x="0" y="3"/>
                  <a:pt x="3" y="0"/>
                  <a:pt x="6" y="0"/>
                </a:cubicBezTo>
                <a:close/>
              </a:path>
            </a:pathLst>
          </a:custGeom>
          <a:solidFill>
            <a:srgbClr val="F97316"/>
          </a:solidFill>
          <a:ln/>
        </p:spPr>
        <p:txBody>
          <a:bodyPr/>
          <a:p/>
        </p:txBody>
      </p:sp>
      <p:sp>
        <p:nvSpPr>
          <p:cNvPr id="427" name="" descr="{&quot;isTemplate&quot;:true,&quot;type&quot;:&quot;text&quot;}"/>
          <p:cNvSpPr txBox="1"/>
          <p:nvPr/>
        </p:nvSpPr>
        <p:spPr>
          <a:xfrm rot="0" flipH="0" flipV="0">
            <a:off x="762000" y="4543425"/>
            <a:ext cx="790575" cy="142875"/>
          </a:xfrm>
          <a:prstGeom prst="rect"/>
        </p:spPr>
        <p:txBody>
          <a:bodyPr wrap="none" lIns="0" tIns="0" rIns="0" bIns="0"/>
          <a:p>
            <a:pPr>
              <a:lnSpc>
                <a:spcPct val="100000"/>
              </a:lnSpc>
            </a:pPr>
            <a:r>
              <a:rPr lang="en-US" sz="900" b="1" spc="75">
                <a:solidFill>
                  <a:srgbClr val="F97316"/>
                </a:solidFill>
                <a:latin typeface="PingFang SC"/>
                <a:ea typeface="PingFang SC"/>
              </a:rPr>
              <a:t>ⓘ </a:t>
            </a:r>
            <a:r>
              <a:rPr lang="zh-CN" sz="900" b="1" spc="75">
                <a:solidFill>
                  <a:srgbClr val="F97316"/>
                </a:solidFill>
                <a:latin typeface="PingFang SC"/>
                <a:ea typeface="PingFang SC"/>
              </a:rPr>
              <a:t>阅卷人提示</a:t>
            </a:r>
            <a:endParaRPr/>
          </a:p>
        </p:txBody>
      </p:sp>
      <p:sp>
        <p:nvSpPr>
          <p:cNvPr id="428" name="" descr="{&quot;isTemplate&quot;:true,&quot;type&quot;:&quot;text&quot;}"/>
          <p:cNvSpPr txBox="1"/>
          <p:nvPr/>
        </p:nvSpPr>
        <p:spPr>
          <a:xfrm rot="0" flipH="0" flipV="0">
            <a:off x="1647825" y="4505325"/>
            <a:ext cx="5848350" cy="209550"/>
          </a:xfrm>
          <a:prstGeom prst="rect"/>
        </p:spPr>
        <p:txBody>
          <a:bodyPr wrap="none" lIns="0" tIns="0" rIns="0" bIns="0"/>
          <a:p>
            <a:pPr>
              <a:lnSpc>
                <a:spcPct val="150000"/>
              </a:lnSpc>
            </a:pPr>
            <a:r>
              <a:rPr lang="zh-CN" sz="900">
                <a:solidFill>
                  <a:srgbClr val="1A1A1A"/>
                </a:solidFill>
                <a:latin typeface="PingFang SC"/>
                <a:ea typeface="PingFang SC"/>
              </a:rPr>
              <a:t>学生版本只要</a:t>
            </a:r>
            <a:r>
              <a:rPr lang="en-US" sz="900">
                <a:solidFill>
                  <a:srgbClr val="1A1A1A"/>
                </a:solidFill>
                <a:latin typeface="PingFang SC"/>
                <a:ea typeface="PingFang SC"/>
              </a:rPr>
              <a:t> </a:t>
            </a:r>
            <a:r>
              <a:rPr lang="zh-CN" sz="900">
                <a:solidFill>
                  <a:srgbClr val="1A1A1A"/>
                </a:solidFill>
                <a:latin typeface="PingFang SC"/>
                <a:ea typeface="PingFang SC"/>
              </a:rPr>
              <a:t>语法无误、信息完整</a:t>
            </a:r>
            <a:r>
              <a:rPr lang="zh-CN" sz="900">
                <a:solidFill>
                  <a:srgbClr val="1A1A1A"/>
                </a:solidFill>
                <a:latin typeface="PingFang SC"/>
                <a:ea typeface="PingFang SC"/>
              </a:rPr>
              <a:t>即可拿</a:t>
            </a:r>
            <a:r>
              <a:rPr lang="en-US" sz="900">
                <a:solidFill>
                  <a:srgbClr val="1A1A1A"/>
                </a:solidFill>
                <a:latin typeface="PingFang SC"/>
                <a:ea typeface="PingFang SC"/>
              </a:rPr>
              <a:t> 70%</a:t>
            </a:r>
            <a:r>
              <a:rPr lang="zh-CN" sz="900">
                <a:solidFill>
                  <a:srgbClr val="1A1A1A"/>
                </a:solidFill>
                <a:latin typeface="PingFang SC"/>
                <a:ea typeface="PingFang SC"/>
              </a:rPr>
              <a:t>；能用上</a:t>
            </a:r>
            <a:r>
              <a:rPr lang="en-US" sz="900">
                <a:solidFill>
                  <a:srgbClr val="1A1A1A"/>
                </a:solidFill>
                <a:latin typeface="PingFang SC"/>
                <a:ea typeface="PingFang SC"/>
              </a:rPr>
              <a:t> 5 </a:t>
            </a:r>
            <a:r>
              <a:rPr lang="zh-CN" sz="900">
                <a:solidFill>
                  <a:srgbClr val="1A1A1A"/>
                </a:solidFill>
                <a:latin typeface="PingFang SC"/>
                <a:ea typeface="PingFang SC"/>
              </a:rPr>
              <a:t>句以上句式</a:t>
            </a:r>
            <a:r>
              <a:rPr lang="en-US" sz="900">
                <a:solidFill>
                  <a:srgbClr val="1A1A1A"/>
                </a:solidFill>
                <a:latin typeface="PingFang SC"/>
                <a:ea typeface="PingFang SC"/>
              </a:rPr>
              <a:t> → </a:t>
            </a:r>
            <a:r>
              <a:rPr lang="zh-CN" sz="900">
                <a:solidFill>
                  <a:srgbClr val="1A1A1A"/>
                </a:solidFill>
                <a:latin typeface="PingFang SC"/>
                <a:ea typeface="PingFang SC"/>
              </a:rPr>
              <a:t>进入</a:t>
            </a:r>
            <a:r>
              <a:rPr lang="en-US" sz="900">
                <a:solidFill>
                  <a:srgbClr val="1A1A1A"/>
                </a:solidFill>
                <a:latin typeface="PingFang SC"/>
                <a:ea typeface="PingFang SC"/>
              </a:rPr>
              <a:t> 9 </a:t>
            </a:r>
            <a:r>
              <a:rPr lang="zh-CN" sz="900">
                <a:solidFill>
                  <a:srgbClr val="1A1A1A"/>
                </a:solidFill>
                <a:latin typeface="PingFang SC"/>
                <a:ea typeface="PingFang SC"/>
              </a:rPr>
              <a:t>档；逻辑连贯无中式英语</a:t>
            </a:r>
            <a:r>
              <a:rPr lang="en-US" sz="900">
                <a:solidFill>
                  <a:srgbClr val="1A1A1A"/>
                </a:solidFill>
                <a:latin typeface="PingFang SC"/>
                <a:ea typeface="PingFang SC"/>
              </a:rPr>
              <a:t> → 12+</a:t>
            </a:r>
            <a:r>
              <a:rPr lang="zh-CN" sz="900">
                <a:solidFill>
                  <a:srgbClr val="1A1A1A"/>
                </a:solidFill>
                <a:latin typeface="PingFang SC"/>
                <a:ea typeface="PingFang SC"/>
              </a:rPr>
              <a:t>。</a:t>
            </a:r>
            <a:endParaRPr/>
          </a:p>
        </p:txBody>
      </p:sp>
      <p:sp>
        <p:nvSpPr>
          <p:cNvPr id="429" name=""/>
          <p:cNvSpPr/>
          <p:nvPr/>
        </p:nvSpPr>
        <p:spPr>
          <a:xfrm rot="0" flipH="0" flipV="0">
            <a:off x="0" y="6324600"/>
            <a:ext cx="12192000" cy="533400"/>
          </a:xfrm>
          <a:custGeom>
            <a:pathLst>
              <a:path w="1280" h="56">
                <a:moveTo>
                  <a:pt x="0" y="0"/>
                </a:moveTo>
                <a:lnTo>
                  <a:pt x="1280" y="0"/>
                </a:lnTo>
                <a:lnTo>
                  <a:pt x="1280" y="1"/>
                </a:lnTo>
                <a:lnTo>
                  <a:pt x="0" y="1"/>
                </a:lnTo>
                <a:close/>
              </a:path>
            </a:pathLst>
          </a:custGeom>
          <a:solidFill>
            <a:srgbClr val="1A1A1A">
              <a:alpha val="6000"/>
            </a:srgbClr>
          </a:solidFill>
          <a:ln/>
        </p:spPr>
        <p:txBody>
          <a:bodyPr/>
          <a:p/>
        </p:txBody>
      </p:sp>
      <p:sp>
        <p:nvSpPr>
          <p:cNvPr id="430" name="" descr="{&quot;isTemplate&quot;:true,&quot;type&quot;:&quot;text&quot;}"/>
          <p:cNvSpPr txBox="1"/>
          <p:nvPr/>
        </p:nvSpPr>
        <p:spPr>
          <a:xfrm rot="0" flipH="0" flipV="0">
            <a:off x="571500" y="6524625"/>
            <a:ext cx="2085975" cy="152400"/>
          </a:xfrm>
          <a:prstGeom prst="rect"/>
        </p:spPr>
        <p:txBody>
          <a:bodyPr wrap="none" lIns="0" tIns="0" rIns="0" bIns="0"/>
          <a:p>
            <a:pPr>
              <a:lnSpc>
                <a:spcPct val="100000"/>
              </a:lnSpc>
            </a:pPr>
            <a:r>
              <a:rPr lang="zh-CN" sz="975">
                <a:solidFill>
                  <a:srgbClr val="1A1A1A">
                    <a:alpha val="45000"/>
                  </a:srgbClr>
                </a:solidFill>
                <a:latin typeface="PingFang SC"/>
                <a:ea typeface="PingFang SC"/>
              </a:rPr>
              <a:t>四级英语翻译常用句式学习</a:t>
            </a:r>
            <a:r>
              <a:rPr lang="en-US" sz="975">
                <a:solidFill>
                  <a:srgbClr val="1A1A1A">
                    <a:alpha val="45000"/>
                  </a:srgbClr>
                </a:solidFill>
                <a:latin typeface="PingFang SC"/>
                <a:ea typeface="PingFang SC"/>
              </a:rPr>
              <a:t> · </a:t>
            </a:r>
            <a:r>
              <a:rPr lang="zh-CN" sz="975">
                <a:solidFill>
                  <a:srgbClr val="1A1A1A">
                    <a:alpha val="45000"/>
                  </a:srgbClr>
                </a:solidFill>
                <a:latin typeface="PingFang SC"/>
                <a:ea typeface="PingFang SC"/>
              </a:rPr>
              <a:t>参考答案</a:t>
            </a:r>
            <a:endParaRPr/>
          </a:p>
        </p:txBody>
      </p:sp>
      <p:sp>
        <p:nvSpPr>
          <p:cNvPr id="431" name="" descr="{&quot;isTemplate&quot;:true,&quot;type&quot;:&quot;text&quot;}"/>
          <p:cNvSpPr txBox="1"/>
          <p:nvPr/>
        </p:nvSpPr>
        <p:spPr>
          <a:xfrm rot="0" flipH="0" flipV="0">
            <a:off x="11239500" y="6524625"/>
            <a:ext cx="381000" cy="152400"/>
          </a:xfrm>
          <a:prstGeom prst="rect"/>
        </p:spPr>
        <p:txBody>
          <a:bodyPr wrap="none" lIns="0" tIns="0" rIns="0" bIns="0"/>
          <a:p>
            <a:pPr>
              <a:lnSpc>
                <a:spcPct val="100000"/>
              </a:lnSpc>
            </a:pPr>
            <a:r>
              <a:rPr lang="en-US" sz="975">
                <a:solidFill>
                  <a:srgbClr val="1A1A1A">
                    <a:alpha val="45000"/>
                  </a:srgbClr>
                </a:solidFill>
                <a:latin typeface="Helvetica Neue"/>
                <a:ea typeface="Helvetica Neue"/>
              </a:rPr>
              <a:t>16 / 17</a:t>
            </a:r>
            <a:endParaRPr/>
          </a:p>
        </p:txBody>
      </p:sp>
    </p:spTree>
  </p:cSld>
</p:sld>
</file>

<file path=ppt/slides/slide17.xml><?xml version="1.0" encoding="utf-8"?>
<p:sld xmlns:p="http://schemas.openxmlformats.org/presentationml/2006/main" xmlns:a="http://schemas.openxmlformats.org/drawingml/2006/main">
  <p:cSld>
    <p:spTree>
      <p:nvGrpSpPr>
        <p:cNvPr id="432" name="" descr="&lt;Slide&gt;&#10;    &lt;Box style={{&#10;        width: '1280px', height: '720px',&#10;        background: '#FAF7F2',&#10;        position: 'relative',&#10;        overflow: 'hidden',&#10;    }}&gt;&#10;        {/* 装饰：左上渐变大圆 */}&#10;        &lt;Box style={{&#10;            position: 'absolute', top: '-180px', left: '-180px',&#10;            width: '600px', height: '600px',&#10;            background: 'linear-gradient(135deg, #F97316 0%, #EC4899 100%)',&#10;            borderRadius: '50%', opacity: 0.18,&#10;        }} /&gt;&#10;        {/* 装饰：右下渐变小圆 */}&#10;        &lt;Box style={{&#10;            position: 'absolute', bottom: '-120px', right: '-80px',&#10;            width: '360px', height: '360px',&#10;            background: 'linear-gradient(135deg, #EC4899 0%, #F97316 100%)',&#10;            borderRadius: '50%', opacity: 0.20,&#10;        }} /&gt;&#10;&#10;        {/* 主标题块：居中 */}&#10;        &lt;Box style={{&#10;            position: 'absolute', top: '50%', left: '50%',&#10;            transform: 'translate(-50%, -50%)',&#10;            width: 1000, textAlign: 'center',&#10;            display: 'flex', flexDirection: 'column', alignItems: 'center', gap: 20,&#10;        }}&gt;&#10;            &lt;Text style={{&#10;                fontFamily: 'PingFang SC, Microsoft YaHei, sans-serif',&#10;                fontSize: 18, color: '#F97316', fontWeight: 600, letterSpacing: 4,&#10;            }}&gt;&#10;                CET-4 TRANSLATION&#10;            &lt;/Text&gt;&#10;            &lt;Text style={{&#10;                fontFamily: 'PingFang SC, Microsoft YaHei, sans-serif',&#10;                fontSize: 64, color: '#1A1A1A', fontWeight: 'bold', lineHeight: 1.3,&#10;            }}&gt;&#10;                句式是骨架&#10;                &lt;br /&gt;&#10;                信息是血肉&#10;            &lt;/Text&gt;&#10;            &lt;Box style={{&#10;                width: 60, height: 4, background: '#F97316', borderRadius: 2, marginTop: 8,&#10;            }} /&gt;&#10;            &lt;Text style={{&#10;                fontFamily: 'PingFang SC, Microsoft YaHei, sans-serif',&#10;                fontSize: 20, color: 'rgba(26,26,26,0.7)', lineHeight: 1.6, marginTop: 16,&#10;            }}&gt;&#10;                选对 5 个句式，背满 55 个常用表达&#10;                &lt;br /&gt;&#10;                四级翻译，就是稳过&#10;            &lt;/Text&gt;&#10;            &lt;Box style={{&#10;                marginTop: 32, display: 'flex', flexDirection: 'row', alignItems: 'center', gap: 12,&#10;            }}&gt;&#10;                &lt;Box style={{ width: 40, height: 2, background: 'rgba(26,26,26,0.3)' }} /&gt;&#10;                &lt;Text style={{&#10;                    fontFamily: 'PingFang SC, Microsoft YaHei, sans-serif',&#10;                    fontSize: 14, color: 'rgba(26,26,26,0.55)', letterSpacing: 2,&#10;                }}&gt;&#10;                    高中英语 · 课堂讲义&#10;                &lt;/Text&gt;&#10;                &lt;Box style={{ width: 40, height: 2, background: 'rgba(26,26,26,0.3)' }} /&gt;&#10;            &lt;/Box&gt;&#10;        &lt;/Box&gt;&#10;    &lt;/Box&gt;&#10;&lt;/Slide&gt;"/>
        <p:cNvGrpSpPr/>
        <p:nvPr/>
      </p:nvGrpSpPr>
      <p:grpSpPr>
        <a:xfrm>
          <a:off x="0" y="0"/>
          <a:ext cx="0" cy="0"/>
          <a:chOff x="0" y="0"/>
          <a:chExt cx="0" cy="0"/>
        </a:xfrm>
      </p:grpSpPr>
      <p:sp>
        <p:nvSpPr>
          <p:cNvPr id="433" name=""/>
          <p:cNvSpPr/>
          <p:nvPr/>
        </p:nvSpPr>
        <p:spPr>
          <a:xfrm rot="0" flipH="0" flipV="0">
            <a:off x="0" y="0"/>
            <a:ext cx="12192000" cy="6858000"/>
          </a:xfrm>
          <a:prstGeom prst="rect">
            <a:avLst/>
          </a:prstGeom>
          <a:solidFill>
            <a:srgbClr val="FAF7F2"/>
          </a:solidFill>
          <a:ln/>
        </p:spPr>
        <p:txBody>
          <a:bodyPr/>
          <a:p/>
        </p:txBody>
      </p:sp>
      <p:sp>
        <p:nvSpPr>
          <p:cNvPr id="434" name=""/>
          <p:cNvSpPr/>
          <p:nvPr/>
        </p:nvSpPr>
        <p:spPr>
          <a:xfrm rot="0" flipH="0" flipV="0">
            <a:off x="-1714500" y="-1714500"/>
            <a:ext cx="5715000" cy="5715000"/>
          </a:xfrm>
          <a:custGeom>
            <a:pathLst>
              <a:path w="600" h="600">
                <a:moveTo>
                  <a:pt x="576" y="183"/>
                </a:moveTo>
                <a:lnTo>
                  <a:pt x="579" y="190"/>
                </a:lnTo>
                <a:lnTo>
                  <a:pt x="582" y="197"/>
                </a:lnTo>
                <a:lnTo>
                  <a:pt x="584" y="204"/>
                </a:lnTo>
                <a:lnTo>
                  <a:pt x="587" y="211"/>
                </a:lnTo>
                <a:lnTo>
                  <a:pt x="589" y="218"/>
                </a:lnTo>
                <a:lnTo>
                  <a:pt x="591" y="225"/>
                </a:lnTo>
                <a:lnTo>
                  <a:pt x="592" y="232"/>
                </a:lnTo>
                <a:lnTo>
                  <a:pt x="594" y="240"/>
                </a:lnTo>
                <a:lnTo>
                  <a:pt x="595" y="247"/>
                </a:lnTo>
                <a:lnTo>
                  <a:pt x="597" y="254"/>
                </a:lnTo>
                <a:lnTo>
                  <a:pt x="598" y="262"/>
                </a:lnTo>
                <a:lnTo>
                  <a:pt x="598" y="269"/>
                </a:lnTo>
                <a:lnTo>
                  <a:pt x="599" y="277"/>
                </a:lnTo>
                <a:lnTo>
                  <a:pt x="600" y="285"/>
                </a:lnTo>
                <a:lnTo>
                  <a:pt x="600" y="292"/>
                </a:lnTo>
                <a:lnTo>
                  <a:pt x="600" y="300"/>
                </a:lnTo>
                <a:lnTo>
                  <a:pt x="600" y="308"/>
                </a:lnTo>
                <a:lnTo>
                  <a:pt x="600" y="315"/>
                </a:lnTo>
                <a:lnTo>
                  <a:pt x="599" y="323"/>
                </a:lnTo>
                <a:lnTo>
                  <a:pt x="598" y="331"/>
                </a:lnTo>
                <a:lnTo>
                  <a:pt x="598" y="338"/>
                </a:lnTo>
                <a:lnTo>
                  <a:pt x="597" y="346"/>
                </a:lnTo>
                <a:lnTo>
                  <a:pt x="595" y="353"/>
                </a:lnTo>
                <a:lnTo>
                  <a:pt x="594" y="360"/>
                </a:lnTo>
                <a:lnTo>
                  <a:pt x="592" y="368"/>
                </a:lnTo>
                <a:lnTo>
                  <a:pt x="591" y="375"/>
                </a:lnTo>
                <a:lnTo>
                  <a:pt x="589" y="382"/>
                </a:lnTo>
                <a:lnTo>
                  <a:pt x="587" y="389"/>
                </a:lnTo>
                <a:lnTo>
                  <a:pt x="584" y="396"/>
                </a:lnTo>
                <a:lnTo>
                  <a:pt x="582" y="403"/>
                </a:lnTo>
                <a:lnTo>
                  <a:pt x="579" y="410"/>
                </a:lnTo>
                <a:lnTo>
                  <a:pt x="576" y="417"/>
                </a:lnTo>
                <a:lnTo>
                  <a:pt x="573" y="423"/>
                </a:lnTo>
                <a:lnTo>
                  <a:pt x="570" y="430"/>
                </a:lnTo>
                <a:lnTo>
                  <a:pt x="567" y="437"/>
                </a:lnTo>
                <a:lnTo>
                  <a:pt x="564" y="443"/>
                </a:lnTo>
                <a:lnTo>
                  <a:pt x="560" y="449"/>
                </a:lnTo>
                <a:lnTo>
                  <a:pt x="557" y="456"/>
                </a:lnTo>
                <a:lnTo>
                  <a:pt x="553" y="462"/>
                </a:lnTo>
                <a:lnTo>
                  <a:pt x="549" y="468"/>
                </a:lnTo>
                <a:lnTo>
                  <a:pt x="545" y="474"/>
                </a:lnTo>
                <a:lnTo>
                  <a:pt x="540" y="479"/>
                </a:lnTo>
                <a:lnTo>
                  <a:pt x="536" y="485"/>
                </a:lnTo>
                <a:lnTo>
                  <a:pt x="531" y="491"/>
                </a:lnTo>
                <a:lnTo>
                  <a:pt x="527" y="496"/>
                </a:lnTo>
                <a:lnTo>
                  <a:pt x="522" y="502"/>
                </a:lnTo>
                <a:lnTo>
                  <a:pt x="517" y="507"/>
                </a:lnTo>
                <a:lnTo>
                  <a:pt x="512" y="512"/>
                </a:lnTo>
                <a:lnTo>
                  <a:pt x="507" y="517"/>
                </a:lnTo>
                <a:lnTo>
                  <a:pt x="502" y="522"/>
                </a:lnTo>
                <a:lnTo>
                  <a:pt x="496" y="527"/>
                </a:lnTo>
                <a:lnTo>
                  <a:pt x="491" y="531"/>
                </a:lnTo>
                <a:lnTo>
                  <a:pt x="485" y="536"/>
                </a:lnTo>
                <a:lnTo>
                  <a:pt x="479" y="540"/>
                </a:lnTo>
                <a:lnTo>
                  <a:pt x="474" y="545"/>
                </a:lnTo>
                <a:lnTo>
                  <a:pt x="468" y="549"/>
                </a:lnTo>
                <a:lnTo>
                  <a:pt x="462" y="553"/>
                </a:lnTo>
                <a:lnTo>
                  <a:pt x="456" y="557"/>
                </a:lnTo>
                <a:lnTo>
                  <a:pt x="449" y="560"/>
                </a:lnTo>
                <a:lnTo>
                  <a:pt x="443" y="564"/>
                </a:lnTo>
                <a:lnTo>
                  <a:pt x="437" y="567"/>
                </a:lnTo>
                <a:lnTo>
                  <a:pt x="430" y="570"/>
                </a:lnTo>
                <a:lnTo>
                  <a:pt x="423" y="573"/>
                </a:lnTo>
                <a:lnTo>
                  <a:pt x="417" y="576"/>
                </a:lnTo>
                <a:lnTo>
                  <a:pt x="410" y="579"/>
                </a:lnTo>
                <a:lnTo>
                  <a:pt x="403" y="582"/>
                </a:lnTo>
                <a:lnTo>
                  <a:pt x="396" y="584"/>
                </a:lnTo>
                <a:lnTo>
                  <a:pt x="389" y="587"/>
                </a:lnTo>
                <a:lnTo>
                  <a:pt x="382" y="589"/>
                </a:lnTo>
                <a:lnTo>
                  <a:pt x="375" y="591"/>
                </a:lnTo>
                <a:lnTo>
                  <a:pt x="368" y="592"/>
                </a:lnTo>
                <a:lnTo>
                  <a:pt x="360" y="594"/>
                </a:lnTo>
                <a:lnTo>
                  <a:pt x="353" y="595"/>
                </a:lnTo>
                <a:lnTo>
                  <a:pt x="346" y="597"/>
                </a:lnTo>
                <a:lnTo>
                  <a:pt x="338" y="598"/>
                </a:lnTo>
                <a:lnTo>
                  <a:pt x="331" y="598"/>
                </a:lnTo>
                <a:lnTo>
                  <a:pt x="323" y="599"/>
                </a:lnTo>
                <a:lnTo>
                  <a:pt x="315" y="600"/>
                </a:lnTo>
                <a:lnTo>
                  <a:pt x="308" y="600"/>
                </a:lnTo>
                <a:lnTo>
                  <a:pt x="300" y="600"/>
                </a:lnTo>
                <a:lnTo>
                  <a:pt x="292" y="600"/>
                </a:lnTo>
                <a:lnTo>
                  <a:pt x="285" y="600"/>
                </a:lnTo>
                <a:lnTo>
                  <a:pt x="277" y="599"/>
                </a:lnTo>
                <a:lnTo>
                  <a:pt x="269" y="598"/>
                </a:lnTo>
                <a:lnTo>
                  <a:pt x="262" y="598"/>
                </a:lnTo>
                <a:lnTo>
                  <a:pt x="254" y="597"/>
                </a:lnTo>
                <a:lnTo>
                  <a:pt x="247" y="595"/>
                </a:lnTo>
                <a:lnTo>
                  <a:pt x="240" y="594"/>
                </a:lnTo>
                <a:lnTo>
                  <a:pt x="232" y="592"/>
                </a:lnTo>
                <a:lnTo>
                  <a:pt x="225" y="591"/>
                </a:lnTo>
                <a:lnTo>
                  <a:pt x="218" y="589"/>
                </a:lnTo>
                <a:lnTo>
                  <a:pt x="211" y="587"/>
                </a:lnTo>
                <a:lnTo>
                  <a:pt x="204" y="584"/>
                </a:lnTo>
                <a:lnTo>
                  <a:pt x="197" y="582"/>
                </a:lnTo>
                <a:lnTo>
                  <a:pt x="190" y="579"/>
                </a:lnTo>
                <a:lnTo>
                  <a:pt x="183" y="576"/>
                </a:lnTo>
                <a:lnTo>
                  <a:pt x="180" y="575"/>
                </a:lnTo>
                <a:lnTo>
                  <a:pt x="180" y="180"/>
                </a:lnTo>
                <a:lnTo>
                  <a:pt x="575" y="180"/>
                </a:lnTo>
                <a:close/>
              </a:path>
            </a:pathLst>
          </a:custGeom>
          <a:gradFill>
            <a:gsLst>
              <a:gs pos="0">
                <a:srgbClr val="F97316">
                  <a:alpha val="18000"/>
                </a:srgbClr>
              </a:gs>
              <a:gs pos="100000">
                <a:srgbClr val="EC4899">
                  <a:alpha val="18000"/>
                </a:srgbClr>
              </a:gs>
            </a:gsLst>
            <a:lin ang="2700000" scaled="1"/>
          </a:gradFill>
          <a:ln/>
        </p:spPr>
        <p:txBody>
          <a:bodyPr/>
          <a:p/>
        </p:txBody>
      </p:sp>
      <p:sp>
        <p:nvSpPr>
          <p:cNvPr id="435" name=""/>
          <p:cNvSpPr/>
          <p:nvPr/>
        </p:nvSpPr>
        <p:spPr>
          <a:xfrm rot="0" flipH="0" flipV="0">
            <a:off x="9525000" y="4572000"/>
            <a:ext cx="3429000" cy="3429000"/>
          </a:xfrm>
          <a:custGeom>
            <a:pathLst>
              <a:path w="360" h="360">
                <a:moveTo>
                  <a:pt x="185" y="0"/>
                </a:moveTo>
                <a:cubicBezTo>
                  <a:pt x="219" y="1"/>
                  <a:pt x="252" y="11"/>
                  <a:pt x="280" y="30"/>
                </a:cubicBezTo>
                <a:lnTo>
                  <a:pt x="280" y="240"/>
                </a:lnTo>
                <a:lnTo>
                  <a:pt x="10" y="240"/>
                </a:lnTo>
                <a:cubicBezTo>
                  <a:pt x="-9" y="185"/>
                  <a:pt x="-1" y="124"/>
                  <a:pt x="33" y="76"/>
                </a:cubicBezTo>
                <a:cubicBezTo>
                  <a:pt x="67" y="28"/>
                  <a:pt x="122" y="0"/>
                  <a:pt x="180" y="0"/>
                </a:cubicBezTo>
                <a:close/>
              </a:path>
            </a:pathLst>
          </a:custGeom>
          <a:gradFill>
            <a:gsLst>
              <a:gs pos="0">
                <a:srgbClr val="EC4899">
                  <a:alpha val="20000"/>
                </a:srgbClr>
              </a:gs>
              <a:gs pos="100000">
                <a:srgbClr val="F97316">
                  <a:alpha val="20000"/>
                </a:srgbClr>
              </a:gs>
            </a:gsLst>
            <a:lin ang="2700000" scaled="1"/>
          </a:gradFill>
          <a:ln/>
        </p:spPr>
        <p:txBody>
          <a:bodyPr/>
          <a:p/>
        </p:txBody>
      </p:sp>
      <p:sp>
        <p:nvSpPr>
          <p:cNvPr id="436" name="" descr="{&quot;isTemplate&quot;:true,&quot;type&quot;:&quot;text&quot;}"/>
          <p:cNvSpPr txBox="1"/>
          <p:nvPr/>
        </p:nvSpPr>
        <p:spPr>
          <a:xfrm rot="0" flipH="0" flipV="0">
            <a:off x="4857750" y="1257300"/>
            <a:ext cx="2486025" cy="209550"/>
          </a:xfrm>
          <a:prstGeom prst="rect"/>
        </p:spPr>
        <p:txBody>
          <a:bodyPr wrap="none" lIns="0" tIns="0" rIns="0" bIns="0"/>
          <a:p>
            <a:pPr algn="ctr">
              <a:lnSpc>
                <a:spcPct val="100000"/>
              </a:lnSpc>
            </a:pPr>
            <a:r>
              <a:rPr lang="en-US" sz="1350" b="1" spc="300">
                <a:solidFill>
                  <a:srgbClr val="F97316"/>
                </a:solidFill>
                <a:latin typeface="PingFang SC"/>
                <a:ea typeface="PingFang SC"/>
              </a:rPr>
              <a:t>CET-4 TRANSLATION</a:t>
            </a:r>
            <a:endParaRPr/>
          </a:p>
        </p:txBody>
      </p:sp>
      <p:sp>
        <p:nvSpPr>
          <p:cNvPr id="437" name="" descr="{&quot;isTemplate&quot;:true,&quot;type&quot;:&quot;text&quot;}"/>
          <p:cNvSpPr txBox="1"/>
          <p:nvPr/>
        </p:nvSpPr>
        <p:spPr>
          <a:xfrm rot="0" flipH="0" flipV="0">
            <a:off x="4572000" y="1657350"/>
            <a:ext cx="3048000" cy="1905000"/>
          </a:xfrm>
          <a:prstGeom prst="rect"/>
        </p:spPr>
        <p:txBody>
          <a:bodyPr wrap="none" lIns="0" tIns="0" rIns="0" bIns="0"/>
          <a:p>
            <a:pPr algn="ctr">
              <a:lnSpc>
                <a:spcPct val="130000"/>
              </a:lnSpc>
            </a:pPr>
            <a:r>
              <a:rPr lang="zh-CN" sz="4800" b="1">
                <a:solidFill>
                  <a:srgbClr val="1A1A1A"/>
                </a:solidFill>
                <a:latin typeface="PingFang SC"/>
                <a:ea typeface="PingFang SC"/>
              </a:rPr>
              <a:t>句式是骨架</a:t>
            </a:r>
            <a:endParaRPr/>
          </a:p>
          <a:p>
            <a:pPr algn="ctr">
              <a:lnSpc>
                <a:spcPct val="130000"/>
              </a:lnSpc>
            </a:pPr>
            <a:r>
              <a:rPr lang="zh-CN" sz="4800" b="1">
                <a:solidFill>
                  <a:srgbClr val="1A1A1A"/>
                </a:solidFill>
                <a:latin typeface="PingFang SC"/>
                <a:ea typeface="PingFang SC"/>
              </a:rPr>
              <a:t>信息是血肉</a:t>
            </a:r>
            <a:endParaRPr/>
          </a:p>
        </p:txBody>
      </p:sp>
      <p:sp>
        <p:nvSpPr>
          <p:cNvPr id="438" name=""/>
          <p:cNvSpPr/>
          <p:nvPr/>
        </p:nvSpPr>
        <p:spPr>
          <a:xfrm rot="0" flipH="0" flipV="0">
            <a:off x="5810250" y="3829050"/>
            <a:ext cx="571500" cy="38100"/>
          </a:xfrm>
          <a:prstGeom prst="roundRect">
            <a:avLst>
              <a:gd name="adj" fmla="val 50000"/>
            </a:avLst>
          </a:prstGeom>
          <a:solidFill>
            <a:srgbClr val="F97316"/>
          </a:solidFill>
          <a:ln/>
        </p:spPr>
        <p:txBody>
          <a:bodyPr/>
          <a:p/>
        </p:txBody>
      </p:sp>
      <p:sp>
        <p:nvSpPr>
          <p:cNvPr id="439" name="" descr="{&quot;isTemplate&quot;:true,&quot;type&quot;:&quot;text&quot;}"/>
          <p:cNvSpPr txBox="1"/>
          <p:nvPr/>
        </p:nvSpPr>
        <p:spPr>
          <a:xfrm rot="0" flipH="0" flipV="0">
            <a:off x="4581525" y="4210050"/>
            <a:ext cx="3038475" cy="733425"/>
          </a:xfrm>
          <a:prstGeom prst="rect"/>
        </p:spPr>
        <p:txBody>
          <a:bodyPr wrap="none" lIns="0" tIns="0" rIns="0" bIns="0"/>
          <a:p>
            <a:pPr algn="ctr">
              <a:lnSpc>
                <a:spcPct val="160000"/>
              </a:lnSpc>
            </a:pPr>
            <a:r>
              <a:rPr lang="zh-CN" sz="1500">
                <a:solidFill>
                  <a:srgbClr val="1A1A1A">
                    <a:alpha val="70000"/>
                  </a:srgbClr>
                </a:solidFill>
                <a:latin typeface="PingFang SC"/>
                <a:ea typeface="PingFang SC"/>
              </a:rPr>
              <a:t>选对</a:t>
            </a:r>
            <a:r>
              <a:rPr lang="en-US" sz="1500">
                <a:solidFill>
                  <a:srgbClr val="1A1A1A">
                    <a:alpha val="70000"/>
                  </a:srgbClr>
                </a:solidFill>
                <a:latin typeface="PingFang SC"/>
                <a:ea typeface="PingFang SC"/>
              </a:rPr>
              <a:t> 5 </a:t>
            </a:r>
            <a:r>
              <a:rPr lang="zh-CN" sz="1500">
                <a:solidFill>
                  <a:srgbClr val="1A1A1A">
                    <a:alpha val="70000"/>
                  </a:srgbClr>
                </a:solidFill>
                <a:latin typeface="PingFang SC"/>
                <a:ea typeface="PingFang SC"/>
              </a:rPr>
              <a:t>个句式，背满</a:t>
            </a:r>
            <a:r>
              <a:rPr lang="en-US" sz="1500">
                <a:solidFill>
                  <a:srgbClr val="1A1A1A">
                    <a:alpha val="70000"/>
                  </a:srgbClr>
                </a:solidFill>
                <a:latin typeface="PingFang SC"/>
                <a:ea typeface="PingFang SC"/>
              </a:rPr>
              <a:t> 55 </a:t>
            </a:r>
            <a:r>
              <a:rPr lang="zh-CN" sz="1500">
                <a:solidFill>
                  <a:srgbClr val="1A1A1A">
                    <a:alpha val="70000"/>
                  </a:srgbClr>
                </a:solidFill>
                <a:latin typeface="PingFang SC"/>
                <a:ea typeface="PingFang SC"/>
              </a:rPr>
              <a:t>个常用表达</a:t>
            </a:r>
            <a:endParaRPr/>
          </a:p>
          <a:p>
            <a:pPr algn="ctr">
              <a:lnSpc>
                <a:spcPct val="160000"/>
              </a:lnSpc>
            </a:pPr>
            <a:r>
              <a:rPr lang="zh-CN" sz="1500">
                <a:solidFill>
                  <a:srgbClr val="1A1A1A">
                    <a:alpha val="70000"/>
                  </a:srgbClr>
                </a:solidFill>
                <a:latin typeface="PingFang SC"/>
                <a:ea typeface="PingFang SC"/>
              </a:rPr>
              <a:t>四级翻译，就是稳过</a:t>
            </a:r>
            <a:endParaRPr/>
          </a:p>
        </p:txBody>
      </p:sp>
      <p:sp>
        <p:nvSpPr>
          <p:cNvPr id="440" name=""/>
          <p:cNvSpPr/>
          <p:nvPr/>
        </p:nvSpPr>
        <p:spPr>
          <a:xfrm rot="0" flipH="0" flipV="0">
            <a:off x="4905375" y="5514975"/>
            <a:ext cx="381000" cy="19050"/>
          </a:xfrm>
          <a:prstGeom prst="rect">
            <a:avLst/>
          </a:prstGeom>
          <a:solidFill>
            <a:srgbClr val="1A1A1A">
              <a:alpha val="30000"/>
            </a:srgbClr>
          </a:solidFill>
          <a:ln/>
        </p:spPr>
        <p:txBody>
          <a:bodyPr/>
          <a:p/>
        </p:txBody>
      </p:sp>
      <p:sp>
        <p:nvSpPr>
          <p:cNvPr id="441" name="" descr="{&quot;isTemplate&quot;:true,&quot;type&quot;:&quot;text&quot;}"/>
          <p:cNvSpPr txBox="1"/>
          <p:nvPr/>
        </p:nvSpPr>
        <p:spPr>
          <a:xfrm rot="0" flipH="0" flipV="0">
            <a:off x="5400675" y="5438775"/>
            <a:ext cx="1390650" cy="161925"/>
          </a:xfrm>
          <a:prstGeom prst="rect"/>
        </p:spPr>
        <p:txBody>
          <a:bodyPr wrap="none" lIns="0" tIns="0" rIns="0" bIns="0"/>
          <a:p>
            <a:pPr algn="ctr">
              <a:lnSpc>
                <a:spcPct val="100000"/>
              </a:lnSpc>
            </a:pPr>
            <a:r>
              <a:rPr lang="zh-CN" sz="1050" spc="150">
                <a:solidFill>
                  <a:srgbClr val="1A1A1A">
                    <a:alpha val="55000"/>
                  </a:srgbClr>
                </a:solidFill>
                <a:latin typeface="PingFang SC"/>
                <a:ea typeface="PingFang SC"/>
              </a:rPr>
              <a:t>高中英语</a:t>
            </a:r>
            <a:r>
              <a:rPr lang="en-US" sz="1050" spc="150">
                <a:solidFill>
                  <a:srgbClr val="1A1A1A">
                    <a:alpha val="55000"/>
                  </a:srgbClr>
                </a:solidFill>
                <a:latin typeface="PingFang SC"/>
                <a:ea typeface="PingFang SC"/>
              </a:rPr>
              <a:t> · </a:t>
            </a:r>
            <a:r>
              <a:rPr lang="zh-CN" sz="1050" spc="150">
                <a:solidFill>
                  <a:srgbClr val="1A1A1A">
                    <a:alpha val="55000"/>
                  </a:srgbClr>
                </a:solidFill>
                <a:latin typeface="PingFang SC"/>
                <a:ea typeface="PingFang SC"/>
              </a:rPr>
              <a:t>课堂讲义</a:t>
            </a:r>
            <a:endParaRPr/>
          </a:p>
        </p:txBody>
      </p:sp>
      <p:sp>
        <p:nvSpPr>
          <p:cNvPr id="442" name=""/>
          <p:cNvSpPr/>
          <p:nvPr/>
        </p:nvSpPr>
        <p:spPr>
          <a:xfrm rot="0" flipH="0" flipV="0">
            <a:off x="6905625" y="5514975"/>
            <a:ext cx="381000" cy="19050"/>
          </a:xfrm>
          <a:prstGeom prst="rect">
            <a:avLst/>
          </a:prstGeom>
          <a:solidFill>
            <a:srgbClr val="1A1A1A">
              <a:alpha val="30000"/>
            </a:srgbClr>
          </a:solidFill>
          <a:ln/>
        </p:spPr>
        <p:txBody>
          <a:body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xmlns:vt="http://schemas.openxmlformats.org/officeDocument/2006/docPropsVTypes">
  <Application>Tencent office</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2026-10-10T09:50:23Z</dcterms:created>
  <dcterms:modified xsi:type="dcterms:W3CDTF">2026-10-10T09:50:23Z</dcterms:modified>
</cp:coreProperties>
</file>