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0" Type="http://schemas.openxmlformats.org/officeDocument/2006/relationships/officeDocument" Target="ppt/presentation.xml"/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>
  <p:sldMasterIdLst>
    <p:sldMasterId id="2147483648" r:id="rId0"/>
  </p:sldMasterIdLst>
  <p:notesMasterIdLst>
    <p:notesMasterId r:id="rId4"/>
  </p:notesMasterIdLst>
  <p:sldIdLst>
    <p:sldId id="256" r:id="rId1"/>
    <p:sldId id="257" r:id="rId2"/>
    <p:sldId id="258" r:id="rId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0" Type="http://schemas.openxmlformats.org/officeDocument/2006/relationships/slideMaster" Target="slideMasters/slideMaster1.xml"/>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tableStyles" Target="tableStyles.xml"/><Relationship Id="rId7" Type="http://schemas.openxmlformats.org/officeDocument/2006/relationships/viewProps" Target="viewProps.xml"/></Relationships>
</file>

<file path=ppt/notesMasters/_rels/notesMaster1.xml.rels><?xml version='1.0' encoding='UTF-8' standalone='yes'?>
<Relationships xmlns="http://schemas.openxmlformats.org/package/2006/relationships"><Relationship Id="rId0" Type="http://schemas.openxmlformats.org/officeDocument/2006/relationships/theme" Target="../theme/theme2.xml"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0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 descr="&lt;Slide style={{ width: 1280, height: 720, background: '#EFEAE0', position: 'relative', overflow: 'hidden', fontFamily: &quot;'Source Han Sans SC', sans-serif&quot; }}&gt;&#10;  &lt;Box style={{ width: '100%', height: 120, padding: '30px 72px 0 72px', flexDirection: 'column' }}&gt;&#10;    &lt;Box style={{ flexDirection: 'row', alignItems: 'center', gap: 10, marginBottom: 10 }}&gt;&#10;      &lt;Box style={{ width: 26, height: 4, background: '#F59E0B', borderRadius: 2 }} /&gt;&#10;      &lt;Text style={{ fontSize: 13, fontWeight: 'bold', color: '#9E7020', letterSpacing: 2 }}&gt;考场实战 · 2025.12 四级真题 第一套&lt;/Text&gt;&#10;    &lt;/Box&gt;&#10;    &lt;Text style={{ fontSize: 34, fontWeight: 'bold', color: '#1E2A33' }}&gt;原题呈现与审题拆解&lt;/Text&gt;&#10;  &lt;/Box&gt;&#10;  &lt;Box style={{ position: 'absolute', top: 118, left: 72, width: 1136, height: 1, background: '#E0D9CA' }} /&gt;&#10;&#10;  &lt;Box style={{ position: 'absolute', top: 134, left: 72, width: 1136, height: 502, flexDirection: 'row', gap: 36 }}&gt;&#10;    &lt;Box style={{ width: 600, background: '#FFFFFF', borderRadius: 14, padding: '24px 30px', boxShadow: '0 4px 20px rgba(30,42,51,0.08)', flexDirection: 'column' }}&gt;&#10;      &lt;Box style={{ flexDirection: 'row', alignItems: 'center', gap: 12, marginBottom: 14 }}&gt;&#10;        &lt;Text style={{ fontSize: 12, fontWeight: 'bold', color: '#9E7020', background: '#FDF3E3', borderRadius: 10, padding: '4px 12px' }}&gt;Directions · 原题&lt;/Text&gt;&#10;        &lt;Text style={{ fontSize: 12, color: '#5F6B78' }}&gt;写作时长 30 分钟 · 120–180 词&lt;/Text&gt;&#10;      &lt;/Box&gt;&#10;      &lt;Text style={{ fontSize: 14.5, color: '#1E2A33', lineHeight: 1.75 }}&gt;&#10;        Suppose the student union of your university is collecting opinions on improving its work for the coming year. You are now to write a response by suggesting how it can better &lt;span style={{ fontWeight: 'bold', color: '#F59E0B' }}&gt;enrich student life&lt;/span&gt;. You will have 30 minutes to write the essay. You should write at least 120 words but no more than 180 words.&#10;      &lt;/Text&gt;&#10;      &lt;Box style={{ marginTop: 18, background: '#FAF7F0', borderRadius: 10, padding: '14px 18px' }}&gt;&#10;        &lt;Text style={{ fontSize: 13.5, color: '#5F6B78', lineHeight: 1.7 }}&gt;&#10;          &lt;span style={{ fontWeight: 'bold', color: '#1E2A33' }}&gt;题意概括：&lt;/span&gt;学生会正在征集对来年工作的改进意见，请你写一份回复，就&quot;如何更好地丰富学生生活&quot;提出建议。&#10;        &lt;/Text&gt;&#10;      &lt;/Box&gt;&#10;      &lt;Box style={{ marginTop: 'auto', background: '#FDF3E3', borderRadius: 10, padding: '12px 18px' }}&gt;&#10;        &lt;Text style={{ fontSize: 13, color: '#9E7020', lineHeight: 1.6 }}&gt;&#10;          &lt;span style={{ fontWeight: 'bold' }}&gt;格式提示：&lt;/span&gt;本题用短文式（无称呼落款）即可；若写成书信体，加 Dear members, 与 Yours sincerely, 同样正确。&#10;        &lt;/Text&gt;&#10;      &lt;/Box&gt;&#10;    &lt;/Box&gt;&#10;&#10;    &lt;Box style={{ flex: 1, flexDirection: 'column', justifyContent: 'space-between' }}&gt;&#10;      &lt;Box style={{ flexDirection: 'row', gap: 14, alignItems: 'flex-start' }}&gt;&#10;        &lt;Text style={{ fontFamily: &quot;'Source Han Serif SC', serif&quot;, fontSize: 26, fontWeight: 'bold', color: '#F59E0B', width: 34 }}&gt;1&lt;/Text&gt;&#10;        &lt;Box style={{ flex: 1 }}&gt;&#10;          &lt;Text style={{ fontSize: 17, fontWeight: 'bold', color: '#1E2A33', marginBottom: 4 }}&gt;定题型&lt;/Text&gt;&#10;          &lt;Text style={{ fontSize: 13.5, color: '#5F6B78', lineHeight: 1.55 }}&gt;建议类书面回复 —— 直接套用课件里的&lt;span style={{ fontWeight: 'bold', color: '#F59E0B' }}&gt;建议信句型库&lt;/span&gt;。&lt;/Text&gt;&#10;        &lt;/Box&gt;&#10;      &lt;/Box&gt;&#10;      &lt;Box style={{ flexDirection: 'row', gap: 14, alignItems: 'flex-start' }}&gt;&#10;        &lt;Text style={{ fontFamily: &quot;'Source Han Serif SC', serif&quot;, fontSize: 26, fontWeight: 'bold', color: '#2E86DE', width: 34 }}&gt;2&lt;/Text&gt;&#10;        &lt;Box style={{ flex: 1 }}&gt;&#10;          &lt;Text style={{ fontSize: 17, fontWeight: 'bold', color: '#1E2A33', marginBottom: 4 }}&gt;定对象&lt;/Text&gt;&#10;          &lt;Text style={{ fontSize: 13.5, color: '#5F6B78', lineHeight: 1.55 }}&gt;学生会（组织机构）—— 语气正式，多用 would / should。&lt;/Text&gt;&#10;        &lt;/Box&gt;&#10;      &lt;/Box&gt;&#10;      &lt;Box style={{ flexDirection: 'row', gap: 14, alignItems: 'flex-start' }}&gt;&#10;        &lt;Text style={{ fontFamily: &quot;'Source Han Serif SC', serif&quot;, fontSize: 26, fontWeight: 'bold', color: '#F59E0B', width: 34 }}&gt;3&lt;/Text&gt;&#10;        &lt;Box style={{ flex: 1 }}&gt;&#10;          &lt;Text style={{ fontSize: 17, fontWeight: 'bold', color: '#1E2A33', marginBottom: 4 }}&gt;定要点&lt;/Text&gt;&#10;          &lt;Text style={{ fontSize: 13.5, color: '#5F6B78', lineHeight: 1.55 }}&gt;如何丰富学生生活 —— 需 3–4 条具体建议，每条&quot;&lt;span style={{ fontWeight: 'bold', color: '#1E2A33' }}&gt;内容 + 好处&lt;/span&gt;&quot;两步走。&lt;/Text&gt;&#10;        &lt;/Box&gt;&#10;      &lt;/Box&gt;&#10;      &lt;Box style={{ flexDirection: 'row', gap: 14, alignItems: 'flex-start' }}&gt;&#10;        &lt;Text style={{ fontFamily: &quot;'Source Han Serif SC', serif&quot;, fontSize: 26, fontWeight: 'bold', color: '#2E86DE', width: 34 }}&gt;4&lt;/Text&gt;&#10;        &lt;Box style={{ flex: 1 }}&gt;&#10;          &lt;Text style={{ fontSize: 17, fontWeight: 'bold', color: '#1E2A33', marginBottom: 4 }}&gt;定时态&lt;/Text&gt;&#10;          &lt;Text style={{ fontSize: 13.5, color: '#5F6B78', lineHeight: 1.55 }}&gt;建议与展望 —— 情态动词 should / would + 一般现在时。&lt;/Text&gt;&#10;        &lt;/Box&gt;&#10;      &lt;/Box&gt;&#10;      &lt;Box style={{ background: '#1E2A33', borderRadius: 12, padding: '14px 20px' }}&gt;&#10;        &lt;Text style={{ fontSize: 13, color: '#B9C2CB', lineHeight: 1.65 }}&gt;&#10;          &lt;span style={{ fontWeight: 'bold', color: '#FFB84D' }}&gt;审题结论：&lt;/span&gt;这是一道&quot;建议提出型&quot;题——主课件 P10 的三卡套路和 P14 的建议信要点，全部用得上。&#10;        &lt;/Text&gt;&#10;      &lt;/Box&gt;&#10;    &lt;/Box&gt;&#10;  &lt;/Box&gt;&#10;&#10;  &lt;Text style={{ position: 'absolute', right: 72, bottom: 24, fontSize: 12, color: '#5F6B78' }}&gt;&#10;    &lt;span style={{ fontWeight: 'bold' }}&gt;01&lt;/span&gt; / 03&#10;  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EFEAE0"/>
          </a:solidFill>
          <a:ln/>
        </p:spPr>
        <p:txBody>
          <a:bodyPr/>
          <a:p/>
        </p:txBody>
      </p:sp>
      <p:sp>
        <p:nvSpPr>
          <p:cNvPr id="3" name=""/>
          <p:cNvSpPr/>
          <p:nvPr/>
        </p:nvSpPr>
        <p:spPr>
          <a:xfrm rot="0" flipH="0" flipV="0">
            <a:off x="685800" y="342900"/>
            <a:ext cx="2476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4" name="" descr="{&quot;isTemplate&quot;:true,&quot;type&quot;:&quot;text&quot;}"/>
          <p:cNvSpPr txBox="1"/>
          <p:nvPr/>
        </p:nvSpPr>
        <p:spPr>
          <a:xfrm rot="0" flipH="0" flipV="0">
            <a:off x="1028700" y="285750"/>
            <a:ext cx="25050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考场实战</a:t>
            </a:r>
            <a:r>
              <a:rPr lang="en-US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 · 2025.12 </a:t>
            </a: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四级真题</a:t>
            </a:r>
            <a:r>
              <a:rPr lang="en-US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 </a:t>
            </a: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第一套</a:t>
            </a:r>
            <a:endParaRPr/>
          </a:p>
        </p:txBody>
      </p:sp>
      <p:sp>
        <p:nvSpPr>
          <p:cNvPr id="5" name="" descr="{&quot;isTemplate&quot;:true,&quot;type&quot;:&quot;text&quot;}"/>
          <p:cNvSpPr txBox="1"/>
          <p:nvPr/>
        </p:nvSpPr>
        <p:spPr>
          <a:xfrm rot="0" flipH="0" flipV="0">
            <a:off x="685800" y="533400"/>
            <a:ext cx="108204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E2A33"/>
                </a:solidFill>
                <a:latin typeface="Source Han Sans SC"/>
                <a:ea typeface="Source Han Sans SC"/>
              </a:rPr>
              <a:t>原题呈现与审题拆解</a:t>
            </a:r>
            <a:endParaRPr/>
          </a:p>
        </p:txBody>
      </p:sp>
      <p:sp>
        <p:nvSpPr>
          <p:cNvPr id="6" name=""/>
          <p:cNvSpPr/>
          <p:nvPr/>
        </p:nvSpPr>
        <p:spPr>
          <a:xfrm rot="0" flipH="0" flipV="0">
            <a:off x="685800" y="1123950"/>
            <a:ext cx="10820400" cy="9525"/>
          </a:xfrm>
          <a:prstGeom prst="rect">
            <a:avLst/>
          </a:prstGeom>
          <a:solidFill>
            <a:srgbClr val="E0D9CA"/>
          </a:solidFill>
          <a:ln/>
        </p:spPr>
        <p:txBody>
          <a:bodyPr/>
          <a:p/>
        </p:txBody>
      </p:sp>
      <p:sp>
        <p:nvSpPr>
          <p:cNvPr id="7" name=""/>
          <p:cNvSpPr/>
          <p:nvPr/>
        </p:nvSpPr>
        <p:spPr>
          <a:xfrm rot="0" flipH="0" flipV="0">
            <a:off x="685800" y="1276350"/>
            <a:ext cx="5715000" cy="4781550"/>
          </a:xfrm>
          <a:prstGeom prst="roundRect">
            <a:avLst>
              <a:gd name="adj" fmla="val 2789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8" name=""/>
          <p:cNvSpPr/>
          <p:nvPr/>
        </p:nvSpPr>
        <p:spPr>
          <a:xfrm rot="0" flipH="0" flipV="0">
            <a:off x="971550" y="1504950"/>
            <a:ext cx="1152525" cy="219075"/>
          </a:xfrm>
          <a:prstGeom prst="roundRect">
            <a:avLst>
              <a:gd name="adj" fmla="val 43478"/>
            </a:avLst>
          </a:prstGeom>
          <a:solidFill>
            <a:srgbClr val="FDF3E3"/>
          </a:solidFill>
          <a:ln/>
        </p:spPr>
        <p:txBody>
          <a:bodyPr/>
          <a:p/>
        </p:txBody>
      </p:sp>
      <p:sp>
        <p:nvSpPr>
          <p:cNvPr id="9" name="" descr="{&quot;isTemplate&quot;:true,&quot;type&quot;:&quot;text&quot;}"/>
          <p:cNvSpPr txBox="1"/>
          <p:nvPr/>
        </p:nvSpPr>
        <p:spPr>
          <a:xfrm rot="0" flipH="0" flipV="0">
            <a:off x="971550" y="1504950"/>
            <a:ext cx="1152525" cy="219075"/>
          </a:xfrm>
          <a:prstGeom prst="rect"/>
        </p:spPr>
        <p:txBody>
          <a:bodyPr wrap="none" lIns="85725" tIns="28575" rIns="85725" bIns="28575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Directions · </a:t>
            </a:r>
            <a:r>
              <a:rPr lang="zh-CN" sz="900" b="1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原题</a:t>
            </a:r>
            <a:endParaRPr/>
          </a:p>
        </p:txBody>
      </p:sp>
      <p:sp>
        <p:nvSpPr>
          <p:cNvPr id="10" name="" descr="{&quot;isTemplate&quot;:true,&quot;type&quot;:&quot;text&quot;}"/>
          <p:cNvSpPr txBox="1"/>
          <p:nvPr/>
        </p:nvSpPr>
        <p:spPr>
          <a:xfrm rot="0" flipH="0" flipV="0">
            <a:off x="2238375" y="1543050"/>
            <a:ext cx="158115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5F6B78"/>
                </a:solidFill>
                <a:latin typeface="Source Han Sans SC"/>
                <a:ea typeface="Source Han Sans SC"/>
              </a:rPr>
              <a:t>写作时长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30 </a:t>
            </a:r>
            <a:r>
              <a:rPr lang="zh-CN" sz="900">
                <a:solidFill>
                  <a:srgbClr val="5F6B78"/>
                </a:solidFill>
                <a:latin typeface="Source Han Sans SC"/>
                <a:ea typeface="Source Han Sans SC"/>
              </a:rPr>
              <a:t>分钟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· 120–180 </a:t>
            </a:r>
            <a:r>
              <a:rPr lang="zh-CN" sz="900">
                <a:solidFill>
                  <a:srgbClr val="5F6B78"/>
                </a:solidFill>
                <a:latin typeface="Source Han Sans SC"/>
                <a:ea typeface="Source Han Sans SC"/>
              </a:rPr>
              <a:t>词</a:t>
            </a:r>
            <a:endParaRPr/>
          </a:p>
        </p:txBody>
      </p:sp>
      <p:sp>
        <p:nvSpPr>
          <p:cNvPr id="11" name="" descr="{&quot;isTemplate&quot;:true,&quot;type&quot;:&quot;text&quot;}"/>
          <p:cNvSpPr txBox="1"/>
          <p:nvPr/>
        </p:nvSpPr>
        <p:spPr>
          <a:xfrm rot="0" flipH="0" flipV="0">
            <a:off x="971550" y="1857375"/>
            <a:ext cx="5143500" cy="11620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Suppose the student union of your university is collecting opinions on improving its work for the coming year. You are now to write a response by suggesting how it can better </a:t>
            </a:r>
            <a:r>
              <a:rPr lang="en-US" sz="1088" b="1">
                <a:solidFill>
                  <a:srgbClr val="F59E0B"/>
                </a:solidFill>
                <a:latin typeface="Source Han Sans SC"/>
                <a:ea typeface="Source Han Sans SC"/>
              </a:rPr>
              <a:t>enrich student life</a:t>
            </a:r>
            <a:r>
              <a:rPr lang="en-US" sz="1088">
                <a:solidFill>
                  <a:srgbClr val="1E2A33"/>
                </a:solidFill>
                <a:latin typeface="Source Han Sans SC"/>
                <a:ea typeface="Source Han Sans SC"/>
              </a:rPr>
              <a:t>. You will have 30 minutes to write the essay. You should write at least 120 words but no more than 180 words.</a:t>
            </a:r>
            <a:endParaRPr/>
          </a:p>
        </p:txBody>
      </p:sp>
      <p:sp>
        <p:nvSpPr>
          <p:cNvPr id="12" name=""/>
          <p:cNvSpPr/>
          <p:nvPr/>
        </p:nvSpPr>
        <p:spPr>
          <a:xfrm rot="0" flipH="0" flipV="0">
            <a:off x="971550" y="3190875"/>
            <a:ext cx="5143500" cy="800100"/>
          </a:xfrm>
          <a:prstGeom prst="roundRect">
            <a:avLst>
              <a:gd name="adj" fmla="val 11905"/>
            </a:avLst>
          </a:prstGeom>
          <a:solidFill>
            <a:srgbClr val="FAF7F0"/>
          </a:solidFill>
          <a:ln/>
        </p:spPr>
        <p:txBody>
          <a:bodyPr/>
          <a:p/>
        </p:txBody>
      </p:sp>
      <p:sp>
        <p:nvSpPr>
          <p:cNvPr id="13" name="" descr="{&quot;isTemplate&quot;:true,&quot;type&quot;:&quot;text&quot;}"/>
          <p:cNvSpPr txBox="1"/>
          <p:nvPr/>
        </p:nvSpPr>
        <p:spPr>
          <a:xfrm rot="0" flipH="0" flipV="0">
            <a:off x="1143000" y="3324225"/>
            <a:ext cx="4800600" cy="5334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题意概括：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学生会正在征集对来年工作的改进意见，请你写一份回复，就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"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如何更好地丰富学生生活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"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提出建议。</a:t>
            </a:r>
            <a:endParaRPr/>
          </a:p>
        </p:txBody>
      </p:sp>
      <p:sp>
        <p:nvSpPr>
          <p:cNvPr id="14" name=""/>
          <p:cNvSpPr/>
          <p:nvPr/>
        </p:nvSpPr>
        <p:spPr>
          <a:xfrm rot="0" flipH="0" flipV="0">
            <a:off x="971550" y="5124450"/>
            <a:ext cx="5143500" cy="704850"/>
          </a:xfrm>
          <a:prstGeom prst="roundRect">
            <a:avLst>
              <a:gd name="adj" fmla="val 13514"/>
            </a:avLst>
          </a:prstGeom>
          <a:solidFill>
            <a:srgbClr val="FDF3E3"/>
          </a:solidFill>
          <a:ln/>
        </p:spPr>
        <p:txBody>
          <a:bodyPr/>
          <a:p/>
        </p:txBody>
      </p:sp>
      <p:sp>
        <p:nvSpPr>
          <p:cNvPr id="15" name="" descr="{&quot;isTemplate&quot;:true,&quot;type&quot;:&quot;text&quot;}"/>
          <p:cNvSpPr txBox="1"/>
          <p:nvPr/>
        </p:nvSpPr>
        <p:spPr>
          <a:xfrm rot="0" flipH="0" flipV="0">
            <a:off x="1143000" y="5238750"/>
            <a:ext cx="4800600" cy="476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75" b="1">
                <a:solidFill>
                  <a:srgbClr val="9E7020"/>
                </a:solidFill>
                <a:latin typeface="Source Han Sans SC"/>
                <a:ea typeface="Source Han Sans SC"/>
              </a:rPr>
              <a:t>格式提示：</a:t>
            </a:r>
            <a:r>
              <a:rPr lang="zh-CN" sz="975">
                <a:solidFill>
                  <a:srgbClr val="9E7020"/>
                </a:solidFill>
                <a:latin typeface="Source Han Sans SC"/>
                <a:ea typeface="Source Han Sans SC"/>
              </a:rPr>
              <a:t>本题用短文式（无称呼落款）即可；若写成书信体，加</a:t>
            </a:r>
            <a:r>
              <a:rPr lang="en-US" sz="975">
                <a:solidFill>
                  <a:srgbClr val="9E7020"/>
                </a:solidFill>
                <a:latin typeface="Source Han Sans SC"/>
                <a:ea typeface="Source Han Sans SC"/>
              </a:rPr>
              <a:t> Dear members, </a:t>
            </a:r>
            <a:r>
              <a:rPr lang="zh-CN" sz="975">
                <a:solidFill>
                  <a:srgbClr val="9E7020"/>
                </a:solidFill>
                <a:latin typeface="Source Han Sans SC"/>
                <a:ea typeface="Source Han Sans SC"/>
              </a:rPr>
              <a:t>与</a:t>
            </a:r>
            <a:r>
              <a:rPr lang="en-US" sz="975">
                <a:solidFill>
                  <a:srgbClr val="9E7020"/>
                </a:solidFill>
                <a:latin typeface="Source Han Sans SC"/>
                <a:ea typeface="Source Han Sans SC"/>
              </a:rPr>
              <a:t> Yours sincerely, </a:t>
            </a:r>
            <a:r>
              <a:rPr lang="zh-CN" sz="975">
                <a:solidFill>
                  <a:srgbClr val="9E7020"/>
                </a:solidFill>
                <a:latin typeface="Source Han Sans SC"/>
                <a:ea typeface="Source Han Sans SC"/>
              </a:rPr>
              <a:t>同样正确。</a:t>
            </a:r>
            <a:endParaRPr/>
          </a:p>
        </p:txBody>
      </p:sp>
      <p:sp>
        <p:nvSpPr>
          <p:cNvPr id="16" name="" descr="{&quot;isTemplate&quot;:true,&quot;type&quot;:&quot;text&quot;}"/>
          <p:cNvSpPr txBox="1"/>
          <p:nvPr/>
        </p:nvSpPr>
        <p:spPr>
          <a:xfrm rot="0" flipH="0" flipV="0">
            <a:off x="6743700" y="1276350"/>
            <a:ext cx="3238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59E0B"/>
                </a:solidFill>
                <a:latin typeface="Source Han Serif SC"/>
                <a:ea typeface="Source Han Serif SC"/>
              </a:rPr>
              <a:t>1</a:t>
            </a:r>
            <a:endParaRPr/>
          </a:p>
        </p:txBody>
      </p:sp>
      <p:sp>
        <p:nvSpPr>
          <p:cNvPr id="17" name="" descr="{&quot;isTemplate&quot;:true,&quot;type&quot;:&quot;text&quot;}"/>
          <p:cNvSpPr txBox="1"/>
          <p:nvPr/>
        </p:nvSpPr>
        <p:spPr>
          <a:xfrm rot="0" flipH="0" flipV="0">
            <a:off x="7200900" y="1276350"/>
            <a:ext cx="43053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A33"/>
                </a:solidFill>
                <a:latin typeface="Source Han Sans SC"/>
                <a:ea typeface="Source Han Sans SC"/>
              </a:rPr>
              <a:t>定题型</a:t>
            </a:r>
            <a:endParaRPr/>
          </a:p>
        </p:txBody>
      </p:sp>
      <p:sp>
        <p:nvSpPr>
          <p:cNvPr id="18" name="" descr="{&quot;isTemplate&quot;:true,&quot;type&quot;:&quot;text&quot;}"/>
          <p:cNvSpPr txBox="1"/>
          <p:nvPr/>
        </p:nvSpPr>
        <p:spPr>
          <a:xfrm rot="0" flipH="0" flipV="0">
            <a:off x="7200900" y="1514475"/>
            <a:ext cx="4305300" cy="2476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建议类书面回复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 —— 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直接套用课件里的</a:t>
            </a:r>
            <a:r>
              <a:rPr lang="zh-CN" sz="1013" b="1">
                <a:solidFill>
                  <a:srgbClr val="F59E0B"/>
                </a:solidFill>
                <a:latin typeface="Source Han Sans SC"/>
                <a:ea typeface="Source Han Sans SC"/>
              </a:rPr>
              <a:t>建议信句型库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。</a:t>
            </a:r>
            <a:endParaRPr/>
          </a:p>
        </p:txBody>
      </p:sp>
      <p:sp>
        <p:nvSpPr>
          <p:cNvPr id="19" name="" descr="{&quot;isTemplate&quot;:true,&quot;type&quot;:&quot;text&quot;}"/>
          <p:cNvSpPr txBox="1"/>
          <p:nvPr/>
        </p:nvSpPr>
        <p:spPr>
          <a:xfrm rot="0" flipH="0" flipV="0">
            <a:off x="6743700" y="2286000"/>
            <a:ext cx="3238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2E86DE"/>
                </a:solidFill>
                <a:latin typeface="Source Han Serif SC"/>
                <a:ea typeface="Source Han Serif SC"/>
              </a:rPr>
              <a:t>2</a:t>
            </a:r>
            <a:endParaRPr/>
          </a:p>
        </p:txBody>
      </p:sp>
      <p:sp>
        <p:nvSpPr>
          <p:cNvPr id="20" name="" descr="{&quot;isTemplate&quot;:true,&quot;type&quot;:&quot;text&quot;}"/>
          <p:cNvSpPr txBox="1"/>
          <p:nvPr/>
        </p:nvSpPr>
        <p:spPr>
          <a:xfrm rot="0" flipH="0" flipV="0">
            <a:off x="7200900" y="2286000"/>
            <a:ext cx="43053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A33"/>
                </a:solidFill>
                <a:latin typeface="Source Han Sans SC"/>
                <a:ea typeface="Source Han Sans SC"/>
              </a:rPr>
              <a:t>定对象</a:t>
            </a:r>
            <a:endParaRPr/>
          </a:p>
        </p:txBody>
      </p:sp>
      <p:sp>
        <p:nvSpPr>
          <p:cNvPr id="21" name="" descr="{&quot;isTemplate&quot;:true,&quot;type&quot;:&quot;text&quot;}"/>
          <p:cNvSpPr txBox="1"/>
          <p:nvPr/>
        </p:nvSpPr>
        <p:spPr>
          <a:xfrm rot="0" flipH="0" flipV="0">
            <a:off x="7200900" y="2524125"/>
            <a:ext cx="4305300" cy="2476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学生会（组织机构）——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 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语气正式，多用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 would / should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。</a:t>
            </a:r>
            <a:endParaRPr/>
          </a:p>
        </p:txBody>
      </p:sp>
      <p:sp>
        <p:nvSpPr>
          <p:cNvPr id="22" name="" descr="{&quot;isTemplate&quot;:true,&quot;type&quot;:&quot;text&quot;}"/>
          <p:cNvSpPr txBox="1"/>
          <p:nvPr/>
        </p:nvSpPr>
        <p:spPr>
          <a:xfrm rot="0" flipH="0" flipV="0">
            <a:off x="6743700" y="3286125"/>
            <a:ext cx="3238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59E0B"/>
                </a:solidFill>
                <a:latin typeface="Source Han Serif SC"/>
                <a:ea typeface="Source Han Serif SC"/>
              </a:rPr>
              <a:t>3</a:t>
            </a:r>
            <a:endParaRPr/>
          </a:p>
        </p:txBody>
      </p:sp>
      <p:sp>
        <p:nvSpPr>
          <p:cNvPr id="23" name="" descr="{&quot;isTemplate&quot;:true,&quot;type&quot;:&quot;text&quot;}"/>
          <p:cNvSpPr txBox="1"/>
          <p:nvPr/>
        </p:nvSpPr>
        <p:spPr>
          <a:xfrm rot="0" flipH="0" flipV="0">
            <a:off x="7200900" y="3286125"/>
            <a:ext cx="43053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A33"/>
                </a:solidFill>
                <a:latin typeface="Source Han Sans SC"/>
                <a:ea typeface="Source Han Sans SC"/>
              </a:rPr>
              <a:t>定要点</a:t>
            </a:r>
            <a:endParaRPr/>
          </a:p>
        </p:txBody>
      </p:sp>
      <p:sp>
        <p:nvSpPr>
          <p:cNvPr id="24" name="" descr="{&quot;isTemplate&quot;:true,&quot;type&quot;:&quot;text&quot;}"/>
          <p:cNvSpPr txBox="1"/>
          <p:nvPr/>
        </p:nvSpPr>
        <p:spPr>
          <a:xfrm rot="0" flipH="0" flipV="0">
            <a:off x="7200900" y="3524250"/>
            <a:ext cx="4305300" cy="2476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如何丰富学生生活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 —— 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需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 3–4 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条具体建议，每条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"</a:t>
            </a: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内容</a:t>
            </a:r>
            <a:r>
              <a:rPr lang="en-US" sz="1013" b="1">
                <a:solidFill>
                  <a:srgbClr val="1E2A33"/>
                </a:solidFill>
                <a:latin typeface="Source Han Sans SC"/>
                <a:ea typeface="Source Han Sans SC"/>
              </a:rPr>
              <a:t> + </a:t>
            </a: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好处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"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两步走。</a:t>
            </a:r>
            <a:endParaRPr/>
          </a:p>
        </p:txBody>
      </p:sp>
      <p:sp>
        <p:nvSpPr>
          <p:cNvPr id="25" name="" descr="{&quot;isTemplate&quot;:true,&quot;type&quot;:&quot;text&quot;}"/>
          <p:cNvSpPr txBox="1"/>
          <p:nvPr/>
        </p:nvSpPr>
        <p:spPr>
          <a:xfrm rot="0" flipH="0" flipV="0">
            <a:off x="6743700" y="4295775"/>
            <a:ext cx="3238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2E86DE"/>
                </a:solidFill>
                <a:latin typeface="Source Han Serif SC"/>
                <a:ea typeface="Source Han Serif SC"/>
              </a:rPr>
              <a:t>4</a:t>
            </a:r>
            <a:endParaRPr/>
          </a:p>
        </p:txBody>
      </p:sp>
      <p:sp>
        <p:nvSpPr>
          <p:cNvPr id="26" name="" descr="{&quot;isTemplate&quot;:true,&quot;type&quot;:&quot;text&quot;}"/>
          <p:cNvSpPr txBox="1"/>
          <p:nvPr/>
        </p:nvSpPr>
        <p:spPr>
          <a:xfrm rot="0" flipH="0" flipV="0">
            <a:off x="7200900" y="4295775"/>
            <a:ext cx="43053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A33"/>
                </a:solidFill>
                <a:latin typeface="Source Han Sans SC"/>
                <a:ea typeface="Source Han Sans SC"/>
              </a:rPr>
              <a:t>定时态</a:t>
            </a:r>
            <a:endParaRPr/>
          </a:p>
        </p:txBody>
      </p:sp>
      <p:sp>
        <p:nvSpPr>
          <p:cNvPr id="27" name="" descr="{&quot;isTemplate&quot;:true,&quot;type&quot;:&quot;text&quot;}"/>
          <p:cNvSpPr txBox="1"/>
          <p:nvPr/>
        </p:nvSpPr>
        <p:spPr>
          <a:xfrm rot="0" flipH="0" flipV="0">
            <a:off x="7200900" y="4533900"/>
            <a:ext cx="4305300" cy="2476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建议与展望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 —— 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情态动词</a:t>
            </a:r>
            <a:r>
              <a:rPr lang="en-US" sz="1013">
                <a:solidFill>
                  <a:srgbClr val="5F6B78"/>
                </a:solidFill>
                <a:latin typeface="Source Han Sans SC"/>
                <a:ea typeface="Source Han Sans SC"/>
              </a:rPr>
              <a:t> should / would + </a:t>
            </a:r>
            <a:r>
              <a:rPr lang="zh-CN" sz="1013">
                <a:solidFill>
                  <a:srgbClr val="5F6B78"/>
                </a:solidFill>
                <a:latin typeface="Source Han Sans SC"/>
                <a:ea typeface="Source Han Sans SC"/>
              </a:rPr>
              <a:t>一般现在时。</a:t>
            </a:r>
            <a:endParaRPr/>
          </a:p>
        </p:txBody>
      </p:sp>
      <p:sp>
        <p:nvSpPr>
          <p:cNvPr id="28" name=""/>
          <p:cNvSpPr/>
          <p:nvPr/>
        </p:nvSpPr>
        <p:spPr>
          <a:xfrm rot="0" flipH="0" flipV="0">
            <a:off x="6743700" y="5295900"/>
            <a:ext cx="4762500" cy="762000"/>
          </a:xfrm>
          <a:prstGeom prst="roundRect">
            <a:avLst>
              <a:gd name="adj" fmla="val 15000"/>
            </a:avLst>
          </a:prstGeom>
          <a:solidFill>
            <a:srgbClr val="1E2A33"/>
          </a:solidFill>
          <a:ln/>
        </p:spPr>
        <p:txBody>
          <a:bodyPr/>
          <a:p/>
        </p:txBody>
      </p:sp>
      <p:sp>
        <p:nvSpPr>
          <p:cNvPr id="29" name="" descr="{&quot;isTemplate&quot;:true,&quot;type&quot;:&quot;text&quot;}"/>
          <p:cNvSpPr txBox="1"/>
          <p:nvPr/>
        </p:nvSpPr>
        <p:spPr>
          <a:xfrm rot="0" flipH="0" flipV="0">
            <a:off x="6934200" y="5429250"/>
            <a:ext cx="4381500" cy="4953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975" b="1">
                <a:solidFill>
                  <a:srgbClr val="FFB84D"/>
                </a:solidFill>
                <a:latin typeface="Source Han Sans SC"/>
                <a:ea typeface="Source Han Sans SC"/>
              </a:rPr>
              <a:t>审题结论：</a:t>
            </a:r>
            <a:r>
              <a:rPr lang="zh-CN" sz="975">
                <a:solidFill>
                  <a:srgbClr val="B9C2CB"/>
                </a:solidFill>
                <a:latin typeface="Source Han Sans SC"/>
                <a:ea typeface="Source Han Sans SC"/>
              </a:rPr>
              <a:t>这是一道</a:t>
            </a:r>
            <a:r>
              <a:rPr lang="en-US" sz="975">
                <a:solidFill>
                  <a:srgbClr val="B9C2CB"/>
                </a:solidFill>
                <a:latin typeface="Source Han Sans SC"/>
                <a:ea typeface="Source Han Sans SC"/>
              </a:rPr>
              <a:t>"</a:t>
            </a:r>
            <a:r>
              <a:rPr lang="zh-CN" sz="975">
                <a:solidFill>
                  <a:srgbClr val="B9C2CB"/>
                </a:solidFill>
                <a:latin typeface="Source Han Sans SC"/>
                <a:ea typeface="Source Han Sans SC"/>
              </a:rPr>
              <a:t>建议提出型</a:t>
            </a:r>
            <a:r>
              <a:rPr lang="en-US" sz="975">
                <a:solidFill>
                  <a:srgbClr val="B9C2CB"/>
                </a:solidFill>
                <a:latin typeface="Source Han Sans SC"/>
                <a:ea typeface="Source Han Sans SC"/>
              </a:rPr>
              <a:t>"</a:t>
            </a:r>
            <a:r>
              <a:rPr lang="zh-CN" sz="975">
                <a:solidFill>
                  <a:srgbClr val="B9C2CB"/>
                </a:solidFill>
                <a:latin typeface="Source Han Sans SC"/>
                <a:ea typeface="Source Han Sans SC"/>
              </a:rPr>
              <a:t>题——主课件</a:t>
            </a:r>
            <a:r>
              <a:rPr lang="en-US" sz="975">
                <a:solidFill>
                  <a:srgbClr val="B9C2CB"/>
                </a:solidFill>
                <a:latin typeface="Source Han Sans SC"/>
                <a:ea typeface="Source Han Sans SC"/>
              </a:rPr>
              <a:t> P10 </a:t>
            </a:r>
            <a:r>
              <a:rPr lang="zh-CN" sz="975">
                <a:solidFill>
                  <a:srgbClr val="B9C2CB"/>
                </a:solidFill>
                <a:latin typeface="Source Han Sans SC"/>
                <a:ea typeface="Source Han Sans SC"/>
              </a:rPr>
              <a:t>的三卡套路和</a:t>
            </a:r>
            <a:r>
              <a:rPr lang="en-US" sz="975">
                <a:solidFill>
                  <a:srgbClr val="B9C2CB"/>
                </a:solidFill>
                <a:latin typeface="Source Han Sans SC"/>
                <a:ea typeface="Source Han Sans SC"/>
              </a:rPr>
              <a:t> P14 </a:t>
            </a:r>
            <a:r>
              <a:rPr lang="zh-CN" sz="975">
                <a:solidFill>
                  <a:srgbClr val="B9C2CB"/>
                </a:solidFill>
                <a:latin typeface="Source Han Sans SC"/>
                <a:ea typeface="Source Han Sans SC"/>
              </a:rPr>
              <a:t>的建议信要点，全部用得上。</a:t>
            </a:r>
            <a:endParaRPr/>
          </a:p>
        </p:txBody>
      </p:sp>
      <p:sp>
        <p:nvSpPr>
          <p:cNvPr id="30" name="" descr="{&quot;isTemplate&quot;:true,&quot;type&quot;:&quot;text&quot;}"/>
          <p:cNvSpPr txBox="1"/>
          <p:nvPr/>
        </p:nvSpPr>
        <p:spPr>
          <a:xfrm rot="0" flipH="0" flipV="0">
            <a:off x="11115675" y="6486525"/>
            <a:ext cx="3905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5F6B78"/>
                </a:solidFill>
                <a:latin typeface="Source Han Sans SC"/>
                <a:ea typeface="Source Han Sans SC"/>
              </a:rPr>
              <a:t>01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/ 03</a:t>
            </a:r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84000" y="6426000"/>
            <a:ext cx="2340000" cy="216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200" spc="150">
                <a:solidFill>
                  <a:srgbClr val="5F6B78"/>
                </a:solidFill>
                <a:latin typeface="Microsoft YaHei"/>
                <a:ea typeface="Microsoft YaHei"/>
              </a:rPr>
              <a:t>张浩英语课堂</a:t>
            </a:r>
          </a:p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31" name="" descr="&lt;Slide style={{ width: 1280, height: 720, background: '#EFEAE0', position: 'relative', overflow: 'hidden', fontFamily: &quot;'Source Han Sans SC', sans-serif&quot; }}&gt;&#10;  &lt;Box style={{ width: '100%', height: 120, padding: '30px 72px 0 72px', flexDirection: 'column' }}&gt;&#10;    &lt;Box style={{ flexDirection: 'row', alignItems: 'center', gap: 10, marginBottom: 10 }}&gt;&#10;      &lt;Box style={{ width: 26, height: 4, background: '#F59E0B', borderRadius: 2 }} /&gt;&#10;      &lt;Text style={{ fontSize: 13, fontWeight: 'bold', color: '#9E7020', letterSpacing: 2 }}&gt;考场实战 · 2025.12 四级真题 第一套&lt;/Text&gt;&#10;    &lt;/Box&gt;&#10;    &lt;Text style={{ fontSize: 34, fontWeight: 'bold', color: '#1E2A33' }}&gt;三段式构思：提纲与素材&lt;/Text&gt;&#10;  &lt;/Box&gt;&#10;  &lt;Box style={{ position: 'absolute', top: 118, left: 72, width: 1136, height: 1, background: '#E0D9CA' }} /&gt;&#10;&#10;  &lt;Box style={{ position: 'absolute', top: 134, left: 72, width: 1136, height: 502, flexDirection: 'row', gap: 32 }}&gt;&#10;    &lt;Box style={{ width: 640, flexDirection: 'column', justifyContent: 'space-between' }}&gt;&#10;      &lt;Box style={{ background: '#FFFFFF', borderRadius: 12, padding: '14px 20px', boxShadow: '0 4px 20px rgba(30,42,51,0.06)', flexDirection: 'row', gap: 16 }}&gt;&#10;        &lt;Text style={{ fontFamily: &quot;'Source Han Serif SC', serif&quot;, fontSize: 26, fontWeight: 'bold', color: '#F59E0B', width: 86 }}&gt;30&lt;span style={{ fontSize: 13 }}&gt;词&lt;/span&gt;&lt;/Text&gt;&#10;        &lt;Box style={{ flex: 1 }}&gt;&#10;          &lt;Text style={{ fontSize: 15.5, fontWeight: 'bold', color: '#1E2A33', marginBottom: 3 }}&gt;开头段 · 点明学生会重要 + 表明来意&lt;/Text&gt;&#10;          &lt;Text style={{ fontSize: 12.5, color: '#5F6B78', lineHeight: 1.55 }}&gt;&quot;The Student Union plays a vital role in... I would like to offer the following suggestions.&quot;&lt;/Text&gt;&#10;        &lt;/Box&gt;&#10;      &lt;/Box&gt;&#10;      &lt;Box style={{ background: '#1E2A33', borderRadius: 12, padding: '16px 20px', flexDirection: 'row', gap: 16 }}&gt;&#10;        &lt;Text style={{ fontFamily: &quot;'Source Han Serif SC', serif&quot;, fontSize: 32, fontWeight: 'bold', color: '#FFB84D', width: 96 }}&gt;100&lt;span style={{ fontSize: 14 }}&gt;词&lt;/span&gt;&lt;/Text&gt;&#10;        &lt;Box style={{ flex: 1 }}&gt;&#10;          &lt;Text style={{ fontSize: 15.5, fontWeight: 'bold', color: '#FFFFFF', marginBottom: 3 }}&gt;主体段 · 四条建议，每条&quot;内容 + 好处&quot;&lt;/Text&gt;&#10;          &lt;Text style={{ fontSize: 12.5, color: '#B9C2CB', lineHeight: 1.6 }}&gt;&quot;First, organizing more cultural events would be highly beneficial...&quot;&lt;/Text&gt;&#10;          &lt;Text style={{ fontSize: 12.5, color: '#B9C2CB', lineHeight: 1.6 }}&gt;&quot;...academic support should be strengthened through regular workshops...&quot;&lt;/Text&gt;&#10;        &lt;/Box&gt;&#10;      &lt;/Box&gt;&#10;      &lt;Box style={{ background: '#FFFFFF', borderRadius: 12, padding: '14px 20px', boxShadow: '0 4px 20px rgba(30,42,51,0.06)', flexDirection: 'row', gap: 16 }}&gt;&#10;        &lt;Text style={{ fontFamily: &quot;'Source Han Serif SC', serif&quot;, fontSize: 26, fontWeight: 'bold', color: '#F59E0B', width: 86 }}&gt;30&lt;span style={{ fontSize: 13 }}&gt;词&lt;/span&gt;&lt;/Text&gt;&#10;        &lt;Box style={{ flex: 1 }}&gt;&#10;          &lt;Text style={{ fontSize: 15.5, fontWeight: 'bold', color: '#1E2A33', marginBottom: 3 }}&gt;结尾段 · 总结建议 + 升华意义&lt;/Text&gt;&#10;          &lt;Text style={{ fontSize: 12.5, color: '#5F6B78', lineHeight: 1.55 }}&gt;&quot;By implementing these suggestions, ... making campus life more vibrant, supportive, and engaging.&quot;&lt;/Text&gt;&#10;        &lt;/Box&gt;&#10;      &lt;/Box&gt;&#10;      &lt;Box style={{ background: '#FDF3E3', borderRadius: 10, padding: '12px 18px' }}&gt;&#10;        &lt;Text style={{ fontSize: 13, color: '#9E7020', lineHeight: 1.6 }}&gt;&#10;          &lt;span style={{ fontWeight: 'bold' }}&gt;凑词数关键：&lt;/span&gt;每条建议写两句——第一句亮建议，第二句给好处，四条正好撑起 100 词主体段。&#10;        &lt;/Text&gt;&#10;      &lt;/Box&gt;&#10;    &lt;/Box&gt;&#10;&#10;    &lt;Box style={{ flex: 1, background: '#FFFFFF', borderRadius: 14, padding: '20px 24px', boxShadow: '0 4px 20px rgba(30,42,51,0.08)', flexDirection: 'column' }}&gt;&#10;      &lt;Text style={{ fontSize: 16, fontWeight: 'bold', color: '#1E2A33', marginBottom: 14 }}&gt;四条建议素材：内容 → 好处&lt;/Text&gt;&#10;      &lt;Box style={{ flexDirection: 'column', justifyContent: 'space-between', flex: 1 }}&gt;&#10;        &lt;Box style={{ flexDirection: 'row', gap: 12, alignItems: 'flex-start' }}&gt;&#10;          &lt;Text style={{ fontSize: 12.5, fontWeight: 'bold', color: '#9E7020', background: '#FDF3E3', borderRadius: 10, padding: '4px 12px', height: 26 }}&gt;First&lt;/Text&gt;&#10;          &lt;Box style={{ flex: 1 }}&gt;&#10;            &lt;Text style={{ fontSize: 13.5, fontWeight: 'bold', color: '#1E2A33' }}&gt;文化活动&lt;/Text&gt;&#10;            &lt;Text style={{ fontSize: 12, color: '#5F6B78', lineHeight: 1.5 }}&gt;film festivals / art exhibitions / music nights → 开阔视野、放松身心&lt;/Text&gt;&#10;          &lt;/Box&gt;&#10;        &lt;/Box&gt;&#10;        &lt;Box style={{ flexDirection: 'row', gap: 12, alignItems: 'flex-start' }}&gt;&#10;          &lt;Text style={{ fontSize: 12.5, fontWeight: 'bold', color: '#2E6E9E', background: '#EAF3FC', borderRadius: 10, padding: '4px 12px', height: 26 }}&gt;Second&lt;/Text&gt;&#10;          &lt;Box style={{ flex: 1 }}&gt;&#10;            &lt;Text style={{ fontSize: 13.5, fontWeight: 'bold', color: '#1E2A33' }}&gt;体育竞赛&lt;/Text&gt;&#10;            &lt;Text style={{ fontSize: 12, color: '#5F6B78', lineHeight: 1.5 }}&gt;sports competitions / recreational leagues → 身心健康、团队精神&lt;/Text&gt;&#10;          &lt;/Box&gt;&#10;        &lt;/Box&gt;&#10;        &lt;Box style={{ flexDirection: 'row', gap: 12, alignItems: 'flex-start' }}&gt;&#10;          &lt;Text style={{ fontSize: 12.5, fontWeight: 'bold', color: '#9E7020', background: '#FDF3E3', borderRadius: 10, padding: '4px 12px', height: 26 }}&gt;Third&lt;/Text&gt;&#10;          &lt;Box style={{ flex: 1 }}&gt;&#10;            &lt;Text style={{ fontSize: 13.5, fontWeight: 'bold', color: '#1E2A33' }}&gt;学术支持&lt;/Text&gt;&#10;            &lt;Text style={{ fontSize: 12, color: '#5F6B78', lineHeight: 1.5 }}&gt;workshops / lecture series（公开演讲、职业规划）→ 学业与求职能力&lt;/Text&gt;&#10;          &lt;/Box&gt;&#10;        &lt;/Box&gt;&#10;        &lt;Box style={{ flexDirection: 'row', gap: 12, alignItems: 'flex-start' }}&gt;&#10;          &lt;Text style={{ fontSize: 12.5, fontWeight: 'bold', color: '#2E6E9E', background: '#EAF3FC', borderRadius: 10, padding: '4px 12px', height: 26 }}&gt;Finally&lt;/Text&gt;&#10;          &lt;Box style={{ flex: 1 }}&gt;&#10;            &lt;Text style={{ fontSize: 13.5, fontWeight: 'bold', color: '#1E2A33' }}&gt;跨部门平台&lt;/Text&gt;&#10;            &lt;Text style={{ fontSize: 12, color: '#5F6B78', lineHeight: 1.5 }}&gt;themed socials / club fairs → 跨专业交流、建立联系&lt;/Text&gt;&#10;          &lt;/Box&gt;&#10;        &lt;/Box&gt;&#10;        &lt;Box style={{ background: '#FAF7F0', borderRadius: 8, padding: '10px 14px' }}&gt;&#10;          &lt;Text style={{ fontSize: 12, color: '#5F6B78', lineHeight: 1.55 }}&gt;&lt;span style={{ fontWeight: 'bold', color: '#1E2A33' }}&gt;考场变通：&lt;/span&gt;素材可替换成你自己学校的真实活动，越具体越可信。&lt;/Text&gt;&#10;        &lt;/Box&gt;&#10;      &lt;/Box&gt;&#10;    &lt;/Box&gt;&#10;  &lt;/Box&gt;&#10;&#10;  &lt;Text style={{ position: 'absolute', right: 72, bottom: 24, fontSize: 12, color: '#5F6B78' }}&gt;&#10;    &lt;span style={{ fontWeight: 'bold' }}&gt;02&lt;/span&gt; / 03&#10;  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EFEAE0"/>
          </a:solidFill>
          <a:ln/>
        </p:spPr>
        <p:txBody>
          <a:bodyPr/>
          <a:p/>
        </p:txBody>
      </p:sp>
      <p:sp>
        <p:nvSpPr>
          <p:cNvPr id="33" name=""/>
          <p:cNvSpPr/>
          <p:nvPr/>
        </p:nvSpPr>
        <p:spPr>
          <a:xfrm rot="0" flipH="0" flipV="0">
            <a:off x="685800" y="342900"/>
            <a:ext cx="2476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4" name="" descr="{&quot;isTemplate&quot;:true,&quot;type&quot;:&quot;text&quot;}"/>
          <p:cNvSpPr txBox="1"/>
          <p:nvPr/>
        </p:nvSpPr>
        <p:spPr>
          <a:xfrm rot="0" flipH="0" flipV="0">
            <a:off x="1028700" y="285750"/>
            <a:ext cx="25050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考场实战</a:t>
            </a:r>
            <a:r>
              <a:rPr lang="en-US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 · 2025.12 </a:t>
            </a: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四级真题</a:t>
            </a:r>
            <a:r>
              <a:rPr lang="en-US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 </a:t>
            </a: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第一套</a:t>
            </a:r>
            <a:endParaRPr/>
          </a:p>
        </p:txBody>
      </p:sp>
      <p:sp>
        <p:nvSpPr>
          <p:cNvPr id="35" name="" descr="{&quot;isTemplate&quot;:true,&quot;type&quot;:&quot;text&quot;}"/>
          <p:cNvSpPr txBox="1"/>
          <p:nvPr/>
        </p:nvSpPr>
        <p:spPr>
          <a:xfrm rot="0" flipH="0" flipV="0">
            <a:off x="685800" y="533400"/>
            <a:ext cx="108204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E2A33"/>
                </a:solidFill>
                <a:latin typeface="Source Han Sans SC"/>
                <a:ea typeface="Source Han Sans SC"/>
              </a:rPr>
              <a:t>三段式构思：提纲与素材</a:t>
            </a:r>
            <a:endParaRPr/>
          </a:p>
        </p:txBody>
      </p:sp>
      <p:sp>
        <p:nvSpPr>
          <p:cNvPr id="36" name=""/>
          <p:cNvSpPr/>
          <p:nvPr/>
        </p:nvSpPr>
        <p:spPr>
          <a:xfrm rot="0" flipH="0" flipV="0">
            <a:off x="685800" y="1123950"/>
            <a:ext cx="10820400" cy="9525"/>
          </a:xfrm>
          <a:prstGeom prst="rect">
            <a:avLst/>
          </a:prstGeom>
          <a:solidFill>
            <a:srgbClr val="E0D9CA"/>
          </a:solidFill>
          <a:ln/>
        </p:spPr>
        <p:txBody>
          <a:bodyPr/>
          <a:p/>
        </p:txBody>
      </p:sp>
      <p:sp>
        <p:nvSpPr>
          <p:cNvPr id="37" name=""/>
          <p:cNvSpPr/>
          <p:nvPr/>
        </p:nvSpPr>
        <p:spPr>
          <a:xfrm rot="0" flipH="0" flipV="0">
            <a:off x="685800" y="1276350"/>
            <a:ext cx="6096000" cy="704850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38" name="" descr="{&quot;isTemplate&quot;:true,&quot;type&quot;:&quot;text&quot;}"/>
          <p:cNvSpPr txBox="1"/>
          <p:nvPr/>
        </p:nvSpPr>
        <p:spPr>
          <a:xfrm rot="0" flipH="0" flipV="0">
            <a:off x="876300" y="1409700"/>
            <a:ext cx="819150" cy="4381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59E0B"/>
                </a:solidFill>
                <a:latin typeface="Source Han Serif SC"/>
                <a:ea typeface="Source Han Serif SC"/>
              </a:rPr>
              <a:t>30</a:t>
            </a:r>
            <a:r>
              <a:rPr lang="zh-CN" sz="975" b="1">
                <a:solidFill>
                  <a:srgbClr val="F59E0B"/>
                </a:solidFill>
                <a:latin typeface="Source Han Serif SC"/>
                <a:ea typeface="Source Han Serif SC"/>
              </a:rPr>
              <a:t>词</a:t>
            </a:r>
            <a:endParaRPr/>
          </a:p>
        </p:txBody>
      </p:sp>
      <p:sp>
        <p:nvSpPr>
          <p:cNvPr id="39" name="" descr="{&quot;isTemplate&quot;:true,&quot;type&quot;:&quot;text&quot;}"/>
          <p:cNvSpPr txBox="1"/>
          <p:nvPr/>
        </p:nvSpPr>
        <p:spPr>
          <a:xfrm rot="0" flipH="0" flipV="0">
            <a:off x="1847850" y="1409700"/>
            <a:ext cx="4743450" cy="1809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63" b="1">
                <a:solidFill>
                  <a:srgbClr val="1E2A33"/>
                </a:solidFill>
                <a:latin typeface="Source Han Sans SC"/>
                <a:ea typeface="Source Han Sans SC"/>
              </a:rPr>
              <a:t>开头段</a:t>
            </a:r>
            <a:r>
              <a:rPr lang="en-US" sz="1163" b="1">
                <a:solidFill>
                  <a:srgbClr val="1E2A33"/>
                </a:solidFill>
                <a:latin typeface="Source Han Sans SC"/>
                <a:ea typeface="Source Han Sans SC"/>
              </a:rPr>
              <a:t> · </a:t>
            </a:r>
            <a:r>
              <a:rPr lang="zh-CN" sz="1163" b="1">
                <a:solidFill>
                  <a:srgbClr val="1E2A33"/>
                </a:solidFill>
                <a:latin typeface="Source Han Sans SC"/>
                <a:ea typeface="Source Han Sans SC"/>
              </a:rPr>
              <a:t>点明学生会重要</a:t>
            </a:r>
            <a:r>
              <a:rPr lang="en-US" sz="1163" b="1">
                <a:solidFill>
                  <a:srgbClr val="1E2A33"/>
                </a:solidFill>
                <a:latin typeface="Source Han Sans SC"/>
                <a:ea typeface="Source Han Sans SC"/>
              </a:rPr>
              <a:t> + </a:t>
            </a:r>
            <a:r>
              <a:rPr lang="zh-CN" sz="1163" b="1">
                <a:solidFill>
                  <a:srgbClr val="1E2A33"/>
                </a:solidFill>
                <a:latin typeface="Source Han Sans SC"/>
                <a:ea typeface="Source Han Sans SC"/>
              </a:rPr>
              <a:t>表明来意</a:t>
            </a:r>
            <a:endParaRPr/>
          </a:p>
        </p:txBody>
      </p:sp>
      <p:sp>
        <p:nvSpPr>
          <p:cNvPr id="40" name="" descr="{&quot;isTemplate&quot;:true,&quot;type&quot;:&quot;text&quot;}"/>
          <p:cNvSpPr txBox="1"/>
          <p:nvPr/>
        </p:nvSpPr>
        <p:spPr>
          <a:xfrm rot="0" flipH="0" flipV="0">
            <a:off x="1847850" y="1619250"/>
            <a:ext cx="4743450" cy="2286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"The Student Union plays a vital role in... I would like to offer the following suggestions."</a:t>
            </a:r>
            <a:endParaRPr/>
          </a:p>
        </p:txBody>
      </p:sp>
      <p:sp>
        <p:nvSpPr>
          <p:cNvPr id="41" name=""/>
          <p:cNvSpPr/>
          <p:nvPr/>
        </p:nvSpPr>
        <p:spPr>
          <a:xfrm rot="0" flipH="0" flipV="0">
            <a:off x="685800" y="2552700"/>
            <a:ext cx="6096000" cy="971550"/>
          </a:xfrm>
          <a:prstGeom prst="roundRect">
            <a:avLst>
              <a:gd name="adj" fmla="val 11765"/>
            </a:avLst>
          </a:prstGeom>
          <a:solidFill>
            <a:srgbClr val="1E2A33"/>
          </a:solidFill>
          <a:ln/>
        </p:spPr>
        <p:txBody>
          <a:bodyPr/>
          <a:p/>
        </p:txBody>
      </p:sp>
      <p:sp>
        <p:nvSpPr>
          <p:cNvPr id="42" name="" descr="{&quot;isTemplate&quot;:true,&quot;type&quot;:&quot;text&quot;}"/>
          <p:cNvSpPr txBox="1"/>
          <p:nvPr/>
        </p:nvSpPr>
        <p:spPr>
          <a:xfrm rot="0" flipH="0" flipV="0">
            <a:off x="876300" y="2705100"/>
            <a:ext cx="914400" cy="666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FFB84D"/>
                </a:solidFill>
                <a:latin typeface="Source Han Serif SC"/>
                <a:ea typeface="Source Han Serif SC"/>
              </a:rPr>
              <a:t>100</a:t>
            </a:r>
            <a:r>
              <a:rPr lang="zh-CN" sz="1050" b="1">
                <a:solidFill>
                  <a:srgbClr val="FFB84D"/>
                </a:solidFill>
                <a:latin typeface="Source Han Serif SC"/>
                <a:ea typeface="Source Han Serif SC"/>
              </a:rPr>
              <a:t>词</a:t>
            </a:r>
            <a:endParaRPr/>
          </a:p>
        </p:txBody>
      </p:sp>
      <p:sp>
        <p:nvSpPr>
          <p:cNvPr id="43" name="" descr="{&quot;isTemplate&quot;:true,&quot;type&quot;:&quot;text&quot;}"/>
          <p:cNvSpPr txBox="1"/>
          <p:nvPr/>
        </p:nvSpPr>
        <p:spPr>
          <a:xfrm rot="0" flipH="0" flipV="0">
            <a:off x="1943100" y="2705100"/>
            <a:ext cx="4648200" cy="1809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63" b="1">
                <a:solidFill>
                  <a:srgbClr val="FFFFFF"/>
                </a:solidFill>
                <a:latin typeface="Source Han Sans SC"/>
                <a:ea typeface="Source Han Sans SC"/>
              </a:rPr>
              <a:t>主体段</a:t>
            </a:r>
            <a:r>
              <a:rPr lang="en-US" sz="1163" b="1">
                <a:solidFill>
                  <a:srgbClr val="FFFFFF"/>
                </a:solidFill>
                <a:latin typeface="Source Han Sans SC"/>
                <a:ea typeface="Source Han Sans SC"/>
              </a:rPr>
              <a:t> · </a:t>
            </a:r>
            <a:r>
              <a:rPr lang="zh-CN" sz="1163" b="1">
                <a:solidFill>
                  <a:srgbClr val="FFFFFF"/>
                </a:solidFill>
                <a:latin typeface="Source Han Sans SC"/>
                <a:ea typeface="Source Han Sans SC"/>
              </a:rPr>
              <a:t>四条建议，每条</a:t>
            </a:r>
            <a:r>
              <a:rPr lang="en-US" sz="1163" b="1">
                <a:solidFill>
                  <a:srgbClr val="FFFFFF"/>
                </a:solidFill>
                <a:latin typeface="Source Han Sans SC"/>
                <a:ea typeface="Source Han Sans SC"/>
              </a:rPr>
              <a:t>"</a:t>
            </a:r>
            <a:r>
              <a:rPr lang="zh-CN" sz="1163" b="1">
                <a:solidFill>
                  <a:srgbClr val="FFFFFF"/>
                </a:solidFill>
                <a:latin typeface="Source Han Sans SC"/>
                <a:ea typeface="Source Han Sans SC"/>
              </a:rPr>
              <a:t>内容</a:t>
            </a:r>
            <a:r>
              <a:rPr lang="en-US" sz="1163" b="1">
                <a:solidFill>
                  <a:srgbClr val="FFFFFF"/>
                </a:solidFill>
                <a:latin typeface="Source Han Sans SC"/>
                <a:ea typeface="Source Han Sans SC"/>
              </a:rPr>
              <a:t> + </a:t>
            </a:r>
            <a:r>
              <a:rPr lang="zh-CN" sz="1163" b="1">
                <a:solidFill>
                  <a:srgbClr val="FFFFFF"/>
                </a:solidFill>
                <a:latin typeface="Source Han Sans SC"/>
                <a:ea typeface="Source Han Sans SC"/>
              </a:rPr>
              <a:t>好处</a:t>
            </a:r>
            <a:r>
              <a:rPr lang="en-US" sz="1163" b="1">
                <a:solidFill>
                  <a:srgbClr val="FFFFFF"/>
                </a:solidFill>
                <a:latin typeface="Source Han Sans SC"/>
                <a:ea typeface="Source Han Sans SC"/>
              </a:rPr>
              <a:t>"</a:t>
            </a:r>
            <a:endParaRPr/>
          </a:p>
        </p:txBody>
      </p:sp>
      <p:sp>
        <p:nvSpPr>
          <p:cNvPr id="44" name="" descr="{&quot;isTemplate&quot;:true,&quot;type&quot;:&quot;text&quot;}"/>
          <p:cNvSpPr txBox="1"/>
          <p:nvPr/>
        </p:nvSpPr>
        <p:spPr>
          <a:xfrm rot="0" flipH="0" flipV="0">
            <a:off x="1943100" y="2914650"/>
            <a:ext cx="4648200" cy="228600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938">
                <a:solidFill>
                  <a:srgbClr val="B9C2CB"/>
                </a:solidFill>
                <a:latin typeface="Source Han Sans SC"/>
                <a:ea typeface="Source Han Sans SC"/>
              </a:rPr>
              <a:t>"First, organizing more cultural events would be highly beneficial..."</a:t>
            </a:r>
            <a:endParaRPr/>
          </a:p>
        </p:txBody>
      </p:sp>
      <p:sp>
        <p:nvSpPr>
          <p:cNvPr id="45" name="" descr="{&quot;isTemplate&quot;:true,&quot;type&quot;:&quot;text&quot;}"/>
          <p:cNvSpPr txBox="1"/>
          <p:nvPr/>
        </p:nvSpPr>
        <p:spPr>
          <a:xfrm rot="0" flipH="0" flipV="0">
            <a:off x="1943100" y="3143250"/>
            <a:ext cx="4648200" cy="228600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938">
                <a:solidFill>
                  <a:srgbClr val="B9C2CB"/>
                </a:solidFill>
                <a:latin typeface="Source Han Sans SC"/>
                <a:ea typeface="Source Han Sans SC"/>
              </a:rPr>
              <a:t>"...academic support should be strengthened through regular workshops..."</a:t>
            </a:r>
            <a:endParaRPr/>
          </a:p>
        </p:txBody>
      </p:sp>
      <p:sp>
        <p:nvSpPr>
          <p:cNvPr id="46" name=""/>
          <p:cNvSpPr/>
          <p:nvPr/>
        </p:nvSpPr>
        <p:spPr>
          <a:xfrm rot="0" flipH="0" flipV="0">
            <a:off x="685800" y="4095750"/>
            <a:ext cx="6096000" cy="923925"/>
          </a:xfrm>
          <a:prstGeom prst="roundRect">
            <a:avLst>
              <a:gd name="adj" fmla="val 12371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47" name="" descr="{&quot;isTemplate&quot;:true,&quot;type&quot;:&quot;text&quot;}"/>
          <p:cNvSpPr txBox="1"/>
          <p:nvPr/>
        </p:nvSpPr>
        <p:spPr>
          <a:xfrm rot="0" flipH="0" flipV="0">
            <a:off x="876300" y="4229100"/>
            <a:ext cx="819150" cy="657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59E0B"/>
                </a:solidFill>
                <a:latin typeface="Source Han Serif SC"/>
                <a:ea typeface="Source Han Serif SC"/>
              </a:rPr>
              <a:t>30</a:t>
            </a:r>
            <a:r>
              <a:rPr lang="zh-CN" sz="975" b="1">
                <a:solidFill>
                  <a:srgbClr val="F59E0B"/>
                </a:solidFill>
                <a:latin typeface="Source Han Serif SC"/>
                <a:ea typeface="Source Han Serif SC"/>
              </a:rPr>
              <a:t>词</a:t>
            </a:r>
            <a:endParaRPr/>
          </a:p>
        </p:txBody>
      </p:sp>
      <p:sp>
        <p:nvSpPr>
          <p:cNvPr id="48" name="" descr="{&quot;isTemplate&quot;:true,&quot;type&quot;:&quot;text&quot;}"/>
          <p:cNvSpPr txBox="1"/>
          <p:nvPr/>
        </p:nvSpPr>
        <p:spPr>
          <a:xfrm rot="0" flipH="0" flipV="0">
            <a:off x="1847850" y="4229100"/>
            <a:ext cx="4743450" cy="1809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63" b="1">
                <a:solidFill>
                  <a:srgbClr val="1E2A33"/>
                </a:solidFill>
                <a:latin typeface="Source Han Sans SC"/>
                <a:ea typeface="Source Han Sans SC"/>
              </a:rPr>
              <a:t>结尾段</a:t>
            </a:r>
            <a:r>
              <a:rPr lang="en-US" sz="1163" b="1">
                <a:solidFill>
                  <a:srgbClr val="1E2A33"/>
                </a:solidFill>
                <a:latin typeface="Source Han Sans SC"/>
                <a:ea typeface="Source Han Sans SC"/>
              </a:rPr>
              <a:t> · </a:t>
            </a:r>
            <a:r>
              <a:rPr lang="zh-CN" sz="1163" b="1">
                <a:solidFill>
                  <a:srgbClr val="1E2A33"/>
                </a:solidFill>
                <a:latin typeface="Source Han Sans SC"/>
                <a:ea typeface="Source Han Sans SC"/>
              </a:rPr>
              <a:t>总结建议</a:t>
            </a:r>
            <a:r>
              <a:rPr lang="en-US" sz="1163" b="1">
                <a:solidFill>
                  <a:srgbClr val="1E2A33"/>
                </a:solidFill>
                <a:latin typeface="Source Han Sans SC"/>
                <a:ea typeface="Source Han Sans SC"/>
              </a:rPr>
              <a:t> + </a:t>
            </a:r>
            <a:r>
              <a:rPr lang="zh-CN" sz="1163" b="1">
                <a:solidFill>
                  <a:srgbClr val="1E2A33"/>
                </a:solidFill>
                <a:latin typeface="Source Han Sans SC"/>
                <a:ea typeface="Source Han Sans SC"/>
              </a:rPr>
              <a:t>升华意义</a:t>
            </a:r>
            <a:endParaRPr/>
          </a:p>
        </p:txBody>
      </p:sp>
      <p:sp>
        <p:nvSpPr>
          <p:cNvPr id="49" name="" descr="{&quot;isTemplate&quot;:true,&quot;type&quot;:&quot;text&quot;}"/>
          <p:cNvSpPr txBox="1"/>
          <p:nvPr/>
        </p:nvSpPr>
        <p:spPr>
          <a:xfrm rot="0" flipH="0" flipV="0">
            <a:off x="1847850" y="4438650"/>
            <a:ext cx="474345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"By implementing these suggestions, ... making campus life more vibrant, supportive, and engaging."</a:t>
            </a:r>
            <a:endParaRPr/>
          </a:p>
        </p:txBody>
      </p:sp>
      <p:sp>
        <p:nvSpPr>
          <p:cNvPr id="50" name=""/>
          <p:cNvSpPr/>
          <p:nvPr/>
        </p:nvSpPr>
        <p:spPr>
          <a:xfrm rot="0" flipH="0" flipV="0">
            <a:off x="685800" y="5591175"/>
            <a:ext cx="6096000" cy="466725"/>
          </a:xfrm>
          <a:prstGeom prst="roundRect">
            <a:avLst>
              <a:gd name="adj" fmla="val 20408"/>
            </a:avLst>
          </a:prstGeom>
          <a:solidFill>
            <a:srgbClr val="FDF3E3"/>
          </a:solidFill>
          <a:ln/>
        </p:spPr>
        <p:txBody>
          <a:bodyPr/>
          <a:p/>
        </p:txBody>
      </p:sp>
      <p:sp>
        <p:nvSpPr>
          <p:cNvPr id="51" name="" descr="{&quot;isTemplate&quot;:true,&quot;type&quot;:&quot;text&quot;}"/>
          <p:cNvSpPr txBox="1"/>
          <p:nvPr/>
        </p:nvSpPr>
        <p:spPr>
          <a:xfrm rot="0" flipH="0" flipV="0">
            <a:off x="857250" y="5705475"/>
            <a:ext cx="5753100" cy="2381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975" b="1">
                <a:solidFill>
                  <a:srgbClr val="9E7020"/>
                </a:solidFill>
                <a:latin typeface="Source Han Sans SC"/>
                <a:ea typeface="Source Han Sans SC"/>
              </a:rPr>
              <a:t>凑词数关键：</a:t>
            </a:r>
            <a:r>
              <a:rPr lang="zh-CN" sz="975">
                <a:solidFill>
                  <a:srgbClr val="9E7020"/>
                </a:solidFill>
                <a:latin typeface="Source Han Sans SC"/>
                <a:ea typeface="Source Han Sans SC"/>
              </a:rPr>
              <a:t>每条建议写两句——第一句亮建议，第二句给好处，四条正好撑起</a:t>
            </a:r>
            <a:r>
              <a:rPr lang="en-US" sz="975">
                <a:solidFill>
                  <a:srgbClr val="9E7020"/>
                </a:solidFill>
                <a:latin typeface="Source Han Sans SC"/>
                <a:ea typeface="Source Han Sans SC"/>
              </a:rPr>
              <a:t> 100 </a:t>
            </a:r>
            <a:r>
              <a:rPr lang="zh-CN" sz="975">
                <a:solidFill>
                  <a:srgbClr val="9E7020"/>
                </a:solidFill>
                <a:latin typeface="Source Han Sans SC"/>
                <a:ea typeface="Source Han Sans SC"/>
              </a:rPr>
              <a:t>词主体段。</a:t>
            </a:r>
            <a:endParaRPr/>
          </a:p>
        </p:txBody>
      </p:sp>
      <p:sp>
        <p:nvSpPr>
          <p:cNvPr id="52" name=""/>
          <p:cNvSpPr/>
          <p:nvPr/>
        </p:nvSpPr>
        <p:spPr>
          <a:xfrm rot="0" flipH="0" flipV="0">
            <a:off x="7086600" y="1276350"/>
            <a:ext cx="4419600" cy="4781550"/>
          </a:xfrm>
          <a:prstGeom prst="roundRect">
            <a:avLst>
              <a:gd name="adj" fmla="val 3017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53" name="" descr="{&quot;isTemplate&quot;:true,&quot;type&quot;:&quot;text&quot;}"/>
          <p:cNvSpPr txBox="1"/>
          <p:nvPr/>
        </p:nvSpPr>
        <p:spPr>
          <a:xfrm rot="0" flipH="0" flipV="0">
            <a:off x="7315200" y="1466850"/>
            <a:ext cx="39624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E2A33"/>
                </a:solidFill>
                <a:latin typeface="Source Han Sans SC"/>
                <a:ea typeface="Source Han Sans SC"/>
              </a:rPr>
              <a:t>四条建议素材：内容</a:t>
            </a:r>
            <a:r>
              <a:rPr lang="en-US" sz="1200" b="1">
                <a:solidFill>
                  <a:srgbClr val="1E2A33"/>
                </a:solidFill>
                <a:latin typeface="Source Han Sans SC"/>
                <a:ea typeface="Source Han Sans SC"/>
              </a:rPr>
              <a:t> → </a:t>
            </a:r>
            <a:r>
              <a:rPr lang="zh-CN" sz="1200" b="1">
                <a:solidFill>
                  <a:srgbClr val="1E2A33"/>
                </a:solidFill>
                <a:latin typeface="Source Han Sans SC"/>
                <a:ea typeface="Source Han Sans SC"/>
              </a:rPr>
              <a:t>好处</a:t>
            </a:r>
            <a:endParaRPr/>
          </a:p>
        </p:txBody>
      </p:sp>
      <p:sp>
        <p:nvSpPr>
          <p:cNvPr id="54" name=""/>
          <p:cNvSpPr/>
          <p:nvPr/>
        </p:nvSpPr>
        <p:spPr>
          <a:xfrm rot="0" flipH="0" flipV="0">
            <a:off x="7315200" y="1790700"/>
            <a:ext cx="504825" cy="247650"/>
          </a:xfrm>
          <a:prstGeom prst="roundRect">
            <a:avLst>
              <a:gd name="adj" fmla="val 38462"/>
            </a:avLst>
          </a:prstGeom>
          <a:solidFill>
            <a:srgbClr val="FDF3E3"/>
          </a:solidFill>
          <a:ln/>
        </p:spPr>
        <p:txBody>
          <a:bodyPr/>
          <a:p/>
        </p:txBody>
      </p:sp>
      <p:sp>
        <p:nvSpPr>
          <p:cNvPr id="55" name="" descr="{&quot;isTemplate&quot;:true,&quot;type&quot;:&quot;text&quot;}"/>
          <p:cNvSpPr txBox="1"/>
          <p:nvPr/>
        </p:nvSpPr>
        <p:spPr>
          <a:xfrm rot="0" flipH="0" flipV="0">
            <a:off x="7315200" y="1790700"/>
            <a:ext cx="504825" cy="219075"/>
          </a:xfrm>
          <a:prstGeom prst="rect"/>
        </p:spPr>
        <p:txBody>
          <a:bodyPr wrap="none" lIns="85725" tIns="28575" rIns="85725" bIns="28575"/>
          <a:p>
            <a:pPr>
              <a:lnSpc>
                <a:spcPct val="100000"/>
              </a:lnSpc>
            </a:pPr>
            <a:r>
              <a:rPr lang="en-US" sz="938" b="1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First</a:t>
            </a:r>
            <a:endParaRPr/>
          </a:p>
        </p:txBody>
      </p:sp>
      <p:sp>
        <p:nvSpPr>
          <p:cNvPr id="56" name="" descr="{&quot;isTemplate&quot;:true,&quot;type&quot;:&quot;text&quot;}"/>
          <p:cNvSpPr txBox="1"/>
          <p:nvPr/>
        </p:nvSpPr>
        <p:spPr>
          <a:xfrm rot="0" flipH="0" flipV="0">
            <a:off x="7934325" y="1790700"/>
            <a:ext cx="33432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文化活动</a:t>
            </a:r>
            <a:endParaRPr/>
          </a:p>
        </p:txBody>
      </p:sp>
      <p:sp>
        <p:nvSpPr>
          <p:cNvPr id="57" name="" descr="{&quot;isTemplate&quot;:true,&quot;type&quot;:&quot;text&quot;}"/>
          <p:cNvSpPr txBox="1"/>
          <p:nvPr/>
        </p:nvSpPr>
        <p:spPr>
          <a:xfrm rot="0" flipH="0" flipV="0">
            <a:off x="7934325" y="1952625"/>
            <a:ext cx="3343275" cy="4191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film festivals / art exhibitions / music nights → </a:t>
            </a:r>
            <a:r>
              <a:rPr lang="zh-CN" sz="900">
                <a:solidFill>
                  <a:srgbClr val="5F6B78"/>
                </a:solidFill>
                <a:latin typeface="Source Han Sans SC"/>
                <a:ea typeface="Source Han Sans SC"/>
              </a:rPr>
              <a:t>开阔视野、放松身心</a:t>
            </a:r>
            <a:endParaRPr/>
          </a:p>
        </p:txBody>
      </p:sp>
      <p:sp>
        <p:nvSpPr>
          <p:cNvPr id="58" name=""/>
          <p:cNvSpPr/>
          <p:nvPr/>
        </p:nvSpPr>
        <p:spPr>
          <a:xfrm rot="0" flipH="0" flipV="0">
            <a:off x="7315200" y="2705100"/>
            <a:ext cx="666750" cy="247650"/>
          </a:xfrm>
          <a:prstGeom prst="roundRect">
            <a:avLst>
              <a:gd name="adj" fmla="val 38462"/>
            </a:avLst>
          </a:prstGeom>
          <a:solidFill>
            <a:srgbClr val="EAF3FC"/>
          </a:solidFill>
          <a:ln/>
        </p:spPr>
        <p:txBody>
          <a:bodyPr/>
          <a:p/>
        </p:txBody>
      </p:sp>
      <p:sp>
        <p:nvSpPr>
          <p:cNvPr id="59" name="" descr="{&quot;isTemplate&quot;:true,&quot;type&quot;:&quot;text&quot;}"/>
          <p:cNvSpPr txBox="1"/>
          <p:nvPr/>
        </p:nvSpPr>
        <p:spPr>
          <a:xfrm rot="0" flipH="0" flipV="0">
            <a:off x="7315200" y="2705100"/>
            <a:ext cx="666750" cy="219075"/>
          </a:xfrm>
          <a:prstGeom prst="rect"/>
        </p:spPr>
        <p:txBody>
          <a:bodyPr wrap="none" lIns="85725" tIns="28575" rIns="85725" bIns="28575"/>
          <a:p>
            <a:pPr>
              <a:lnSpc>
                <a:spcPct val="100000"/>
              </a:lnSpc>
            </a:pPr>
            <a:r>
              <a:rPr lang="en-US" sz="938" b="1">
                <a:solidFill>
                  <a:srgbClr val="2E6E9E"/>
                </a:solidFill>
                <a:highlight>
                  <a:srgbClr val="EAF3FC"/>
                </a:highlight>
                <a:latin typeface="Source Han Sans SC"/>
                <a:ea typeface="Source Han Sans SC"/>
              </a:rPr>
              <a:t>Second</a:t>
            </a:r>
            <a:endParaRPr/>
          </a:p>
        </p:txBody>
      </p:sp>
      <p:sp>
        <p:nvSpPr>
          <p:cNvPr id="60" name="" descr="{&quot;isTemplate&quot;:true,&quot;type&quot;:&quot;text&quot;}"/>
          <p:cNvSpPr txBox="1"/>
          <p:nvPr/>
        </p:nvSpPr>
        <p:spPr>
          <a:xfrm rot="0" flipH="0" flipV="0">
            <a:off x="8096250" y="2705100"/>
            <a:ext cx="31813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体育竞赛</a:t>
            </a:r>
            <a:endParaRPr/>
          </a:p>
        </p:txBody>
      </p:sp>
      <p:sp>
        <p:nvSpPr>
          <p:cNvPr id="61" name="" descr="{&quot;isTemplate&quot;:true,&quot;type&quot;:&quot;text&quot;}"/>
          <p:cNvSpPr txBox="1"/>
          <p:nvPr/>
        </p:nvSpPr>
        <p:spPr>
          <a:xfrm rot="0" flipH="0" flipV="0">
            <a:off x="8096250" y="2867025"/>
            <a:ext cx="3181350" cy="4191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sports competitions / recreational leagues → </a:t>
            </a:r>
            <a:r>
              <a:rPr lang="zh-CN" sz="900">
                <a:solidFill>
                  <a:srgbClr val="5F6B78"/>
                </a:solidFill>
                <a:latin typeface="Source Han Sans SC"/>
                <a:ea typeface="Source Han Sans SC"/>
              </a:rPr>
              <a:t>身心健康、团队精神</a:t>
            </a:r>
            <a:endParaRPr/>
          </a:p>
        </p:txBody>
      </p:sp>
      <p:sp>
        <p:nvSpPr>
          <p:cNvPr id="62" name=""/>
          <p:cNvSpPr/>
          <p:nvPr/>
        </p:nvSpPr>
        <p:spPr>
          <a:xfrm rot="0" flipH="0" flipV="0">
            <a:off x="7315200" y="3629025"/>
            <a:ext cx="542925" cy="247650"/>
          </a:xfrm>
          <a:prstGeom prst="roundRect">
            <a:avLst>
              <a:gd name="adj" fmla="val 38462"/>
            </a:avLst>
          </a:prstGeom>
          <a:solidFill>
            <a:srgbClr val="FDF3E3"/>
          </a:solidFill>
          <a:ln/>
        </p:spPr>
        <p:txBody>
          <a:bodyPr/>
          <a:p/>
        </p:txBody>
      </p:sp>
      <p:sp>
        <p:nvSpPr>
          <p:cNvPr id="63" name="" descr="{&quot;isTemplate&quot;:true,&quot;type&quot;:&quot;text&quot;}"/>
          <p:cNvSpPr txBox="1"/>
          <p:nvPr/>
        </p:nvSpPr>
        <p:spPr>
          <a:xfrm rot="0" flipH="0" flipV="0">
            <a:off x="7315200" y="3629025"/>
            <a:ext cx="542925" cy="219075"/>
          </a:xfrm>
          <a:prstGeom prst="rect"/>
        </p:spPr>
        <p:txBody>
          <a:bodyPr wrap="none" lIns="85725" tIns="28575" rIns="85725" bIns="28575"/>
          <a:p>
            <a:pPr>
              <a:lnSpc>
                <a:spcPct val="100000"/>
              </a:lnSpc>
            </a:pPr>
            <a:r>
              <a:rPr lang="en-US" sz="938" b="1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Third</a:t>
            </a:r>
            <a:endParaRPr/>
          </a:p>
        </p:txBody>
      </p:sp>
      <p:sp>
        <p:nvSpPr>
          <p:cNvPr id="64" name="" descr="{&quot;isTemplate&quot;:true,&quot;type&quot;:&quot;text&quot;}"/>
          <p:cNvSpPr txBox="1"/>
          <p:nvPr/>
        </p:nvSpPr>
        <p:spPr>
          <a:xfrm rot="0" flipH="0" flipV="0">
            <a:off x="7972425" y="3629025"/>
            <a:ext cx="33051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学术支持</a:t>
            </a:r>
            <a:endParaRPr/>
          </a:p>
        </p:txBody>
      </p:sp>
      <p:sp>
        <p:nvSpPr>
          <p:cNvPr id="65" name="" descr="{&quot;isTemplate&quot;:true,&quot;type&quot;:&quot;text&quot;}"/>
          <p:cNvSpPr txBox="1"/>
          <p:nvPr/>
        </p:nvSpPr>
        <p:spPr>
          <a:xfrm rot="0" flipH="0" flipV="0">
            <a:off x="7972425" y="3790950"/>
            <a:ext cx="3305175" cy="4191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workshops / lecture series</a:t>
            </a:r>
            <a:r>
              <a:rPr lang="zh-CN" sz="900">
                <a:solidFill>
                  <a:srgbClr val="5F6B78"/>
                </a:solidFill>
                <a:latin typeface="Source Han Sans SC"/>
                <a:ea typeface="Source Han Sans SC"/>
              </a:rPr>
              <a:t>（公开演讲、职业规划）→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</a:t>
            </a:r>
            <a:r>
              <a:rPr lang="zh-CN" sz="900">
                <a:solidFill>
                  <a:srgbClr val="5F6B78"/>
                </a:solidFill>
                <a:latin typeface="Source Han Sans SC"/>
                <a:ea typeface="Source Han Sans SC"/>
              </a:rPr>
              <a:t>学业与求职能力</a:t>
            </a:r>
            <a:endParaRPr/>
          </a:p>
        </p:txBody>
      </p:sp>
      <p:sp>
        <p:nvSpPr>
          <p:cNvPr id="66" name=""/>
          <p:cNvSpPr/>
          <p:nvPr/>
        </p:nvSpPr>
        <p:spPr>
          <a:xfrm rot="0" flipH="0" flipV="0">
            <a:off x="7315200" y="4543425"/>
            <a:ext cx="628650" cy="247650"/>
          </a:xfrm>
          <a:prstGeom prst="roundRect">
            <a:avLst>
              <a:gd name="adj" fmla="val 38462"/>
            </a:avLst>
          </a:prstGeom>
          <a:solidFill>
            <a:srgbClr val="EAF3FC"/>
          </a:solidFill>
          <a:ln/>
        </p:spPr>
        <p:txBody>
          <a:bodyPr/>
          <a:p/>
        </p:txBody>
      </p:sp>
      <p:sp>
        <p:nvSpPr>
          <p:cNvPr id="67" name="" descr="{&quot;isTemplate&quot;:true,&quot;type&quot;:&quot;text&quot;}"/>
          <p:cNvSpPr txBox="1"/>
          <p:nvPr/>
        </p:nvSpPr>
        <p:spPr>
          <a:xfrm rot="0" flipH="0" flipV="0">
            <a:off x="7315200" y="4543425"/>
            <a:ext cx="628650" cy="219075"/>
          </a:xfrm>
          <a:prstGeom prst="rect"/>
        </p:spPr>
        <p:txBody>
          <a:bodyPr wrap="none" lIns="85725" tIns="28575" rIns="85725" bIns="28575"/>
          <a:p>
            <a:pPr>
              <a:lnSpc>
                <a:spcPct val="100000"/>
              </a:lnSpc>
            </a:pPr>
            <a:r>
              <a:rPr lang="en-US" sz="938" b="1">
                <a:solidFill>
                  <a:srgbClr val="2E6E9E"/>
                </a:solidFill>
                <a:highlight>
                  <a:srgbClr val="EAF3FC"/>
                </a:highlight>
                <a:latin typeface="Source Han Sans SC"/>
                <a:ea typeface="Source Han Sans SC"/>
              </a:rPr>
              <a:t>Finally</a:t>
            </a:r>
            <a:endParaRPr/>
          </a:p>
        </p:txBody>
      </p:sp>
      <p:sp>
        <p:nvSpPr>
          <p:cNvPr id="68" name="" descr="{&quot;isTemplate&quot;:true,&quot;type&quot;:&quot;text&quot;}"/>
          <p:cNvSpPr txBox="1"/>
          <p:nvPr/>
        </p:nvSpPr>
        <p:spPr>
          <a:xfrm rot="0" flipH="0" flipV="0">
            <a:off x="8058150" y="4543425"/>
            <a:ext cx="32194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跨部门平台</a:t>
            </a:r>
            <a:endParaRPr/>
          </a:p>
        </p:txBody>
      </p:sp>
      <p:sp>
        <p:nvSpPr>
          <p:cNvPr id="69" name="" descr="{&quot;isTemplate&quot;:true,&quot;type&quot;:&quot;text&quot;}"/>
          <p:cNvSpPr txBox="1"/>
          <p:nvPr/>
        </p:nvSpPr>
        <p:spPr>
          <a:xfrm rot="0" flipH="0" flipV="0">
            <a:off x="8058150" y="4705350"/>
            <a:ext cx="321945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themed socials / club fairs → </a:t>
            </a:r>
            <a:r>
              <a:rPr lang="zh-CN" sz="900">
                <a:solidFill>
                  <a:srgbClr val="5F6B78"/>
                </a:solidFill>
                <a:latin typeface="Source Han Sans SC"/>
                <a:ea typeface="Source Han Sans SC"/>
              </a:rPr>
              <a:t>跨专业交流、建立联系</a:t>
            </a:r>
            <a:endParaRPr/>
          </a:p>
        </p:txBody>
      </p:sp>
      <p:sp>
        <p:nvSpPr>
          <p:cNvPr id="70" name=""/>
          <p:cNvSpPr/>
          <p:nvPr/>
        </p:nvSpPr>
        <p:spPr>
          <a:xfrm rot="0" flipH="0" flipV="0">
            <a:off x="7315200" y="5457825"/>
            <a:ext cx="3962400" cy="409575"/>
          </a:xfrm>
          <a:prstGeom prst="roundRect">
            <a:avLst>
              <a:gd name="adj" fmla="val 18605"/>
            </a:avLst>
          </a:prstGeom>
          <a:solidFill>
            <a:srgbClr val="FAF7F0"/>
          </a:solidFill>
          <a:ln/>
        </p:spPr>
        <p:txBody>
          <a:bodyPr/>
          <a:p/>
        </p:txBody>
      </p:sp>
      <p:sp>
        <p:nvSpPr>
          <p:cNvPr id="71" name="" descr="{&quot;isTemplate&quot;:true,&quot;type&quot;:&quot;text&quot;}"/>
          <p:cNvSpPr txBox="1"/>
          <p:nvPr/>
        </p:nvSpPr>
        <p:spPr>
          <a:xfrm rot="0" flipH="0" flipV="0">
            <a:off x="7448550" y="5553075"/>
            <a:ext cx="3695700" cy="2190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900" b="1">
                <a:solidFill>
                  <a:srgbClr val="1E2A33"/>
                </a:solidFill>
                <a:latin typeface="Source Han Sans SC"/>
                <a:ea typeface="Source Han Sans SC"/>
              </a:rPr>
              <a:t>考场变通：</a:t>
            </a:r>
            <a:r>
              <a:rPr lang="zh-CN" sz="900">
                <a:solidFill>
                  <a:srgbClr val="5F6B78"/>
                </a:solidFill>
                <a:latin typeface="Source Han Sans SC"/>
                <a:ea typeface="Source Han Sans SC"/>
              </a:rPr>
              <a:t>素材可替换成你自己学校的真实活动，越具体越可信。</a:t>
            </a:r>
            <a:endParaRPr/>
          </a:p>
        </p:txBody>
      </p:sp>
      <p:sp>
        <p:nvSpPr>
          <p:cNvPr id="72" name="" descr="{&quot;isTemplate&quot;:true,&quot;type&quot;:&quot;text&quot;}"/>
          <p:cNvSpPr txBox="1"/>
          <p:nvPr/>
        </p:nvSpPr>
        <p:spPr>
          <a:xfrm rot="0" flipH="0" flipV="0">
            <a:off x="11115675" y="6486525"/>
            <a:ext cx="3905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5F6B78"/>
                </a:solidFill>
                <a:latin typeface="Source Han Sans SC"/>
                <a:ea typeface="Source Han Sans SC"/>
              </a:rPr>
              <a:t>02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/ 03</a:t>
            </a:r>
            <a:endParaRPr/>
          </a:p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73" name="" descr="&lt;Slide style={{ width: 1280, height: 720, background: '#EFEAE0', position: 'relative', overflow: 'hidden', fontFamily: &quot;'Source Han Sans SC', sans-serif&quot; }}&gt;&#10;  &lt;Box style={{ width: '100%', height: 120, padding: '30px 72px 0 72px', flexDirection: 'column' }}&gt;&#10;    &lt;Box style={{ flexDirection: 'row', alignItems: 'center', gap: 10, marginBottom: 10 }}&gt;&#10;      &lt;Box style={{ width: 26, height: 4, background: '#F59E0B', borderRadius: 2 }} /&gt;&#10;      &lt;Text style={{ fontSize: 13, fontWeight: 'bold', color: '#9E7020', letterSpacing: 2 }}&gt;考场实战 · 2025.12 四级真题 第一套&lt;/Text&gt;&#10;    &lt;/Box&gt;&#10;    &lt;Text style={{ fontSize: 34, fontWeight: 'bold', color: '#1E2A33' }}&gt;参考范文与亮点标注&lt;/Text&gt;&#10;  &lt;/Box&gt;&#10;  &lt;Box style={{ position: 'absolute', top: 118, left: 72, width: 1136, height: 1, background: '#E0D9CA' }} /&gt;&#10;&#10;  &lt;Box style={{ position: 'absolute', top: 134, left: 72, width: 1136, height: 502, flexDirection: 'row', gap: 32 }}&gt;&#10;    &lt;Box style={{ width: 655, background: '#FFFFFF', borderRadius: 14, padding: '20px 30px', boxShadow: '0 4px 20px rgba(30,42,51,0.08)', flexDirection: 'column' }}&gt;&#10;      &lt;Box style={{ flexDirection: 'row', alignItems: 'center', gap: 12, marginBottom: 12 }}&gt;&#10;        &lt;Text style={{ fontSize: 12, fontWeight: 'bold', color: '#9E7020', background: '#FDF3E3', borderRadius: 10, padding: '4px 12px' }}&gt;参考范文&lt;/Text&gt;&#10;        &lt;Text style={{ fontSize: 12, color: '#5F6B78' }}&gt;建议类回复 · 短文式 · 正文约 138 词&lt;/Text&gt;&#10;      &lt;/Box&gt;&#10;      &lt;Text style={{ fontSize: 13, color: '#1E2A33', lineHeight: 1.62 }}&gt;&#10;        The Student Union plays a vital role in enhancing campus life. To better serve the student body in the coming year, I would like to offer the following suggestions.{'\n'}&#10;        {'\n'}&#10;        &lt;span style={{ fontWeight: 'bold', color: '#F59E0B' }}&gt;First&lt;/span&gt;, &lt;span style={{ fontWeight: 'bold', color: '#2E86DE' }}&gt;organizing more cultural events would be highly beneficial&lt;/span&gt;. Activities such as film festivals, art exhibitions, and music nights can broaden students' horizons and provide much-needed relaxation. &lt;span style={{ fontWeight: 'bold', color: '#F59E0B' }}&gt;Second&lt;/span&gt;, &lt;span style={{ fontWeight: 'bold', color: '#2E86DE' }}&gt;expanding sports competitions and recreational leagues&lt;/span&gt; would encourage physical well-being and teamwork. &lt;span style={{ fontWeight: 'bold', color: '#F59E0B' }}&gt;Third&lt;/span&gt;, &lt;span style={{ fontWeight: 'bold', color: '#2E86DE' }}&gt;academic support should be strengthened&lt;/span&gt; through regular workshops and lecture series on skills like public speaking and career planning. &lt;span style={{ fontWeight: 'bold', color: '#F59E0B' }}&gt;Finally&lt;/span&gt;, creating more platforms for cross-departmental interaction—such as themed socials or club fairs—would help students build stronger connections across disciplines.{'\n'}&#10;        {'\n'}&#10;        By implementing these suggestions, the Student Union can significantly enrich our university experience, &lt;span style={{ fontWeight: 'bold', color: '#F59E0B' }}&gt;making campus life more vibrant, supportive, and engaging&lt;/span&gt; for everyone.&#10;      &lt;/Text&gt;&#10;    &lt;/Box&gt;&#10;&#10;    &lt;Box style={{ flex: 1, flexDirection: 'column', justifyContent: 'space-between' }}&gt;&#10;      &lt;Box style={{ background: '#FFFFFF', borderRadius: 12, padding: '13px 20px', boxShadow: '0 4px 20px rgba(30,42,51,0.06)' }}&gt;&#10;        &lt;Text style={{ fontSize: 13.5, fontWeight: 'bold', color: '#1E2A33', marginBottom: 3 }}&gt;① 分点链 · 主体段骨架&lt;/Text&gt;&#10;        &lt;Text style={{ fontSize: 12.5, color: '#5F6B78', lineHeight: 1.55 }}&gt;First → Second → Third → Finally，四条建议每条&quot;建议 + 好处&quot;两步走，近 100 词不空洞。&lt;/Text&gt;&#10;      &lt;/Box&gt;&#10;      &lt;Box style={{ background: '#FFFFFF', borderRadius: 12, padding: '13px 20px', boxShadow: '0 4px 20px rgba(30,42,51,0.06)' }}&gt;&#10;        &lt;Text style={{ fontSize: 13.5, fontWeight: 'bold', color: '#1E2A33', marginBottom: 3 }}&gt;② 动名词短语作主语&lt;/Text&gt;&#10;        &lt;Text style={{ fontSize: 12.5, color: '#5F6B78', lineHeight: 1.55 }}&gt;organizing... / expanding... would be... 比 &quot;We should organize&quot; 更书面、不落俗套。&lt;/Text&gt;&#10;      &lt;/Box&gt;&#10;      &lt;Box style={{ background: '#FFFFFF', borderRadius: 12, padding: '13px 20px', boxShadow: '0 4px 20px rgba(30,42,51,0.06)' }}&gt;&#10;        &lt;Text style={{ fontSize: 13.5, fontWeight: 'bold', color: '#1E2A33', marginBottom: 3 }}&gt;③ 被动语态提建议&lt;/Text&gt;&#10;        &lt;Text style={{ fontSize: 12.5, color: '#5F6B78', lineHeight: 1.55 }}&gt;academic support should be strengthened —— 客观正式，正好匹配对学生会说话的语气。&lt;/Text&gt;&#10;      &lt;/Box&gt;&#10;      &lt;Box style={{ background: '#FFFFFF', borderRadius: 12, padding: '13px 20px', boxShadow: '0 4px 20px rgba(30,42,51,0.06)' }}&gt;&#10;        &lt;Text style={{ fontSize: 13.5, fontWeight: 'bold', color: '#1E2A33', marginBottom: 3 }}&gt;④ 分词结构收尾&lt;/Text&gt;&#10;        &lt;Text style={{ fontSize: 12.5, color: '#5F6B78', lineHeight: 1.55 }}&gt;...making campus life more vibrant, supportive, and engaging —— 结尾升华有画面感。&lt;/Text&gt;&#10;      &lt;/Box&gt;&#10;      &lt;Box style={{ background: '#1E2A33', borderRadius: 12, padding: '13px 20px' }}&gt;&#10;        &lt;Text style={{ fontSize: 12.5, color: '#B9C2CB', lineHeight: 1.6 }}&gt;&lt;span style={{ fontWeight: 'bold', color: '#FFB84D' }}&gt;方法回环：&lt;/span&gt;本题完整命中主课件&quot;建议提出型&quot;主体段（P10）与建议信要点（P14）——方法不变，考题常新。&lt;/Text&gt;&#10;      &lt;/Box&gt;&#10;    &lt;/Box&gt;&#10;  &lt;/Box&gt;&#10;&#10;  &lt;Text style={{ position: 'absolute', right: 72, bottom: 24, fontSize: 12, color: '#5F6B78' }}&gt;&#10;    &lt;span style={{ fontWeight: 'bold' }}&gt;03&lt;/span&gt; / 03&#10;  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EFEAE0"/>
          </a:solidFill>
          <a:ln/>
        </p:spPr>
        <p:txBody>
          <a:bodyPr/>
          <a:p/>
        </p:txBody>
      </p:sp>
      <p:sp>
        <p:nvSpPr>
          <p:cNvPr id="75" name=""/>
          <p:cNvSpPr/>
          <p:nvPr/>
        </p:nvSpPr>
        <p:spPr>
          <a:xfrm rot="0" flipH="0" flipV="0">
            <a:off x="685800" y="342900"/>
            <a:ext cx="2476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6" name="" descr="{&quot;isTemplate&quot;:true,&quot;type&quot;:&quot;text&quot;}"/>
          <p:cNvSpPr txBox="1"/>
          <p:nvPr/>
        </p:nvSpPr>
        <p:spPr>
          <a:xfrm rot="0" flipH="0" flipV="0">
            <a:off x="1028700" y="285750"/>
            <a:ext cx="25050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考场实战</a:t>
            </a:r>
            <a:r>
              <a:rPr lang="en-US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 · 2025.12 </a:t>
            </a: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四级真题</a:t>
            </a:r>
            <a:r>
              <a:rPr lang="en-US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 </a:t>
            </a:r>
            <a:r>
              <a:rPr lang="zh-CN" sz="975" b="1" spc="150">
                <a:solidFill>
                  <a:srgbClr val="9E7020"/>
                </a:solidFill>
                <a:latin typeface="Source Han Sans SC"/>
                <a:ea typeface="Source Han Sans SC"/>
              </a:rPr>
              <a:t>第一套</a:t>
            </a:r>
            <a:endParaRPr/>
          </a:p>
        </p:txBody>
      </p:sp>
      <p:sp>
        <p:nvSpPr>
          <p:cNvPr id="77" name="" descr="{&quot;isTemplate&quot;:true,&quot;type&quot;:&quot;text&quot;}"/>
          <p:cNvSpPr txBox="1"/>
          <p:nvPr/>
        </p:nvSpPr>
        <p:spPr>
          <a:xfrm rot="0" flipH="0" flipV="0">
            <a:off x="685800" y="533400"/>
            <a:ext cx="108204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E2A33"/>
                </a:solidFill>
                <a:latin typeface="Source Han Sans SC"/>
                <a:ea typeface="Source Han Sans SC"/>
              </a:rPr>
              <a:t>参考范文与亮点标注</a:t>
            </a:r>
            <a:endParaRPr/>
          </a:p>
        </p:txBody>
      </p:sp>
      <p:sp>
        <p:nvSpPr>
          <p:cNvPr id="78" name=""/>
          <p:cNvSpPr/>
          <p:nvPr/>
        </p:nvSpPr>
        <p:spPr>
          <a:xfrm rot="0" flipH="0" flipV="0">
            <a:off x="685800" y="1123950"/>
            <a:ext cx="10820400" cy="9525"/>
          </a:xfrm>
          <a:prstGeom prst="rect">
            <a:avLst/>
          </a:prstGeom>
          <a:solidFill>
            <a:srgbClr val="E0D9CA"/>
          </a:solidFill>
          <a:ln/>
        </p:spPr>
        <p:txBody>
          <a:bodyPr/>
          <a:p/>
        </p:txBody>
      </p:sp>
      <p:sp>
        <p:nvSpPr>
          <p:cNvPr id="79" name=""/>
          <p:cNvSpPr/>
          <p:nvPr/>
        </p:nvSpPr>
        <p:spPr>
          <a:xfrm rot="0" flipH="0" flipV="0">
            <a:off x="685800" y="1276350"/>
            <a:ext cx="6238875" cy="4781550"/>
          </a:xfrm>
          <a:prstGeom prst="roundRect">
            <a:avLst>
              <a:gd name="adj" fmla="val 2789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80" name=""/>
          <p:cNvSpPr/>
          <p:nvPr/>
        </p:nvSpPr>
        <p:spPr>
          <a:xfrm rot="0" flipH="0" flipV="0">
            <a:off x="971550" y="1466850"/>
            <a:ext cx="685800" cy="219075"/>
          </a:xfrm>
          <a:prstGeom prst="roundRect">
            <a:avLst>
              <a:gd name="adj" fmla="val 43478"/>
            </a:avLst>
          </a:prstGeom>
          <a:solidFill>
            <a:srgbClr val="FDF3E3"/>
          </a:solidFill>
          <a:ln/>
        </p:spPr>
        <p:txBody>
          <a:bodyPr/>
          <a:p/>
        </p:txBody>
      </p:sp>
      <p:sp>
        <p:nvSpPr>
          <p:cNvPr id="81" name="" descr="{&quot;isTemplate&quot;:true,&quot;type&quot;:&quot;text&quot;}"/>
          <p:cNvSpPr txBox="1"/>
          <p:nvPr/>
        </p:nvSpPr>
        <p:spPr>
          <a:xfrm rot="0" flipH="0" flipV="0">
            <a:off x="971550" y="1466850"/>
            <a:ext cx="685800" cy="219075"/>
          </a:xfrm>
          <a:prstGeom prst="rect"/>
        </p:spPr>
        <p:txBody>
          <a:bodyPr wrap="none" lIns="85725" tIns="28575" rIns="85725" bIns="28575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9E7020"/>
                </a:solidFill>
                <a:highlight>
                  <a:srgbClr val="FDF3E3"/>
                </a:highlight>
                <a:latin typeface="Source Han Sans SC"/>
                <a:ea typeface="Source Han Sans SC"/>
              </a:rPr>
              <a:t>参考范文</a:t>
            </a:r>
            <a:endParaRPr/>
          </a:p>
        </p:txBody>
      </p:sp>
      <p:sp>
        <p:nvSpPr>
          <p:cNvPr id="82" name="" descr="{&quot;isTemplate&quot;:true,&quot;type&quot;:&quot;text&quot;}"/>
          <p:cNvSpPr txBox="1"/>
          <p:nvPr/>
        </p:nvSpPr>
        <p:spPr>
          <a:xfrm rot="0" flipH="0" flipV="0">
            <a:off x="1771650" y="1504950"/>
            <a:ext cx="18573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5F6B78"/>
                </a:solidFill>
                <a:latin typeface="Source Han Sans SC"/>
                <a:ea typeface="Source Han Sans SC"/>
              </a:rPr>
              <a:t>建议类回复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· </a:t>
            </a:r>
            <a:r>
              <a:rPr lang="zh-CN" sz="900">
                <a:solidFill>
                  <a:srgbClr val="5F6B78"/>
                </a:solidFill>
                <a:latin typeface="Source Han Sans SC"/>
                <a:ea typeface="Source Han Sans SC"/>
              </a:rPr>
              <a:t>短文式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· </a:t>
            </a:r>
            <a:r>
              <a:rPr lang="zh-CN" sz="900">
                <a:solidFill>
                  <a:srgbClr val="5F6B78"/>
                </a:solidFill>
                <a:latin typeface="Source Han Sans SC"/>
                <a:ea typeface="Source Han Sans SC"/>
              </a:rPr>
              <a:t>正文约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138 </a:t>
            </a:r>
            <a:r>
              <a:rPr lang="zh-CN" sz="900">
                <a:solidFill>
                  <a:srgbClr val="5F6B78"/>
                </a:solidFill>
                <a:latin typeface="Source Han Sans SC"/>
                <a:ea typeface="Source Han Sans SC"/>
              </a:rPr>
              <a:t>词</a:t>
            </a:r>
            <a:endParaRPr/>
          </a:p>
        </p:txBody>
      </p:sp>
      <p:sp>
        <p:nvSpPr>
          <p:cNvPr id="83" name="" descr="{&quot;isTemplate&quot;:true,&quot;type&quot;:&quot;text&quot;}"/>
          <p:cNvSpPr txBox="1"/>
          <p:nvPr/>
        </p:nvSpPr>
        <p:spPr>
          <a:xfrm rot="0" flipH="0" flipV="0">
            <a:off x="971550" y="1800225"/>
            <a:ext cx="5667375" cy="3133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2000"/>
              </a:lnSpc>
            </a:pPr>
            <a:r>
              <a:rPr lang="en-US" sz="975">
                <a:solidFill>
                  <a:srgbClr val="1E2A33"/>
                </a:solidFill>
                <a:latin typeface="Source Han Sans SC"/>
                <a:ea typeface="Source Han Sans SC"/>
              </a:rPr>
              <a:t>The Student Union plays a vital role in enhancing campus life. To better serve the student body in the coming year, I would like to offer the following suggestions.</a:t>
            </a:r>
            <a:endParaRPr/>
          </a:p>
          <a:p>
            <a:pPr>
              <a:lnSpc>
                <a:spcPct val="162000"/>
              </a:lnSpc>
            </a:pPr>
            <a:r>
              <a:rPr sz="975">
                <a:solidFill>
                  <a:srgbClr val="1E2A33"/>
                </a:solidFill>
                <a:latin typeface="Source Han Sans SC"/>
                <a:ea typeface="Source Han Sans SC"/>
              </a:rPr>
              <a:t> </a:t>
            </a:r>
            <a:endParaRPr/>
          </a:p>
          <a:p>
            <a:pPr>
              <a:lnSpc>
                <a:spcPct val="162000"/>
              </a:lnSpc>
            </a:pPr>
            <a:r>
              <a:rPr lang="en-US" sz="975" b="1">
                <a:solidFill>
                  <a:srgbClr val="F59E0B"/>
                </a:solidFill>
                <a:latin typeface="Source Han Sans SC"/>
                <a:ea typeface="Source Han Sans SC"/>
              </a:rPr>
              <a:t>First</a:t>
            </a:r>
            <a:r>
              <a:rPr lang="en-US" sz="975">
                <a:solidFill>
                  <a:srgbClr val="1E2A33"/>
                </a:solidFill>
                <a:latin typeface="Source Han Sans SC"/>
                <a:ea typeface="Source Han Sans SC"/>
              </a:rPr>
              <a:t>, </a:t>
            </a:r>
            <a:r>
              <a:rPr lang="en-US" sz="975" b="1">
                <a:solidFill>
                  <a:srgbClr val="2E86DE"/>
                </a:solidFill>
                <a:latin typeface="Source Han Sans SC"/>
                <a:ea typeface="Source Han Sans SC"/>
              </a:rPr>
              <a:t>organizing more cultural events would be highly beneficial</a:t>
            </a:r>
            <a:r>
              <a:rPr lang="en-US" sz="975">
                <a:solidFill>
                  <a:srgbClr val="1E2A33"/>
                </a:solidFill>
                <a:latin typeface="Source Han Sans SC"/>
                <a:ea typeface="Source Han Sans SC"/>
              </a:rPr>
              <a:t>. Activities such as film festivals, art exhibitions, and music nights can broaden students' horizons and provide much-needed relaxation. </a:t>
            </a:r>
            <a:r>
              <a:rPr lang="en-US" sz="975" b="1">
                <a:solidFill>
                  <a:srgbClr val="F59E0B"/>
                </a:solidFill>
                <a:latin typeface="Source Han Sans SC"/>
                <a:ea typeface="Source Han Sans SC"/>
              </a:rPr>
              <a:t>Second</a:t>
            </a:r>
            <a:r>
              <a:rPr lang="en-US" sz="975">
                <a:solidFill>
                  <a:srgbClr val="1E2A33"/>
                </a:solidFill>
                <a:latin typeface="Source Han Sans SC"/>
                <a:ea typeface="Source Han Sans SC"/>
              </a:rPr>
              <a:t>, </a:t>
            </a:r>
            <a:r>
              <a:rPr lang="en-US" sz="975" b="1">
                <a:solidFill>
                  <a:srgbClr val="2E86DE"/>
                </a:solidFill>
                <a:latin typeface="Source Han Sans SC"/>
                <a:ea typeface="Source Han Sans SC"/>
              </a:rPr>
              <a:t>expanding sports competitions and recreational leagues</a:t>
            </a:r>
            <a:r>
              <a:rPr lang="en-US" sz="975">
                <a:solidFill>
                  <a:srgbClr val="1E2A33"/>
                </a:solidFill>
                <a:latin typeface="Source Han Sans SC"/>
                <a:ea typeface="Source Han Sans SC"/>
              </a:rPr>
              <a:t> would encourage physical well-being and teamwork. </a:t>
            </a:r>
            <a:r>
              <a:rPr lang="en-US" sz="975" b="1">
                <a:solidFill>
                  <a:srgbClr val="F59E0B"/>
                </a:solidFill>
                <a:latin typeface="Source Han Sans SC"/>
                <a:ea typeface="Source Han Sans SC"/>
              </a:rPr>
              <a:t>Third</a:t>
            </a:r>
            <a:r>
              <a:rPr lang="en-US" sz="975">
                <a:solidFill>
                  <a:srgbClr val="1E2A33"/>
                </a:solidFill>
                <a:latin typeface="Source Han Sans SC"/>
                <a:ea typeface="Source Han Sans SC"/>
              </a:rPr>
              <a:t>, </a:t>
            </a:r>
            <a:r>
              <a:rPr lang="en-US" sz="975" b="1">
                <a:solidFill>
                  <a:srgbClr val="2E86DE"/>
                </a:solidFill>
                <a:latin typeface="Source Han Sans SC"/>
                <a:ea typeface="Source Han Sans SC"/>
              </a:rPr>
              <a:t>academic support should be strengthened</a:t>
            </a:r>
            <a:r>
              <a:rPr lang="en-US" sz="975">
                <a:solidFill>
                  <a:srgbClr val="1E2A33"/>
                </a:solidFill>
                <a:latin typeface="Source Han Sans SC"/>
                <a:ea typeface="Source Han Sans SC"/>
              </a:rPr>
              <a:t> through regular workshops and lecture series on skills like public speaking and career planning. </a:t>
            </a:r>
            <a:r>
              <a:rPr lang="en-US" sz="975" b="1">
                <a:solidFill>
                  <a:srgbClr val="F59E0B"/>
                </a:solidFill>
                <a:latin typeface="Source Han Sans SC"/>
                <a:ea typeface="Source Han Sans SC"/>
              </a:rPr>
              <a:t>Finally</a:t>
            </a:r>
            <a:r>
              <a:rPr lang="en-US" sz="975">
                <a:solidFill>
                  <a:srgbClr val="1E2A33"/>
                </a:solidFill>
                <a:latin typeface="Source Han Sans SC"/>
                <a:ea typeface="Source Han Sans SC"/>
              </a:rPr>
              <a:t>, creating more platforms for cross-departmental interaction—such as themed socials or club fairs—would help students build stronger connections across disciplines.</a:t>
            </a:r>
            <a:endParaRPr/>
          </a:p>
          <a:p>
            <a:pPr>
              <a:lnSpc>
                <a:spcPct val="162000"/>
              </a:lnSpc>
            </a:pPr>
            <a:r>
              <a:rPr sz="975">
                <a:solidFill>
                  <a:srgbClr val="1E2A33"/>
                </a:solidFill>
                <a:latin typeface="Source Han Sans SC"/>
                <a:ea typeface="Source Han Sans SC"/>
              </a:rPr>
              <a:t> </a:t>
            </a:r>
            <a:endParaRPr/>
          </a:p>
          <a:p>
            <a:pPr>
              <a:lnSpc>
                <a:spcPct val="162000"/>
              </a:lnSpc>
            </a:pPr>
            <a:r>
              <a:rPr lang="en-US" sz="975">
                <a:solidFill>
                  <a:srgbClr val="1E2A33"/>
                </a:solidFill>
                <a:latin typeface="Source Han Sans SC"/>
                <a:ea typeface="Source Han Sans SC"/>
              </a:rPr>
              <a:t>By implementing these suggestions, the Student Union can significantly enrich our university experience, </a:t>
            </a:r>
            <a:r>
              <a:rPr lang="en-US" sz="975" b="1">
                <a:solidFill>
                  <a:srgbClr val="F59E0B"/>
                </a:solidFill>
                <a:latin typeface="Source Han Sans SC"/>
                <a:ea typeface="Source Han Sans SC"/>
              </a:rPr>
              <a:t>making campus life more vibrant, supportive, and engaging</a:t>
            </a:r>
            <a:r>
              <a:rPr lang="en-US" sz="975">
                <a:solidFill>
                  <a:srgbClr val="1E2A33"/>
                </a:solidFill>
                <a:latin typeface="Source Han Sans SC"/>
                <a:ea typeface="Source Han Sans SC"/>
              </a:rPr>
              <a:t> for everyone.</a:t>
            </a:r>
            <a:endParaRPr/>
          </a:p>
        </p:txBody>
      </p:sp>
      <p:sp>
        <p:nvSpPr>
          <p:cNvPr id="84" name=""/>
          <p:cNvSpPr/>
          <p:nvPr/>
        </p:nvSpPr>
        <p:spPr>
          <a:xfrm rot="0" flipH="0" flipV="0">
            <a:off x="7229475" y="1276350"/>
            <a:ext cx="4276725" cy="885825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85" name="" descr="{&quot;isTemplate&quot;:true,&quot;type&quot;:&quot;text&quot;}"/>
          <p:cNvSpPr txBox="1"/>
          <p:nvPr/>
        </p:nvSpPr>
        <p:spPr>
          <a:xfrm rot="0" flipH="0" flipV="0">
            <a:off x="7419975" y="1400175"/>
            <a:ext cx="3895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1E2A33"/>
                </a:solidFill>
                <a:latin typeface="Source Han Sans SC"/>
                <a:ea typeface="Source Han Sans SC"/>
              </a:rPr>
              <a:t>① </a:t>
            </a: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分点链</a:t>
            </a:r>
            <a:r>
              <a:rPr lang="en-US" sz="1013" b="1">
                <a:solidFill>
                  <a:srgbClr val="1E2A33"/>
                </a:solidFill>
                <a:latin typeface="Source Han Sans SC"/>
                <a:ea typeface="Source Han Sans SC"/>
              </a:rPr>
              <a:t> · </a:t>
            </a: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主体段骨架</a:t>
            </a:r>
            <a:endParaRPr/>
          </a:p>
        </p:txBody>
      </p:sp>
      <p:sp>
        <p:nvSpPr>
          <p:cNvPr id="86" name="" descr="{&quot;isTemplate&quot;:true,&quot;type&quot;:&quot;text&quot;}"/>
          <p:cNvSpPr txBox="1"/>
          <p:nvPr/>
        </p:nvSpPr>
        <p:spPr>
          <a:xfrm rot="0" flipH="0" flipV="0">
            <a:off x="7419975" y="1590675"/>
            <a:ext cx="389572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First → Second → Third → Finally</a:t>
            </a: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，四条建议每条</a:t>
            </a: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"</a:t>
            </a: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建议</a:t>
            </a: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 + </a:t>
            </a: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好处</a:t>
            </a: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"</a:t>
            </a: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两步走，近</a:t>
            </a: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 100 </a:t>
            </a: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词不空洞。</a:t>
            </a:r>
            <a:endParaRPr/>
          </a:p>
        </p:txBody>
      </p:sp>
      <p:sp>
        <p:nvSpPr>
          <p:cNvPr id="87" name=""/>
          <p:cNvSpPr/>
          <p:nvPr/>
        </p:nvSpPr>
        <p:spPr>
          <a:xfrm rot="0" flipH="0" flipV="0">
            <a:off x="7229475" y="2295525"/>
            <a:ext cx="4276725" cy="885825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88" name="" descr="{&quot;isTemplate&quot;:true,&quot;type&quot;:&quot;text&quot;}"/>
          <p:cNvSpPr txBox="1"/>
          <p:nvPr/>
        </p:nvSpPr>
        <p:spPr>
          <a:xfrm rot="0" flipH="0" flipV="0">
            <a:off x="7419975" y="2419350"/>
            <a:ext cx="3895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1E2A33"/>
                </a:solidFill>
                <a:latin typeface="Source Han Sans SC"/>
                <a:ea typeface="Source Han Sans SC"/>
              </a:rPr>
              <a:t>② </a:t>
            </a: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动名词短语作主语</a:t>
            </a:r>
            <a:endParaRPr/>
          </a:p>
        </p:txBody>
      </p:sp>
      <p:sp>
        <p:nvSpPr>
          <p:cNvPr id="89" name="" descr="{&quot;isTemplate&quot;:true,&quot;type&quot;:&quot;text&quot;}"/>
          <p:cNvSpPr txBox="1"/>
          <p:nvPr/>
        </p:nvSpPr>
        <p:spPr>
          <a:xfrm rot="0" flipH="0" flipV="0">
            <a:off x="7419975" y="2609850"/>
            <a:ext cx="389572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organizing... / expanding... would be... </a:t>
            </a: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比</a:t>
            </a: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 "We should organize" </a:t>
            </a: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更书面、不落俗套。</a:t>
            </a:r>
            <a:endParaRPr/>
          </a:p>
        </p:txBody>
      </p:sp>
      <p:sp>
        <p:nvSpPr>
          <p:cNvPr id="90" name=""/>
          <p:cNvSpPr/>
          <p:nvPr/>
        </p:nvSpPr>
        <p:spPr>
          <a:xfrm rot="0" flipH="0" flipV="0">
            <a:off x="7229475" y="3314700"/>
            <a:ext cx="4276725" cy="885825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91" name="" descr="{&quot;isTemplate&quot;:true,&quot;type&quot;:&quot;text&quot;}"/>
          <p:cNvSpPr txBox="1"/>
          <p:nvPr/>
        </p:nvSpPr>
        <p:spPr>
          <a:xfrm rot="0" flipH="0" flipV="0">
            <a:off x="7419975" y="3438525"/>
            <a:ext cx="3895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1E2A33"/>
                </a:solidFill>
                <a:latin typeface="Source Han Sans SC"/>
                <a:ea typeface="Source Han Sans SC"/>
              </a:rPr>
              <a:t>③ </a:t>
            </a: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被动语态提建议</a:t>
            </a:r>
            <a:endParaRPr/>
          </a:p>
        </p:txBody>
      </p:sp>
      <p:sp>
        <p:nvSpPr>
          <p:cNvPr id="92" name="" descr="{&quot;isTemplate&quot;:true,&quot;type&quot;:&quot;text&quot;}"/>
          <p:cNvSpPr txBox="1"/>
          <p:nvPr/>
        </p:nvSpPr>
        <p:spPr>
          <a:xfrm rot="0" flipH="0" flipV="0">
            <a:off x="7419975" y="3629025"/>
            <a:ext cx="389572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academic support should be strengthened —— </a:t>
            </a: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客观正式，正好匹配对学生会说话的语气。</a:t>
            </a:r>
            <a:endParaRPr/>
          </a:p>
        </p:txBody>
      </p:sp>
      <p:sp>
        <p:nvSpPr>
          <p:cNvPr id="93" name=""/>
          <p:cNvSpPr/>
          <p:nvPr/>
        </p:nvSpPr>
        <p:spPr>
          <a:xfrm rot="0" flipH="0" flipV="0">
            <a:off x="7229475" y="4333875"/>
            <a:ext cx="4276725" cy="885825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  <a:effectLst>
            <a:outerShdw blurRad="190500" dist="38100" dir="5400000">
              <a:srgbClr val="1E2A33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94" name="" descr="{&quot;isTemplate&quot;:true,&quot;type&quot;:&quot;text&quot;}"/>
          <p:cNvSpPr txBox="1"/>
          <p:nvPr/>
        </p:nvSpPr>
        <p:spPr>
          <a:xfrm rot="0" flipH="0" flipV="0">
            <a:off x="7419975" y="4457700"/>
            <a:ext cx="3895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1E2A33"/>
                </a:solidFill>
                <a:latin typeface="Source Han Sans SC"/>
                <a:ea typeface="Source Han Sans SC"/>
              </a:rPr>
              <a:t>④ </a:t>
            </a:r>
            <a:r>
              <a:rPr lang="zh-CN" sz="1013" b="1">
                <a:solidFill>
                  <a:srgbClr val="1E2A33"/>
                </a:solidFill>
                <a:latin typeface="Source Han Sans SC"/>
                <a:ea typeface="Source Han Sans SC"/>
              </a:rPr>
              <a:t>分词结构收尾</a:t>
            </a:r>
            <a:endParaRPr/>
          </a:p>
        </p:txBody>
      </p:sp>
      <p:sp>
        <p:nvSpPr>
          <p:cNvPr id="95" name="" descr="{&quot;isTemplate&quot;:true,&quot;type&quot;:&quot;text&quot;}"/>
          <p:cNvSpPr txBox="1"/>
          <p:nvPr/>
        </p:nvSpPr>
        <p:spPr>
          <a:xfrm rot="0" flipH="0" flipV="0">
            <a:off x="7419975" y="4648200"/>
            <a:ext cx="389572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938">
                <a:solidFill>
                  <a:srgbClr val="5F6B78"/>
                </a:solidFill>
                <a:latin typeface="Source Han Sans SC"/>
                <a:ea typeface="Source Han Sans SC"/>
              </a:rPr>
              <a:t>...making campus life more vibrant, supportive, and engaging —— </a:t>
            </a:r>
            <a:r>
              <a:rPr lang="zh-CN" sz="938">
                <a:solidFill>
                  <a:srgbClr val="5F6B78"/>
                </a:solidFill>
                <a:latin typeface="Source Han Sans SC"/>
                <a:ea typeface="Source Han Sans SC"/>
              </a:rPr>
              <a:t>结尾升华有画面感。</a:t>
            </a:r>
            <a:endParaRPr/>
          </a:p>
        </p:txBody>
      </p:sp>
      <p:sp>
        <p:nvSpPr>
          <p:cNvPr id="96" name=""/>
          <p:cNvSpPr/>
          <p:nvPr/>
        </p:nvSpPr>
        <p:spPr>
          <a:xfrm rot="0" flipH="0" flipV="0">
            <a:off x="7229475" y="5353050"/>
            <a:ext cx="4276725" cy="704850"/>
          </a:xfrm>
          <a:prstGeom prst="roundRect">
            <a:avLst>
              <a:gd name="adj" fmla="val 16216"/>
            </a:avLst>
          </a:prstGeom>
          <a:solidFill>
            <a:srgbClr val="1E2A33"/>
          </a:solidFill>
          <a:ln/>
        </p:spPr>
        <p:txBody>
          <a:bodyPr/>
          <a:p/>
        </p:txBody>
      </p:sp>
      <p:sp>
        <p:nvSpPr>
          <p:cNvPr id="97" name="" descr="{&quot;isTemplate&quot;:true,&quot;type&quot;:&quot;text&quot;}"/>
          <p:cNvSpPr txBox="1"/>
          <p:nvPr/>
        </p:nvSpPr>
        <p:spPr>
          <a:xfrm rot="0" flipH="0" flipV="0">
            <a:off x="7419975" y="5476875"/>
            <a:ext cx="3895725" cy="4572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38" b="1">
                <a:solidFill>
                  <a:srgbClr val="FFB84D"/>
                </a:solidFill>
                <a:latin typeface="Source Han Sans SC"/>
                <a:ea typeface="Source Han Sans SC"/>
              </a:rPr>
              <a:t>方法回环：</a:t>
            </a:r>
            <a:r>
              <a:rPr lang="zh-CN" sz="938">
                <a:solidFill>
                  <a:srgbClr val="B9C2CB"/>
                </a:solidFill>
                <a:latin typeface="Source Han Sans SC"/>
                <a:ea typeface="Source Han Sans SC"/>
              </a:rPr>
              <a:t>本题完整命中主课件</a:t>
            </a:r>
            <a:r>
              <a:rPr lang="en-US" sz="938">
                <a:solidFill>
                  <a:srgbClr val="B9C2CB"/>
                </a:solidFill>
                <a:latin typeface="Source Han Sans SC"/>
                <a:ea typeface="Source Han Sans SC"/>
              </a:rPr>
              <a:t>"</a:t>
            </a:r>
            <a:r>
              <a:rPr lang="zh-CN" sz="938">
                <a:solidFill>
                  <a:srgbClr val="B9C2CB"/>
                </a:solidFill>
                <a:latin typeface="Source Han Sans SC"/>
                <a:ea typeface="Source Han Sans SC"/>
              </a:rPr>
              <a:t>建议提出型</a:t>
            </a:r>
            <a:r>
              <a:rPr lang="en-US" sz="938">
                <a:solidFill>
                  <a:srgbClr val="B9C2CB"/>
                </a:solidFill>
                <a:latin typeface="Source Han Sans SC"/>
                <a:ea typeface="Source Han Sans SC"/>
              </a:rPr>
              <a:t>"</a:t>
            </a:r>
            <a:r>
              <a:rPr lang="zh-CN" sz="938">
                <a:solidFill>
                  <a:srgbClr val="B9C2CB"/>
                </a:solidFill>
                <a:latin typeface="Source Han Sans SC"/>
                <a:ea typeface="Source Han Sans SC"/>
              </a:rPr>
              <a:t>主体段（</a:t>
            </a:r>
            <a:r>
              <a:rPr lang="en-US" sz="938">
                <a:solidFill>
                  <a:srgbClr val="B9C2CB"/>
                </a:solidFill>
                <a:latin typeface="Source Han Sans SC"/>
                <a:ea typeface="Source Han Sans SC"/>
              </a:rPr>
              <a:t>P10</a:t>
            </a:r>
            <a:r>
              <a:rPr lang="zh-CN" sz="938">
                <a:solidFill>
                  <a:srgbClr val="B9C2CB"/>
                </a:solidFill>
                <a:latin typeface="Source Han Sans SC"/>
                <a:ea typeface="Source Han Sans SC"/>
              </a:rPr>
              <a:t>）与建议信要点（</a:t>
            </a:r>
            <a:r>
              <a:rPr lang="en-US" sz="938">
                <a:solidFill>
                  <a:srgbClr val="B9C2CB"/>
                </a:solidFill>
                <a:latin typeface="Source Han Sans SC"/>
                <a:ea typeface="Source Han Sans SC"/>
              </a:rPr>
              <a:t>P14</a:t>
            </a:r>
            <a:r>
              <a:rPr lang="zh-CN" sz="938">
                <a:solidFill>
                  <a:srgbClr val="B9C2CB"/>
                </a:solidFill>
                <a:latin typeface="Source Han Sans SC"/>
                <a:ea typeface="Source Han Sans SC"/>
              </a:rPr>
              <a:t>）——方法不变，考题常新。</a:t>
            </a:r>
            <a:endParaRPr/>
          </a:p>
        </p:txBody>
      </p:sp>
      <p:sp>
        <p:nvSpPr>
          <p:cNvPr id="98" name="" descr="{&quot;isTemplate&quot;:true,&quot;type&quot;:&quot;text&quot;}"/>
          <p:cNvSpPr txBox="1"/>
          <p:nvPr/>
        </p:nvSpPr>
        <p:spPr>
          <a:xfrm rot="0" flipH="0" flipV="0">
            <a:off x="11115675" y="6486525"/>
            <a:ext cx="3905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5F6B78"/>
                </a:solidFill>
                <a:latin typeface="Source Han Sans SC"/>
                <a:ea typeface="Source Han Sans SC"/>
              </a:rPr>
              <a:t>03</a:t>
            </a:r>
            <a:r>
              <a:rPr lang="en-US" sz="900">
                <a:solidFill>
                  <a:srgbClr val="5F6B78"/>
                </a:solidFill>
                <a:latin typeface="Source Han Sans SC"/>
                <a:ea typeface="Source Han Sans SC"/>
              </a:rPr>
              <a:t> / 03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2026-09-25T16:46:24Z</dcterms:created>
  <dcterms:modified xsi:type="dcterms:W3CDTF">2026-09-25T16:46:24Z</dcterms:modified>
</cp:coreProperties>
</file>